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43"/>
  </p:notesMasterIdLst>
  <p:handoutMasterIdLst>
    <p:handoutMasterId r:id="rId44"/>
  </p:handoutMasterIdLst>
  <p:sldIdLst>
    <p:sldId id="448" r:id="rId6"/>
    <p:sldId id="353" r:id="rId7"/>
    <p:sldId id="471" r:id="rId8"/>
    <p:sldId id="485" r:id="rId9"/>
    <p:sldId id="487" r:id="rId10"/>
    <p:sldId id="488" r:id="rId11"/>
    <p:sldId id="489" r:id="rId12"/>
    <p:sldId id="473" r:id="rId13"/>
    <p:sldId id="486" r:id="rId14"/>
    <p:sldId id="490" r:id="rId15"/>
    <p:sldId id="492" r:id="rId16"/>
    <p:sldId id="493" r:id="rId17"/>
    <p:sldId id="494" r:id="rId18"/>
    <p:sldId id="495" r:id="rId19"/>
    <p:sldId id="496" r:id="rId20"/>
    <p:sldId id="491" r:id="rId21"/>
    <p:sldId id="497" r:id="rId22"/>
    <p:sldId id="498" r:id="rId23"/>
    <p:sldId id="514" r:id="rId24"/>
    <p:sldId id="470" r:id="rId25"/>
    <p:sldId id="506" r:id="rId26"/>
    <p:sldId id="480" r:id="rId27"/>
    <p:sldId id="522" r:id="rId28"/>
    <p:sldId id="483" r:id="rId29"/>
    <p:sldId id="475" r:id="rId30"/>
    <p:sldId id="504" r:id="rId31"/>
    <p:sldId id="509" r:id="rId32"/>
    <p:sldId id="511" r:id="rId33"/>
    <p:sldId id="482" r:id="rId34"/>
    <p:sldId id="525" r:id="rId35"/>
    <p:sldId id="515" r:id="rId36"/>
    <p:sldId id="516" r:id="rId37"/>
    <p:sldId id="517" r:id="rId38"/>
    <p:sldId id="524" r:id="rId39"/>
    <p:sldId id="477" r:id="rId40"/>
    <p:sldId id="505" r:id="rId41"/>
    <p:sldId id="502" r:id="rId42"/>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73" userDrawn="1">
          <p15:clr>
            <a:srgbClr val="A4A3A4"/>
          </p15:clr>
        </p15:guide>
        <p15:guide id="3" orient="horz" pos="3544" userDrawn="1">
          <p15:clr>
            <a:srgbClr val="A4A3A4"/>
          </p15:clr>
        </p15:guide>
        <p15:guide id="6" orient="horz" pos="3699" userDrawn="1">
          <p15:clr>
            <a:srgbClr val="A4A3A4"/>
          </p15:clr>
        </p15:guide>
        <p15:guide id="11" pos="7299" userDrawn="1">
          <p15:clr>
            <a:srgbClr val="A4A3A4"/>
          </p15:clr>
        </p15:guide>
        <p15:guide id="15" pos="6809" userDrawn="1">
          <p15:clr>
            <a:srgbClr val="A4A3A4"/>
          </p15:clr>
        </p15:guide>
        <p15:guide id="16" pos="6888" userDrawn="1">
          <p15:clr>
            <a:srgbClr val="A4A3A4"/>
          </p15:clr>
        </p15:guide>
        <p15:guide id="18" orient="horz" pos="280">
          <p15:clr>
            <a:srgbClr val="A4A3A4"/>
          </p15:clr>
        </p15:guide>
        <p15:guide id="19" orient="horz" pos="573">
          <p15:clr>
            <a:srgbClr val="A4A3A4"/>
          </p15:clr>
        </p15:guide>
        <p15:guide id="30" pos="2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66979" autoAdjust="0"/>
  </p:normalViewPr>
  <p:slideViewPr>
    <p:cSldViewPr snapToGrid="0">
      <p:cViewPr varScale="1">
        <p:scale>
          <a:sx n="85" d="100"/>
          <a:sy n="85" d="100"/>
        </p:scale>
        <p:origin x="-1080" y="-96"/>
      </p:cViewPr>
      <p:guideLst>
        <p:guide orient="horz" pos="373"/>
        <p:guide orient="horz" pos="3544"/>
        <p:guide orient="horz" pos="3699"/>
        <p:guide orient="horz" pos="280"/>
        <p:guide orient="horz" pos="573"/>
        <p:guide pos="7299"/>
        <p:guide pos="6809"/>
        <p:guide pos="6888"/>
        <p:guide pos="2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7/31/2017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7/31/2017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59495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28154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9577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396709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1652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4192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424964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942878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Сколько</a:t>
            </a:r>
            <a:r>
              <a:rPr lang="ru-RU" baseline="0" dirty="0" smtClean="0"/>
              <a:t> времени хранить </a:t>
            </a:r>
            <a:r>
              <a:rPr lang="ru-RU" baseline="0" dirty="0" err="1" smtClean="0"/>
              <a:t>логи</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Какое время отведено на гарантированный </a:t>
            </a:r>
            <a:r>
              <a:rPr lang="ru-RU" baseline="0" smtClean="0"/>
              <a:t>фикс инцидента?</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99926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153801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8178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2105655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833209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2405436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364765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4085468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42351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152335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001186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2023569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49593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099075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1790952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4176204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3137594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1735908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1804215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103673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44463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833216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55800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79067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75876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28377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192458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66" r:id="rId2"/>
    <p:sldLayoutId id="2147483742" r:id="rId3"/>
    <p:sldLayoutId id="2147483750" r:id="rId4"/>
    <p:sldLayoutId id="2147483751" r:id="rId5"/>
    <p:sldLayoutId id="2147483753" r:id="rId6"/>
    <p:sldLayoutId id="2147483711" r:id="rId7"/>
    <p:sldLayoutId id="2147483749" r:id="rId8"/>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nuget.org/packages/Common.Logging/3.3.1"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586314"/>
          </a:xfrm>
        </p:spPr>
        <p:txBody>
          <a:bodyPr/>
          <a:lstStyle/>
          <a:p>
            <a:r>
              <a:rPr lang="en-US" dirty="0" smtClean="0"/>
              <a:t>Logging</a:t>
            </a:r>
            <a:endParaRPr lang="en-US" dirty="0"/>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
        <p:nvSpPr>
          <p:cNvPr id="2" name="Текст 1"/>
          <p:cNvSpPr>
            <a:spLocks noGrp="1"/>
          </p:cNvSpPr>
          <p:nvPr>
            <p:ph type="body" sz="quarter" idx="17"/>
          </p:nvPr>
        </p:nvSpPr>
        <p:spPr/>
        <p:txBody>
          <a:bodyPr>
            <a:normAutofit lnSpcReduction="10000"/>
          </a:bodyPr>
          <a:lstStyle/>
          <a:p>
            <a:endParaRPr lang="ru-RU"/>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VERBOSE</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Very low-level debugging/internal information.</a:t>
            </a:r>
          </a:p>
          <a:p>
            <a:endParaRPr lang="en-US" dirty="0">
              <a:latin typeface="Trebuchet MS"/>
              <a:cs typeface="Trebuchet MS"/>
            </a:endParaRPr>
          </a:p>
          <a:p>
            <a:r>
              <a:rPr lang="en-US" dirty="0">
                <a:latin typeface="Trebuchet MS"/>
                <a:cs typeface="Trebuchet MS"/>
              </a:rPr>
              <a:t>Usually enabled to troubleshoot severe problem with application. On this level application usually produce large amount of information.</a:t>
            </a:r>
          </a:p>
          <a:p>
            <a:endParaRPr lang="en-US" dirty="0">
              <a:latin typeface="Trebuchet MS"/>
              <a:cs typeface="Trebuchet MS"/>
            </a:endParaRPr>
          </a:p>
          <a:p>
            <a:r>
              <a:rPr lang="en-US" dirty="0">
                <a:latin typeface="Trebuchet MS"/>
                <a:cs typeface="Trebuchet MS"/>
              </a:rPr>
              <a:t>Information is internal and mostly can be understood having correspondent code besides.</a:t>
            </a:r>
          </a:p>
          <a:p>
            <a:endParaRPr lang="en-US" dirty="0">
              <a:latin typeface="Trebuchet MS"/>
              <a:cs typeface="Trebuchet MS"/>
            </a:endParaRPr>
          </a:p>
          <a:p>
            <a:r>
              <a:rPr lang="en-US" dirty="0">
                <a:latin typeface="Trebuchet MS"/>
                <a:cs typeface="Trebuchet MS"/>
              </a:rPr>
              <a:t>Should not be enabled by default.</a:t>
            </a:r>
          </a:p>
          <a:p>
            <a:endParaRPr lang="en-US" dirty="0">
              <a:latin typeface="Trebuchet MS"/>
              <a:cs typeface="Trebuchet MS"/>
            </a:endParaRPr>
          </a:p>
          <a:p>
            <a:r>
              <a:rPr lang="en-US" dirty="0">
                <a:latin typeface="Trebuchet MS"/>
                <a:cs typeface="Trebuchet MS"/>
              </a:rPr>
              <a:t>Target Audience: Developers.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647" y="3243072"/>
            <a:ext cx="1219200" cy="1219200"/>
          </a:xfrm>
          <a:prstGeom prst="rect">
            <a:avLst/>
          </a:prstGeom>
        </p:spPr>
      </p:pic>
    </p:spTree>
    <p:extLst>
      <p:ext uri="{BB962C8B-B14F-4D97-AF65-F5344CB8AC3E}">
        <p14:creationId xmlns:p14="http://schemas.microsoft.com/office/powerpoint/2010/main" val="1459016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DEBUG</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Low level, control logic, diagnostic information.</a:t>
            </a:r>
          </a:p>
          <a:p>
            <a:endParaRPr lang="en-US" dirty="0">
              <a:latin typeface="Trebuchet MS"/>
              <a:cs typeface="Trebuchet MS"/>
            </a:endParaRPr>
          </a:p>
          <a:p>
            <a:r>
              <a:rPr lang="en-US" dirty="0">
                <a:latin typeface="Trebuchet MS"/>
                <a:cs typeface="Trebuchet MS"/>
              </a:rPr>
              <a:t>Not quire low level as verbose. Write down logical branches that was used within application. The info that will be helpful to know what part of application was actually in work and where the failure happened.</a:t>
            </a:r>
          </a:p>
          <a:p>
            <a:endParaRPr lang="en-US" dirty="0">
              <a:latin typeface="Trebuchet MS"/>
              <a:cs typeface="Trebuchet MS"/>
            </a:endParaRPr>
          </a:p>
          <a:p>
            <a:r>
              <a:rPr lang="en-US" dirty="0">
                <a:latin typeface="Trebuchet MS"/>
                <a:cs typeface="Trebuchet MS"/>
              </a:rPr>
              <a:t>This level logs “how” application is doing stuff.</a:t>
            </a:r>
          </a:p>
          <a:p>
            <a:endParaRPr lang="en-US" dirty="0">
              <a:latin typeface="Trebuchet MS"/>
              <a:cs typeface="Trebuchet MS"/>
            </a:endParaRPr>
          </a:p>
          <a:p>
            <a:r>
              <a:rPr lang="en-US" dirty="0">
                <a:latin typeface="Trebuchet MS"/>
                <a:cs typeface="Trebuchet MS"/>
              </a:rPr>
              <a:t>As a verbose it reveals “internal” application information.</a:t>
            </a:r>
          </a:p>
          <a:p>
            <a:endParaRPr lang="en-US" dirty="0">
              <a:latin typeface="Trebuchet MS"/>
              <a:cs typeface="Trebuchet MS"/>
            </a:endParaRPr>
          </a:p>
          <a:p>
            <a:r>
              <a:rPr lang="en-US" dirty="0">
                <a:latin typeface="Trebuchet MS"/>
                <a:cs typeface="Trebuchet MS"/>
              </a:rPr>
              <a:t>Target Audience: Developers, rarely Maintenance team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795" y="3284220"/>
            <a:ext cx="1178052" cy="1178052"/>
          </a:xfrm>
          <a:prstGeom prst="rect">
            <a:avLst/>
          </a:prstGeom>
        </p:spPr>
      </p:pic>
    </p:spTree>
    <p:extLst>
      <p:ext uri="{BB962C8B-B14F-4D97-AF65-F5344CB8AC3E}">
        <p14:creationId xmlns:p14="http://schemas.microsoft.com/office/powerpoint/2010/main" val="2212560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INFO</a:t>
            </a:r>
          </a:p>
        </p:txBody>
      </p:sp>
      <p:sp>
        <p:nvSpPr>
          <p:cNvPr id="8" name="Content Placeholder 7"/>
          <p:cNvSpPr>
            <a:spLocks noGrp="1"/>
          </p:cNvSpPr>
          <p:nvPr>
            <p:ph idx="1"/>
          </p:nvPr>
        </p:nvSpPr>
        <p:spPr>
          <a:xfrm>
            <a:off x="352473" y="1078992"/>
            <a:ext cx="8352374" cy="3383280"/>
          </a:xfrm>
        </p:spPr>
        <p:txBody>
          <a:bodyPr>
            <a:normAutofit/>
          </a:bodyPr>
          <a:lstStyle/>
          <a:p>
            <a:r>
              <a:rPr lang="en-US" dirty="0"/>
              <a:t>Non “internals” information / black box.</a:t>
            </a:r>
          </a:p>
          <a:p>
            <a:endParaRPr lang="en-US" dirty="0"/>
          </a:p>
          <a:p>
            <a:r>
              <a:rPr lang="en-US" dirty="0"/>
              <a:t>Ability to logs events that are of some interest to external parties. This level logs mostly “what” the application is doing, not “how”.</a:t>
            </a:r>
          </a:p>
          <a:p>
            <a:endParaRPr lang="en-US" dirty="0"/>
          </a:p>
          <a:p>
            <a:r>
              <a:rPr lang="en-US" dirty="0"/>
              <a:t>That a level where some kind of raw audit happens. When the project is in maintenance phase, making information from this level easy to query can make troubleshooting much easier.</a:t>
            </a:r>
          </a:p>
          <a:p>
            <a:endParaRPr lang="en-US" dirty="0"/>
          </a:p>
          <a:p>
            <a:r>
              <a:rPr lang="en-US" dirty="0"/>
              <a:t>Target Audience: mostly Maintenance team, Business.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776" y="3322320"/>
            <a:ext cx="1072070" cy="1139952"/>
          </a:xfrm>
          <a:prstGeom prst="rect">
            <a:avLst/>
          </a:prstGeom>
        </p:spPr>
      </p:pic>
    </p:spTree>
    <p:extLst>
      <p:ext uri="{BB962C8B-B14F-4D97-AF65-F5344CB8AC3E}">
        <p14:creationId xmlns:p14="http://schemas.microsoft.com/office/powerpoint/2010/main" val="4090374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WARNING</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possible problems.</a:t>
            </a:r>
          </a:p>
          <a:p>
            <a:endParaRPr lang="en-US" dirty="0">
              <a:cs typeface="Trebuchet MS"/>
            </a:endParaRPr>
          </a:p>
          <a:p>
            <a:r>
              <a:rPr lang="en-US" dirty="0">
                <a:latin typeface="Trebuchet MS"/>
                <a:cs typeface="Trebuchet MS"/>
              </a:rPr>
              <a:t>Application logs messages about things that might potentially breaks in the future. Events that produces warning might cause system slowness, alternative communication approaches, etc. Users and their data are not affected by this level events.</a:t>
            </a:r>
          </a:p>
          <a:p>
            <a:endParaRPr lang="en-US" dirty="0">
              <a:latin typeface="Trebuchet MS"/>
              <a:cs typeface="Trebuchet MS"/>
            </a:endParaRPr>
          </a:p>
          <a:p>
            <a:r>
              <a:rPr lang="en-US" dirty="0">
                <a:latin typeface="Trebuchet MS"/>
                <a:cs typeface="Trebuchet MS"/>
              </a:rPr>
              <a:t>Messages on that level might be included to notification system for Maintenance team. Can be used for retrospective analysis for application improvements by development team.</a:t>
            </a:r>
          </a:p>
          <a:p>
            <a:endParaRPr lang="en-US" dirty="0">
              <a:latin typeface="Trebuchet MS"/>
              <a:cs typeface="Trebuchet MS"/>
            </a:endParaRPr>
          </a:p>
          <a:p>
            <a:r>
              <a:rPr lang="en-US" dirty="0"/>
              <a:t>Target Audience: Maintenance team, Developers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336" y="3665221"/>
            <a:ext cx="869511" cy="797052"/>
          </a:xfrm>
          <a:prstGeom prst="rect">
            <a:avLst/>
          </a:prstGeom>
        </p:spPr>
      </p:pic>
    </p:spTree>
    <p:extLst>
      <p:ext uri="{BB962C8B-B14F-4D97-AF65-F5344CB8AC3E}">
        <p14:creationId xmlns:p14="http://schemas.microsoft.com/office/powerpoint/2010/main" val="1833016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ERROR</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an unexpected failure.</a:t>
            </a:r>
          </a:p>
          <a:p>
            <a:endParaRPr lang="en-US" dirty="0">
              <a:latin typeface="Trebuchet MS"/>
              <a:cs typeface="Trebuchet MS"/>
            </a:endParaRPr>
          </a:p>
          <a:p>
            <a:r>
              <a:rPr lang="en-US" dirty="0">
                <a:latin typeface="Trebuchet MS"/>
                <a:cs typeface="Trebuchet MS"/>
              </a:rPr>
              <a:t>Error occurred, however the system still able run. Error messages are logged in result of some business transaction failure, so some users are affected by the event.</a:t>
            </a:r>
          </a:p>
          <a:p>
            <a:endParaRPr lang="en-US" dirty="0">
              <a:latin typeface="Trebuchet MS"/>
              <a:cs typeface="Trebuchet MS"/>
            </a:endParaRPr>
          </a:p>
          <a:p>
            <a:r>
              <a:rPr lang="en-US" dirty="0">
                <a:latin typeface="Trebuchet MS"/>
                <a:cs typeface="Trebuchet MS"/>
              </a:rPr>
              <a:t>Message on that level must be </a:t>
            </a:r>
            <a:r>
              <a:rPr lang="en-US" dirty="0">
                <a:cs typeface="Trebuchet MS"/>
              </a:rPr>
              <a:t>included to notification system for Maintenance team. Analysis of the message might help in resolving custom issue in advance.</a:t>
            </a:r>
            <a:endParaRPr lang="en-US" dirty="0">
              <a:latin typeface="Trebuchet MS"/>
              <a:cs typeface="Trebuchet MS"/>
            </a:endParaRPr>
          </a:p>
          <a:p>
            <a:endParaRPr lang="en-US" dirty="0">
              <a:latin typeface="Trebuchet MS"/>
              <a:cs typeface="Trebuchet MS"/>
            </a:endParaRPr>
          </a:p>
          <a:p>
            <a:r>
              <a:rPr lang="en-US" dirty="0"/>
              <a:t>Target Audience: Maintenance team, Developers</a:t>
            </a: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955" y="3421380"/>
            <a:ext cx="1040892" cy="1040892"/>
          </a:xfrm>
          <a:prstGeom prst="rect">
            <a:avLst/>
          </a:prstGeom>
        </p:spPr>
      </p:pic>
    </p:spTree>
    <p:extLst>
      <p:ext uri="{BB962C8B-B14F-4D97-AF65-F5344CB8AC3E}">
        <p14:creationId xmlns:p14="http://schemas.microsoft.com/office/powerpoint/2010/main" val="2515951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FATAL</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critical systems failures.</a:t>
            </a:r>
          </a:p>
          <a:p>
            <a:endParaRPr lang="en-US" dirty="0">
              <a:latin typeface="Trebuchet MS"/>
              <a:cs typeface="Trebuchet MS"/>
            </a:endParaRPr>
          </a:p>
          <a:p>
            <a:r>
              <a:rPr lang="en-US" dirty="0">
                <a:latin typeface="Trebuchet MS"/>
                <a:cs typeface="Trebuchet MS"/>
              </a:rPr>
              <a:t>System is not able to work. Underlying system are down, strict dependencies are not made. System does not produce business value.</a:t>
            </a:r>
          </a:p>
          <a:p>
            <a:endParaRPr lang="en-US" dirty="0">
              <a:latin typeface="Trebuchet MS"/>
              <a:cs typeface="Trebuchet MS"/>
            </a:endParaRPr>
          </a:p>
          <a:p>
            <a:r>
              <a:rPr lang="en-US" dirty="0">
                <a:cs typeface="Trebuchet MS"/>
              </a:rPr>
              <a:t>Message on that level must be included to notification system for Maintenance team. Information from this messages should be as clear as possible for maintenance team, so they can fix the issue as soon </a:t>
            </a:r>
            <a:r>
              <a:rPr lang="en-US">
                <a:cs typeface="Trebuchet MS"/>
              </a:rPr>
              <a:t>as possible.</a:t>
            </a:r>
            <a:endParaRPr lang="en-US" dirty="0">
              <a:latin typeface="Trebuchet MS"/>
              <a:cs typeface="Trebuchet MS"/>
            </a:endParaRPr>
          </a:p>
          <a:p>
            <a:endParaRPr lang="en-US" dirty="0">
              <a:latin typeface="Trebuchet MS"/>
              <a:cs typeface="Trebuchet MS"/>
            </a:endParaRPr>
          </a:p>
          <a:p>
            <a:r>
              <a:rPr lang="en-US" dirty="0"/>
              <a:t>Target Audience: Maintenance team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939" y="3278364"/>
            <a:ext cx="1183907" cy="1183907"/>
          </a:xfrm>
          <a:prstGeom prst="rect">
            <a:avLst/>
          </a:prstGeom>
        </p:spPr>
      </p:pic>
    </p:spTree>
    <p:extLst>
      <p:ext uri="{BB962C8B-B14F-4D97-AF65-F5344CB8AC3E}">
        <p14:creationId xmlns:p14="http://schemas.microsoft.com/office/powerpoint/2010/main" val="2905884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considerations</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696190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What needs to be logged? Events or data or both?</a:t>
            </a:r>
          </a:p>
          <a:p>
            <a:pPr marL="285750" indent="-285750">
              <a:buFontTx/>
              <a:buChar char="-"/>
            </a:pPr>
            <a:r>
              <a:rPr lang="en-US" dirty="0">
                <a:cs typeface="Trebuchet MS"/>
              </a:rPr>
              <a:t>Sensitive data should not be logged, such as Credit Card Ids, user passwords, personal info?</a:t>
            </a:r>
          </a:p>
          <a:p>
            <a:pPr marL="285750" indent="-285750">
              <a:buFontTx/>
              <a:buChar char="-"/>
            </a:pPr>
            <a:r>
              <a:rPr lang="en-US" dirty="0">
                <a:cs typeface="Trebuchet MS"/>
              </a:rPr>
              <a:t>Does logs info correspond to required compliance?</a:t>
            </a: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Audit/Legal Requirements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82512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What is logged?</a:t>
            </a:r>
          </a:p>
          <a:p>
            <a:pPr marL="285750" indent="-285750">
              <a:buFontTx/>
              <a:buChar char="-"/>
            </a:pPr>
            <a:r>
              <a:rPr lang="en-US" dirty="0">
                <a:latin typeface="Trebuchet MS"/>
                <a:cs typeface="Trebuchet MS"/>
              </a:rPr>
              <a:t>Who has access to logs?</a:t>
            </a: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a:solidFill>
                  <a:srgbClr val="444444"/>
                </a:solidFill>
                <a:latin typeface="Trebuchet MS"/>
                <a:cs typeface="Trebuchet MS"/>
              </a:rPr>
              <a:t>Logs Security</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218143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err="1"/>
              <a:t>.net</a:t>
            </a:r>
            <a:r>
              <a:rPr lang="en-US" dirty="0"/>
              <a:t> logging libraries overview</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040192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AGENDA</a:t>
            </a:r>
          </a:p>
        </p:txBody>
      </p:sp>
      <p:grpSp>
        <p:nvGrpSpPr>
          <p:cNvPr id="2" name="Group 1"/>
          <p:cNvGrpSpPr/>
          <p:nvPr/>
        </p:nvGrpSpPr>
        <p:grpSpPr>
          <a:xfrm>
            <a:off x="696595" y="1001476"/>
            <a:ext cx="5294873" cy="362732"/>
            <a:chOff x="448467" y="1385345"/>
            <a:chExt cx="7059830" cy="483642"/>
          </a:xfrm>
        </p:grpSpPr>
        <p:sp>
          <p:nvSpPr>
            <p:cNvPr id="14" name="TextBox 13"/>
            <p:cNvSpPr txBox="1"/>
            <p:nvPr/>
          </p:nvSpPr>
          <p:spPr>
            <a:xfrm>
              <a:off x="991816" y="1417582"/>
              <a:ext cx="6516481" cy="451405"/>
            </a:xfrm>
            <a:prstGeom prst="rect">
              <a:avLst/>
            </a:prstGeom>
            <a:noFill/>
          </p:spPr>
          <p:txBody>
            <a:bodyPr wrap="square" rtlCol="0">
              <a:spAutoFit/>
            </a:bodyPr>
            <a:lstStyle/>
            <a:p>
              <a:r>
                <a:rPr lang="en-US" sz="1600" dirty="0"/>
                <a:t>Logs Purpose and Value</a:t>
              </a:r>
              <a:endParaRPr lang="en-US" sz="1600" b="1" dirty="0"/>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696595" y="1425961"/>
            <a:ext cx="4122263" cy="348437"/>
            <a:chOff x="448467" y="2074215"/>
            <a:chExt cx="5496350" cy="464582"/>
          </a:xfrm>
        </p:grpSpPr>
        <p:sp>
          <p:nvSpPr>
            <p:cNvPr id="17" name="TextBox 16"/>
            <p:cNvSpPr txBox="1"/>
            <p:nvPr/>
          </p:nvSpPr>
          <p:spPr>
            <a:xfrm>
              <a:off x="991818" y="210645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Log levels</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696595" y="1871534"/>
            <a:ext cx="5455763" cy="362731"/>
            <a:chOff x="448467" y="2763085"/>
            <a:chExt cx="7274350" cy="483641"/>
          </a:xfrm>
        </p:grpSpPr>
        <p:sp>
          <p:nvSpPr>
            <p:cNvPr id="18" name="TextBox 17"/>
            <p:cNvSpPr txBox="1"/>
            <p:nvPr/>
          </p:nvSpPr>
          <p:spPr>
            <a:xfrm>
              <a:off x="991818" y="2795321"/>
              <a:ext cx="6730999" cy="451405"/>
            </a:xfrm>
            <a:prstGeom prst="rect">
              <a:avLst/>
            </a:prstGeom>
            <a:noFill/>
          </p:spPr>
          <p:txBody>
            <a:bodyPr wrap="square" rtlCol="0">
              <a:spAutoFit/>
            </a:bodyPr>
            <a:lstStyle/>
            <a:p>
              <a:pPr>
                <a:buClr>
                  <a:schemeClr val="bg1"/>
                </a:buClr>
                <a:buSzPct val="140000"/>
              </a:pPr>
              <a:r>
                <a:rPr lang="en-US" sz="1600" dirty="0"/>
                <a:t>Considerations</a:t>
              </a:r>
              <a:endParaRPr lang="en-US" sz="1500" dirty="0">
                <a:solidFill>
                  <a:srgbClr val="444444"/>
                </a:solidFill>
                <a:latin typeface="Trebuchet MS"/>
                <a:cs typeface="Trebuchet MS"/>
              </a:endParaRP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696595" y="2322608"/>
            <a:ext cx="5455763" cy="362731"/>
            <a:chOff x="448467" y="3451955"/>
            <a:chExt cx="7274350" cy="483641"/>
          </a:xfrm>
        </p:grpSpPr>
        <p:sp>
          <p:nvSpPr>
            <p:cNvPr id="19" name="TextBox 18"/>
            <p:cNvSpPr txBox="1"/>
            <p:nvPr/>
          </p:nvSpPr>
          <p:spPr>
            <a:xfrm>
              <a:off x="991818" y="3484191"/>
              <a:ext cx="6730999" cy="451405"/>
            </a:xfrm>
            <a:prstGeom prst="rect">
              <a:avLst/>
            </a:prstGeom>
            <a:noFill/>
          </p:spPr>
          <p:txBody>
            <a:bodyPr wrap="square" rtlCol="0">
              <a:spAutoFit/>
            </a:bodyPr>
            <a:lstStyle/>
            <a:p>
              <a:r>
                <a:rPr lang="en-US" sz="1600" dirty="0" err="1"/>
                <a:t>.Net</a:t>
              </a:r>
              <a:r>
                <a:rPr lang="en-US" sz="1600" dirty="0"/>
                <a:t> logging libraries overview</a:t>
              </a:r>
              <a:endParaRPr lang="en-US" sz="1600" b="1" dirty="0"/>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12" name="Group 11"/>
          <p:cNvGrpSpPr/>
          <p:nvPr/>
        </p:nvGrpSpPr>
        <p:grpSpPr>
          <a:xfrm>
            <a:off x="696595" y="2751474"/>
            <a:ext cx="5455763" cy="362731"/>
            <a:chOff x="448467" y="4140826"/>
            <a:chExt cx="7274350" cy="483641"/>
          </a:xfrm>
        </p:grpSpPr>
        <p:sp>
          <p:nvSpPr>
            <p:cNvPr id="29" name="TextBox 28"/>
            <p:cNvSpPr txBox="1"/>
            <p:nvPr/>
          </p:nvSpPr>
          <p:spPr>
            <a:xfrm>
              <a:off x="991818" y="4173062"/>
              <a:ext cx="6730999" cy="451405"/>
            </a:xfrm>
            <a:prstGeom prst="rect">
              <a:avLst/>
            </a:prstGeom>
            <a:noFill/>
          </p:spPr>
          <p:txBody>
            <a:bodyPr wrap="square" rtlCol="0">
              <a:spAutoFit/>
            </a:bodyPr>
            <a:lstStyle/>
            <a:p>
              <a:r>
                <a:rPr lang="en-US" sz="1600" dirty="0"/>
                <a:t>Structured logging</a:t>
              </a:r>
              <a:endParaRPr lang="en-US" sz="1600" b="1" dirty="0"/>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grpSp>
        <p:nvGrpSpPr>
          <p:cNvPr id="49" name="Group 48"/>
          <p:cNvGrpSpPr/>
          <p:nvPr/>
        </p:nvGrpSpPr>
        <p:grpSpPr>
          <a:xfrm>
            <a:off x="696595" y="3145659"/>
            <a:ext cx="7685406" cy="362733"/>
            <a:chOff x="448467" y="4140826"/>
            <a:chExt cx="10247205" cy="483643"/>
          </a:xfrm>
        </p:grpSpPr>
        <p:sp>
          <p:nvSpPr>
            <p:cNvPr id="50" name="TextBox 49"/>
            <p:cNvSpPr txBox="1"/>
            <p:nvPr/>
          </p:nvSpPr>
          <p:spPr>
            <a:xfrm>
              <a:off x="991818" y="4173065"/>
              <a:ext cx="9703854" cy="451404"/>
            </a:xfrm>
            <a:prstGeom prst="rect">
              <a:avLst/>
            </a:prstGeom>
            <a:noFill/>
          </p:spPr>
          <p:txBody>
            <a:bodyPr wrap="square" rtlCol="0">
              <a:spAutoFit/>
            </a:bodyPr>
            <a:lstStyle/>
            <a:p>
              <a:r>
                <a:rPr lang="en-US" sz="1600" dirty="0"/>
                <a:t>Best practices &amp; Project logging review checklist</a:t>
              </a:r>
              <a:endParaRPr lang="en-US" sz="1600" b="1" dirty="0"/>
            </a:p>
          </p:txBody>
        </p:sp>
        <p:grpSp>
          <p:nvGrpSpPr>
            <p:cNvPr id="51" name="Group 50"/>
            <p:cNvGrpSpPr/>
            <p:nvPr/>
          </p:nvGrpSpPr>
          <p:grpSpPr>
            <a:xfrm>
              <a:off x="448467" y="4140826"/>
              <a:ext cx="464582" cy="464582"/>
              <a:chOff x="448467" y="4140826"/>
              <a:chExt cx="464582" cy="464582"/>
            </a:xfrm>
          </p:grpSpPr>
          <p:sp>
            <p:nvSpPr>
              <p:cNvPr id="52" name="Oval 51"/>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a:off x="472549" y="4182297"/>
                <a:ext cx="417208" cy="406265"/>
              </a:xfrm>
              <a:prstGeom prst="rect">
                <a:avLst/>
              </a:prstGeom>
              <a:noFill/>
            </p:spPr>
            <p:txBody>
              <a:bodyPr wrap="none" tIns="27432" rtlCol="0">
                <a:spAutoFit/>
              </a:bodyPr>
              <a:lstStyle/>
              <a:p>
                <a:pPr algn="ctr"/>
                <a:r>
                  <a:rPr lang="ru-RU" sz="1500" dirty="0" smtClean="0">
                    <a:solidFill>
                      <a:schemeClr val="bg1"/>
                    </a:solidFill>
                    <a:latin typeface="Arial Black"/>
                    <a:cs typeface="Arial Black"/>
                  </a:rPr>
                  <a:t>6</a:t>
                </a:r>
                <a:endParaRPr lang="en-US" sz="1500" dirty="0">
                  <a:solidFill>
                    <a:schemeClr val="bg1"/>
                  </a:solidFill>
                  <a:latin typeface="Arial Black"/>
                  <a:cs typeface="Arial Black"/>
                </a:endParaRPr>
              </a:p>
            </p:txBody>
          </p:sp>
        </p:grpSp>
      </p:grpSp>
      <p:grpSp>
        <p:nvGrpSpPr>
          <p:cNvPr id="54" name="Group 48"/>
          <p:cNvGrpSpPr/>
          <p:nvPr/>
        </p:nvGrpSpPr>
        <p:grpSpPr>
          <a:xfrm>
            <a:off x="696595" y="3518663"/>
            <a:ext cx="7685406" cy="362733"/>
            <a:chOff x="448467" y="4140826"/>
            <a:chExt cx="10247205" cy="483643"/>
          </a:xfrm>
        </p:grpSpPr>
        <p:sp>
          <p:nvSpPr>
            <p:cNvPr id="55" name="TextBox 54"/>
            <p:cNvSpPr txBox="1"/>
            <p:nvPr/>
          </p:nvSpPr>
          <p:spPr>
            <a:xfrm>
              <a:off x="991818" y="4173065"/>
              <a:ext cx="9703854" cy="451404"/>
            </a:xfrm>
            <a:prstGeom prst="rect">
              <a:avLst/>
            </a:prstGeom>
            <a:noFill/>
          </p:spPr>
          <p:txBody>
            <a:bodyPr wrap="square" rtlCol="0">
              <a:spAutoFit/>
            </a:bodyPr>
            <a:lstStyle/>
            <a:p>
              <a:r>
                <a:rPr lang="en-US" sz="1600" dirty="0" smtClean="0"/>
                <a:t>Demo</a:t>
              </a:r>
              <a:endParaRPr lang="en-US" sz="1600" b="1" dirty="0"/>
            </a:p>
          </p:txBody>
        </p:sp>
        <p:grpSp>
          <p:nvGrpSpPr>
            <p:cNvPr id="56" name="Group 50"/>
            <p:cNvGrpSpPr/>
            <p:nvPr/>
          </p:nvGrpSpPr>
          <p:grpSpPr>
            <a:xfrm>
              <a:off x="448467" y="4140826"/>
              <a:ext cx="464582" cy="464582"/>
              <a:chOff x="448467" y="4140826"/>
              <a:chExt cx="464582" cy="464582"/>
            </a:xfrm>
          </p:grpSpPr>
          <p:sp>
            <p:nvSpPr>
              <p:cNvPr id="57" name="Oval 51"/>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TextBox 57"/>
              <p:cNvSpPr txBox="1"/>
              <p:nvPr/>
            </p:nvSpPr>
            <p:spPr>
              <a:xfrm>
                <a:off x="472549" y="4182297"/>
                <a:ext cx="417208" cy="406265"/>
              </a:xfrm>
              <a:prstGeom prst="rect">
                <a:avLst/>
              </a:prstGeom>
              <a:noFill/>
            </p:spPr>
            <p:txBody>
              <a:bodyPr wrap="none" tIns="27432" rtlCol="0">
                <a:spAutoFit/>
              </a:bodyPr>
              <a:lstStyle/>
              <a:p>
                <a:pPr algn="ctr"/>
                <a:r>
                  <a:rPr lang="ru-RU" sz="1500" dirty="0" smtClean="0">
                    <a:solidFill>
                      <a:schemeClr val="bg1"/>
                    </a:solidFill>
                    <a:latin typeface="Arial Black"/>
                    <a:cs typeface="Arial Black"/>
                  </a:rPr>
                  <a:t>7</a:t>
                </a:r>
                <a:endParaRPr lang="en-US" sz="1500" dirty="0">
                  <a:solidFill>
                    <a:schemeClr val="bg1"/>
                  </a:solidFill>
                  <a:latin typeface="Arial Black"/>
                  <a:cs typeface="Arial Black"/>
                </a:endParaRP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1387674"/>
            <a:ext cx="8339328" cy="3075503"/>
          </a:xfrm>
        </p:spPr>
        <p:txBody>
          <a:bodyPr>
            <a:normAutofit/>
          </a:bodyPr>
          <a:lstStyle/>
          <a:p>
            <a:pPr marL="285750" indent="-285750">
              <a:buFontTx/>
              <a:buChar char="-"/>
            </a:pPr>
            <a:r>
              <a:rPr lang="en-US" dirty="0">
                <a:latin typeface="Trebuchet MS"/>
                <a:cs typeface="Trebuchet MS"/>
              </a:rPr>
              <a:t>Various log formatters</a:t>
            </a:r>
          </a:p>
          <a:p>
            <a:pPr marL="285750" indent="-285750">
              <a:buFontTx/>
              <a:buChar char="-"/>
            </a:pPr>
            <a:r>
              <a:rPr lang="en-US" dirty="0">
                <a:latin typeface="Trebuchet MS"/>
                <a:cs typeface="Trebuchet MS"/>
              </a:rPr>
              <a:t>Asynchronous and reliable logs writing</a:t>
            </a:r>
          </a:p>
          <a:p>
            <a:pPr marL="285750" indent="-285750">
              <a:buFontTx/>
              <a:buChar char="-"/>
            </a:pPr>
            <a:r>
              <a:rPr lang="en-US" dirty="0">
                <a:latin typeface="Trebuchet MS"/>
                <a:cs typeface="Trebuchet MS"/>
              </a:rPr>
              <a:t>Extreme robustness</a:t>
            </a:r>
          </a:p>
          <a:p>
            <a:pPr marL="285750" indent="-285750">
              <a:buFontTx/>
              <a:buChar char="-"/>
            </a:pPr>
            <a:r>
              <a:rPr lang="en-US" dirty="0">
                <a:latin typeface="Trebuchet MS"/>
                <a:cs typeface="Trebuchet MS"/>
              </a:rPr>
              <a:t>High performance</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Features of a logging library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360363" y="912557"/>
            <a:ext cx="2741456" cy="261610"/>
          </a:xfrm>
          <a:prstGeom prst="rect">
            <a:avLst/>
          </a:prstGeom>
        </p:spPr>
        <p:txBody>
          <a:bodyPr wrap="none">
            <a:spAutoFit/>
          </a:bodyPr>
          <a:lstStyle/>
          <a:p>
            <a:r>
              <a:rPr lang="en-US" sz="1100" dirty="0">
                <a:cs typeface="Trebuchet MS"/>
              </a:rPr>
              <a:t>or why not to build own logging library…</a:t>
            </a:r>
          </a:p>
        </p:txBody>
      </p:sp>
    </p:spTree>
    <p:extLst>
      <p:ext uri="{BB962C8B-B14F-4D97-AF65-F5344CB8AC3E}">
        <p14:creationId xmlns:p14="http://schemas.microsoft.com/office/powerpoint/2010/main" val="1890433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log4net</a:t>
            </a:r>
          </a:p>
        </p:txBody>
      </p:sp>
      <p:sp>
        <p:nvSpPr>
          <p:cNvPr id="8" name="Content Placeholder 7"/>
          <p:cNvSpPr>
            <a:spLocks noGrp="1"/>
          </p:cNvSpPr>
          <p:nvPr>
            <p:ph idx="1"/>
          </p:nvPr>
        </p:nvSpPr>
        <p:spPr>
          <a:xfrm>
            <a:off x="352473" y="1078992"/>
            <a:ext cx="8339328" cy="960361"/>
          </a:xfrm>
        </p:spPr>
        <p:txBody>
          <a:bodyPr>
            <a:normAutofit/>
          </a:bodyPr>
          <a:lstStyle/>
          <a:p>
            <a:r>
              <a:rPr lang="en-US" dirty="0">
                <a:cs typeface="Trebuchet MS"/>
              </a:rPr>
              <a:t>https://logging.apache.org/log4net/</a:t>
            </a:r>
            <a:endParaRPr lang="en-US" dirty="0">
              <a:latin typeface="Trebuchet MS"/>
              <a:cs typeface="Trebuchet MS"/>
            </a:endParaRPr>
          </a:p>
          <a:p>
            <a:endParaRPr lang="en-US" dirty="0">
              <a:latin typeface="Trebuchet MS"/>
              <a:cs typeface="Trebuchet MS"/>
            </a:endParaRPr>
          </a:p>
          <a:p>
            <a:r>
              <a:rPr lang="en-US" dirty="0">
                <a:latin typeface="Trebuchet MS"/>
                <a:cs typeface="Trebuchet MS"/>
              </a:rPr>
              <a:t>PM&gt;Install-Package log4net</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543011" y="2039353"/>
            <a:ext cx="3627748" cy="2308324"/>
          </a:xfrm>
          <a:prstGeom prst="rect">
            <a:avLst/>
          </a:prstGeom>
          <a:noFill/>
        </p:spPr>
        <p:txBody>
          <a:bodyPr wrap="square" numCol="1" rtlCol="0">
            <a:spAutoFit/>
          </a:bodyPr>
          <a:lstStyle/>
          <a:p>
            <a:r>
              <a:rPr lang="en-US" sz="1200" dirty="0" err="1"/>
              <a:t>AdoNetAppender</a:t>
            </a:r>
            <a:endParaRPr lang="en-US" sz="1200" dirty="0"/>
          </a:p>
          <a:p>
            <a:r>
              <a:rPr lang="en-US" sz="1200" dirty="0" err="1"/>
              <a:t>AnsiColorTerminalAppender</a:t>
            </a:r>
            <a:endParaRPr lang="en-US" sz="1200" dirty="0"/>
          </a:p>
          <a:p>
            <a:r>
              <a:rPr lang="en-US" sz="1200" dirty="0" err="1"/>
              <a:t>AspNetTraceAppender</a:t>
            </a:r>
            <a:endParaRPr lang="en-US" sz="1200" dirty="0"/>
          </a:p>
          <a:p>
            <a:r>
              <a:rPr lang="en-US" sz="1200" dirty="0" err="1"/>
              <a:t>BufferingForwardingAppender</a:t>
            </a:r>
            <a:endParaRPr lang="en-US" sz="1200" dirty="0"/>
          </a:p>
          <a:p>
            <a:r>
              <a:rPr lang="en-US" sz="1200" dirty="0" err="1"/>
              <a:t>ColoredConsoleAppender</a:t>
            </a:r>
            <a:r>
              <a:rPr lang="en-US" sz="1200" dirty="0"/>
              <a:t>					</a:t>
            </a:r>
          </a:p>
          <a:p>
            <a:r>
              <a:rPr lang="en-US" sz="1200" dirty="0" err="1"/>
              <a:t>ConsoleAppender</a:t>
            </a:r>
            <a:endParaRPr lang="en-US" sz="1200" dirty="0"/>
          </a:p>
          <a:p>
            <a:r>
              <a:rPr lang="en-US" sz="1200" dirty="0" err="1"/>
              <a:t>DebugAppender</a:t>
            </a:r>
            <a:endParaRPr lang="en-US" sz="1200" dirty="0"/>
          </a:p>
          <a:p>
            <a:r>
              <a:rPr lang="en-US" sz="1200" dirty="0" err="1"/>
              <a:t>EventLogAppender</a:t>
            </a:r>
            <a:endParaRPr lang="en-US" sz="1200" dirty="0"/>
          </a:p>
          <a:p>
            <a:r>
              <a:rPr lang="en-US" sz="1200" dirty="0" err="1"/>
              <a:t>FileAppender</a:t>
            </a:r>
            <a:endParaRPr lang="en-US" sz="1200" dirty="0"/>
          </a:p>
          <a:p>
            <a:r>
              <a:rPr lang="en-US" sz="1200" dirty="0" err="1"/>
              <a:t>ForwardingAppender</a:t>
            </a:r>
            <a:endParaRPr lang="en-US" sz="1200" dirty="0"/>
          </a:p>
          <a:p>
            <a:r>
              <a:rPr lang="en-US" sz="1200" dirty="0" err="1"/>
              <a:t>LocalSyslogAppender</a:t>
            </a:r>
            <a:endParaRPr lang="en-US" sz="1200" dirty="0"/>
          </a:p>
          <a:p>
            <a:r>
              <a:rPr lang="en-US" sz="1200" dirty="0" err="1"/>
              <a:t>ManagedColoredConsoleAppender</a:t>
            </a:r>
            <a:endParaRPr lang="en-US" sz="1200" dirty="0"/>
          </a:p>
        </p:txBody>
      </p:sp>
      <p:sp>
        <p:nvSpPr>
          <p:cNvPr id="7" name="TextBox 6"/>
          <p:cNvSpPr txBox="1"/>
          <p:nvPr/>
        </p:nvSpPr>
        <p:spPr>
          <a:xfrm>
            <a:off x="4170759" y="2039353"/>
            <a:ext cx="4160522" cy="2308324"/>
          </a:xfrm>
          <a:prstGeom prst="rect">
            <a:avLst/>
          </a:prstGeom>
          <a:noFill/>
        </p:spPr>
        <p:txBody>
          <a:bodyPr wrap="square" numCol="1" rtlCol="0">
            <a:spAutoFit/>
          </a:bodyPr>
          <a:lstStyle/>
          <a:p>
            <a:r>
              <a:rPr lang="en-US" sz="1200" dirty="0" err="1"/>
              <a:t>MemoryAppender</a:t>
            </a:r>
            <a:endParaRPr lang="en-US" sz="1200" dirty="0"/>
          </a:p>
          <a:p>
            <a:r>
              <a:rPr lang="en-US" sz="1200" dirty="0" err="1"/>
              <a:t>NetSendAppender</a:t>
            </a:r>
            <a:r>
              <a:rPr lang="en-US" sz="1200" dirty="0"/>
              <a:t>					</a:t>
            </a:r>
          </a:p>
          <a:p>
            <a:r>
              <a:rPr lang="en-US" sz="1200" dirty="0" err="1"/>
              <a:t>OutputDebugStringAppender</a:t>
            </a:r>
            <a:r>
              <a:rPr lang="en-US" sz="1200" dirty="0"/>
              <a:t>			</a:t>
            </a:r>
          </a:p>
          <a:p>
            <a:r>
              <a:rPr lang="en-US" sz="1200" dirty="0" err="1"/>
              <a:t>RemoteSyslogAppender</a:t>
            </a:r>
            <a:endParaRPr lang="en-US" sz="1200" dirty="0"/>
          </a:p>
          <a:p>
            <a:r>
              <a:rPr lang="en-US" sz="1200" dirty="0" err="1"/>
              <a:t>RemotingAppender</a:t>
            </a:r>
            <a:endParaRPr lang="en-US" sz="1200" dirty="0"/>
          </a:p>
          <a:p>
            <a:r>
              <a:rPr lang="en-US" sz="1200" dirty="0" err="1"/>
              <a:t>RollingFileAppender</a:t>
            </a:r>
            <a:endParaRPr lang="en-US" sz="1200" dirty="0"/>
          </a:p>
          <a:p>
            <a:r>
              <a:rPr lang="en-US" sz="1200" dirty="0" err="1"/>
              <a:t>SmtpAppender</a:t>
            </a:r>
            <a:endParaRPr lang="en-US" sz="1200" dirty="0"/>
          </a:p>
          <a:p>
            <a:r>
              <a:rPr lang="en-US" sz="1200" dirty="0" err="1"/>
              <a:t>SmtpPickupDirAppender</a:t>
            </a:r>
            <a:endParaRPr lang="en-US" sz="1200" dirty="0"/>
          </a:p>
          <a:p>
            <a:r>
              <a:rPr lang="en-US" sz="1200" dirty="0" err="1"/>
              <a:t>TelnetAppender</a:t>
            </a:r>
            <a:endParaRPr lang="en-US" sz="1200" dirty="0"/>
          </a:p>
          <a:p>
            <a:r>
              <a:rPr lang="en-US" sz="1200" dirty="0" err="1"/>
              <a:t>TraceAppender</a:t>
            </a:r>
            <a:endParaRPr lang="en-US" sz="1200" dirty="0"/>
          </a:p>
          <a:p>
            <a:r>
              <a:rPr lang="en-US" sz="1200" dirty="0" err="1"/>
              <a:t>UdpAppender</a:t>
            </a:r>
            <a:endParaRPr lang="en-US" sz="1200" dirty="0"/>
          </a:p>
          <a:p>
            <a:endParaRPr lang="en-US" sz="1200" dirty="0"/>
          </a:p>
        </p:txBody>
      </p:sp>
    </p:spTree>
    <p:extLst>
      <p:ext uri="{BB962C8B-B14F-4D97-AF65-F5344CB8AC3E}">
        <p14:creationId xmlns:p14="http://schemas.microsoft.com/office/powerpoint/2010/main" val="3199167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NLog</a:t>
            </a:r>
            <a:endParaRPr lang="en-US" dirty="0">
              <a:solidFill>
                <a:srgbClr val="444444"/>
              </a:solidFill>
              <a:latin typeface="Trebuchet MS"/>
              <a:cs typeface="Trebuchet MS"/>
            </a:endParaRPr>
          </a:p>
        </p:txBody>
      </p:sp>
      <p:sp>
        <p:nvSpPr>
          <p:cNvPr id="8" name="Content Placeholder 7"/>
          <p:cNvSpPr>
            <a:spLocks noGrp="1"/>
          </p:cNvSpPr>
          <p:nvPr>
            <p:ph idx="1"/>
          </p:nvPr>
        </p:nvSpPr>
        <p:spPr>
          <a:xfrm>
            <a:off x="352473" y="1078992"/>
            <a:ext cx="8339328" cy="1732788"/>
          </a:xfrm>
        </p:spPr>
        <p:txBody>
          <a:bodyPr>
            <a:normAutofit/>
          </a:bodyPr>
          <a:lstStyle/>
          <a:p>
            <a:r>
              <a:rPr lang="en-US" dirty="0">
                <a:cs typeface="Trebuchet MS"/>
              </a:rPr>
              <a:t>http://nlog-project.org/</a:t>
            </a:r>
          </a:p>
          <a:p>
            <a:endParaRPr lang="en-US" dirty="0">
              <a:cs typeface="Trebuchet MS"/>
            </a:endParaRPr>
          </a:p>
          <a:p>
            <a:r>
              <a:rPr lang="en-US" dirty="0">
                <a:cs typeface="Trebuchet MS"/>
              </a:rPr>
              <a:t>PM&gt;Install-Package </a:t>
            </a:r>
            <a:r>
              <a:rPr lang="en-US" dirty="0" err="1">
                <a:cs typeface="Trebuchet MS"/>
              </a:rPr>
              <a:t>NLog.Config</a:t>
            </a:r>
            <a:endParaRPr lang="en-US" dirty="0">
              <a:cs typeface="Trebuchet MS"/>
            </a:endParaRPr>
          </a:p>
          <a:p>
            <a:endParaRPr lang="en-US" dirty="0">
              <a:cs typeface="Trebuchet MS"/>
            </a:endParaRPr>
          </a:p>
          <a:p>
            <a:r>
              <a:rPr lang="en-US" dirty="0">
                <a:cs typeface="Trebuchet MS"/>
              </a:rPr>
              <a:t>Interesting notes:</a:t>
            </a:r>
          </a:p>
          <a:p>
            <a:r>
              <a:rPr lang="en-US" dirty="0">
                <a:cs typeface="Trebuchet MS"/>
              </a:rPr>
              <a:t>http://deep-depth.blogspot.com/2014/01/net-low-latency-logging-part-2-nlog.html</a:t>
            </a:r>
          </a:p>
          <a:p>
            <a:endParaRPr lang="en-US" dirty="0">
              <a:cs typeface="Trebuchet MS"/>
            </a:endParaRPr>
          </a:p>
          <a:p>
            <a:pPr marL="285750" indent="-285750">
              <a:buFontTx/>
              <a:buChar char="-"/>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459153" y="2941320"/>
            <a:ext cx="2735580" cy="1384995"/>
          </a:xfrm>
          <a:prstGeom prst="rect">
            <a:avLst/>
          </a:prstGeom>
          <a:noFill/>
        </p:spPr>
        <p:txBody>
          <a:bodyPr wrap="square" rtlCol="0">
            <a:spAutoFit/>
          </a:bodyPr>
          <a:lstStyle/>
          <a:p>
            <a:r>
              <a:rPr lang="en-US" sz="1200" dirty="0"/>
              <a:t>Files</a:t>
            </a:r>
          </a:p>
          <a:p>
            <a:r>
              <a:rPr lang="en-US" sz="1200" dirty="0"/>
              <a:t>Console</a:t>
            </a:r>
          </a:p>
          <a:p>
            <a:r>
              <a:rPr lang="en-US" sz="1200" dirty="0"/>
              <a:t>Event Log</a:t>
            </a:r>
          </a:p>
          <a:p>
            <a:r>
              <a:rPr lang="en-US" sz="1200" dirty="0"/>
              <a:t>E-mail</a:t>
            </a:r>
          </a:p>
          <a:p>
            <a:r>
              <a:rPr lang="en-US" sz="1200" dirty="0"/>
              <a:t>Database</a:t>
            </a:r>
          </a:p>
          <a:p>
            <a:r>
              <a:rPr lang="en-US" sz="1200" dirty="0"/>
              <a:t>ASP.NET trace</a:t>
            </a:r>
          </a:p>
          <a:p>
            <a:r>
              <a:rPr lang="en-US" sz="1200" dirty="0"/>
              <a:t>…</a:t>
            </a:r>
          </a:p>
        </p:txBody>
      </p:sp>
    </p:spTree>
    <p:extLst>
      <p:ext uri="{BB962C8B-B14F-4D97-AF65-F5344CB8AC3E}">
        <p14:creationId xmlns:p14="http://schemas.microsoft.com/office/powerpoint/2010/main" val="3322423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NLog</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7131"/>
            <a:ext cx="9144000" cy="408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390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Common Logging</a:t>
            </a:r>
          </a:p>
        </p:txBody>
      </p:sp>
      <p:sp>
        <p:nvSpPr>
          <p:cNvPr id="8" name="Content Placeholder 7"/>
          <p:cNvSpPr>
            <a:spLocks noGrp="1"/>
          </p:cNvSpPr>
          <p:nvPr>
            <p:ph idx="1"/>
          </p:nvPr>
        </p:nvSpPr>
        <p:spPr/>
        <p:txBody>
          <a:bodyPr>
            <a:normAutofit/>
          </a:bodyPr>
          <a:lstStyle/>
          <a:p>
            <a:r>
              <a:rPr lang="en-US" dirty="0"/>
              <a:t>Provides a simple logging abstraction to switch between different logging implementations. There is current support for log4net, </a:t>
            </a:r>
            <a:r>
              <a:rPr lang="en-US" dirty="0" err="1"/>
              <a:t>NLog</a:t>
            </a:r>
            <a:r>
              <a:rPr lang="en-US" dirty="0"/>
              <a:t> and Enterprise Library logging.</a:t>
            </a:r>
            <a:endParaRPr lang="en-US" dirty="0">
              <a:cs typeface="Trebuchet MS"/>
            </a:endParaRPr>
          </a:p>
          <a:p>
            <a:endParaRPr lang="en-US" dirty="0">
              <a:cs typeface="Trebuchet MS"/>
            </a:endParaRPr>
          </a:p>
          <a:p>
            <a:r>
              <a:rPr lang="en-US" dirty="0">
                <a:cs typeface="Trebuchet MS"/>
              </a:rPr>
              <a:t>PM&gt; Install-Package </a:t>
            </a:r>
            <a:r>
              <a:rPr lang="en-US" dirty="0" err="1">
                <a:cs typeface="Trebuchet MS"/>
              </a:rPr>
              <a:t>Common.Logging</a:t>
            </a:r>
            <a:endParaRPr lang="en-US" dirty="0">
              <a:cs typeface="Trebuchet MS"/>
            </a:endParaRPr>
          </a:p>
          <a:p>
            <a:endParaRPr lang="en-US" dirty="0">
              <a:cs typeface="Trebuchet MS"/>
            </a:endParaRPr>
          </a:p>
          <a:p>
            <a:endParaRPr lang="en-US" dirty="0">
              <a:cs typeface="Trebuchet MS"/>
            </a:endParaRPr>
          </a:p>
          <a:p>
            <a:endParaRPr lang="en-US" dirty="0">
              <a:cs typeface="Trebuchet MS"/>
            </a:endParaRPr>
          </a:p>
          <a:p>
            <a:endParaRPr lang="en-US" dirty="0">
              <a:cs typeface="Trebuchet MS"/>
            </a:endParaRPr>
          </a:p>
          <a:p>
            <a:endParaRPr lang="en-US" dirty="0">
              <a:latin typeface="Trebuchet MS"/>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graphicFrame>
        <p:nvGraphicFramePr>
          <p:cNvPr id="3" name="Table 2"/>
          <p:cNvGraphicFramePr>
            <a:graphicFrameLocks noGrp="1"/>
          </p:cNvGraphicFramePr>
          <p:nvPr>
            <p:extLst>
              <p:ext uri="{D42A27DB-BD31-4B8C-83A1-F6EECF244321}">
                <p14:modId xmlns:p14="http://schemas.microsoft.com/office/powerpoint/2010/main" val="4166445215"/>
              </p:ext>
            </p:extLst>
          </p:nvPr>
        </p:nvGraphicFramePr>
        <p:xfrm>
          <a:off x="309564" y="2557847"/>
          <a:ext cx="8496300" cy="308610"/>
        </p:xfrm>
        <a:graphic>
          <a:graphicData uri="http://schemas.openxmlformats.org/drawingml/2006/table">
            <a:tbl>
              <a:tblPr/>
              <a:tblGrid>
                <a:gridCol w="4318546">
                  <a:extLst>
                    <a:ext uri="{9D8B030D-6E8A-4147-A177-3AD203B41FA5}">
                      <a16:colId xmlns:a16="http://schemas.microsoft.com/office/drawing/2014/main" xmlns="" val="1377666358"/>
                    </a:ext>
                  </a:extLst>
                </a:gridCol>
                <a:gridCol w="1038784">
                  <a:extLst>
                    <a:ext uri="{9D8B030D-6E8A-4147-A177-3AD203B41FA5}">
                      <a16:colId xmlns:a16="http://schemas.microsoft.com/office/drawing/2014/main" xmlns="" val="2321757637"/>
                    </a:ext>
                  </a:extLst>
                </a:gridCol>
                <a:gridCol w="3138970">
                  <a:extLst>
                    <a:ext uri="{9D8B030D-6E8A-4147-A177-3AD203B41FA5}">
                      <a16:colId xmlns:a16="http://schemas.microsoft.com/office/drawing/2014/main" xmlns="" val="2920177717"/>
                    </a:ext>
                  </a:extLst>
                </a:gridCol>
              </a:tblGrid>
              <a:tr h="0">
                <a:tc>
                  <a:txBody>
                    <a:bodyPr/>
                    <a:lstStyle/>
                    <a:p>
                      <a:r>
                        <a:rPr lang="en-US" b="1" u="sng" dirty="0" err="1">
                          <a:solidFill>
                            <a:srgbClr val="0071BC"/>
                          </a:solidFill>
                          <a:effectLst/>
                          <a:hlinkClick r:id="rId3" tooltip="Common.Logging 3.3.1"/>
                        </a:rPr>
                        <a:t>Common.Logging</a:t>
                      </a:r>
                      <a:r>
                        <a:rPr lang="en-US" b="1" u="sng" dirty="0">
                          <a:solidFill>
                            <a:srgbClr val="0071BC"/>
                          </a:solidFill>
                          <a:effectLst/>
                          <a:hlinkClick r:id="rId3" tooltip="Common.Logging 3.3.1"/>
                        </a:rPr>
                        <a:t> 3.3.1 (latest stable)</a:t>
                      </a:r>
                      <a:endParaRPr lang="en-US" b="1" dirty="0">
                        <a:effectLst/>
                      </a:endParaRPr>
                    </a:p>
                  </a:txBody>
                  <a:tcPr marR="238125" marT="47625" marB="47625" anchor="ctr">
                    <a:lnL>
                      <a:noFill/>
                    </a:lnL>
                    <a:lnR>
                      <a:noFill/>
                    </a:lnR>
                    <a:lnT>
                      <a:noFill/>
                    </a:lnT>
                    <a:lnB>
                      <a:noFill/>
                    </a:lnB>
                    <a:solidFill>
                      <a:srgbClr val="F4F5F6"/>
                    </a:solidFill>
                  </a:tcPr>
                </a:tc>
                <a:tc>
                  <a:txBody>
                    <a:bodyPr/>
                    <a:lstStyle/>
                    <a:p>
                      <a:pPr algn="r"/>
                      <a:endParaRPr lang="en-US" b="1" dirty="0">
                        <a:effectLst/>
                      </a:endParaRPr>
                    </a:p>
                  </a:txBody>
                  <a:tcPr marR="238125" marT="47625" marB="47625" anchor="ctr">
                    <a:lnL>
                      <a:noFill/>
                    </a:lnL>
                    <a:lnR>
                      <a:noFill/>
                    </a:lnR>
                    <a:lnT>
                      <a:noFill/>
                    </a:lnT>
                    <a:lnB>
                      <a:noFill/>
                    </a:lnB>
                    <a:solidFill>
                      <a:srgbClr val="F4F5F6"/>
                    </a:solidFill>
                  </a:tcPr>
                </a:tc>
                <a:tc>
                  <a:txBody>
                    <a:bodyPr/>
                    <a:lstStyle/>
                    <a:p>
                      <a:r>
                        <a:rPr lang="en-US" b="1" dirty="0">
                          <a:effectLst/>
                        </a:rPr>
                        <a:t>Saturday, November 14, 2015</a:t>
                      </a:r>
                    </a:p>
                  </a:txBody>
                  <a:tcPr marR="238125" marT="47625" marB="47625" anchor="ctr">
                    <a:lnL>
                      <a:noFill/>
                    </a:lnL>
                    <a:lnR>
                      <a:noFill/>
                    </a:lnR>
                    <a:lnT>
                      <a:noFill/>
                    </a:lnT>
                    <a:lnB>
                      <a:noFill/>
                    </a:lnB>
                    <a:solidFill>
                      <a:srgbClr val="F4F5F6"/>
                    </a:solidFill>
                  </a:tcPr>
                </a:tc>
                <a:extLst>
                  <a:ext uri="{0D108BD9-81ED-4DB2-BD59-A6C34878D82A}">
                    <a16:rowId xmlns:a16="http://schemas.microsoft.com/office/drawing/2014/main" xmlns="" val="426772895"/>
                  </a:ext>
                </a:extLst>
              </a:tr>
            </a:tbl>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9" y="3001421"/>
            <a:ext cx="8831766"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961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Structured logging</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2401702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Message Consumers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270" y="1648326"/>
            <a:ext cx="2040355" cy="204035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606" y="1018352"/>
            <a:ext cx="3011492" cy="3205733"/>
          </a:xfrm>
          <a:prstGeom prst="rect">
            <a:avLst/>
          </a:prstGeom>
        </p:spPr>
      </p:pic>
      <p:sp>
        <p:nvSpPr>
          <p:cNvPr id="12" name="TextBox 11"/>
          <p:cNvSpPr txBox="1"/>
          <p:nvPr/>
        </p:nvSpPr>
        <p:spPr>
          <a:xfrm>
            <a:off x="1776039" y="4181002"/>
            <a:ext cx="1444626" cy="523220"/>
          </a:xfrm>
          <a:prstGeom prst="rect">
            <a:avLst/>
          </a:prstGeom>
          <a:noFill/>
        </p:spPr>
        <p:txBody>
          <a:bodyPr wrap="none" rtlCol="0">
            <a:spAutoFit/>
          </a:bodyPr>
          <a:lstStyle/>
          <a:p>
            <a:r>
              <a:rPr lang="en-US" sz="2800" dirty="0"/>
              <a:t>Humans</a:t>
            </a:r>
          </a:p>
        </p:txBody>
      </p:sp>
      <p:sp>
        <p:nvSpPr>
          <p:cNvPr id="13" name="TextBox 12"/>
          <p:cNvSpPr txBox="1"/>
          <p:nvPr/>
        </p:nvSpPr>
        <p:spPr>
          <a:xfrm>
            <a:off x="5255549" y="4114271"/>
            <a:ext cx="1641796" cy="523220"/>
          </a:xfrm>
          <a:prstGeom prst="rect">
            <a:avLst/>
          </a:prstGeom>
          <a:noFill/>
        </p:spPr>
        <p:txBody>
          <a:bodyPr wrap="none" rtlCol="0">
            <a:spAutoFit/>
          </a:bodyPr>
          <a:lstStyle/>
          <a:p>
            <a:r>
              <a:rPr lang="en-US" sz="2800" dirty="0"/>
              <a:t>Machines</a:t>
            </a:r>
          </a:p>
        </p:txBody>
      </p:sp>
    </p:spTree>
    <p:extLst>
      <p:ext uri="{BB962C8B-B14F-4D97-AF65-F5344CB8AC3E}">
        <p14:creationId xmlns:p14="http://schemas.microsoft.com/office/powerpoint/2010/main" val="20452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2120630"/>
            <a:ext cx="8339328" cy="1699397"/>
          </a:xfrm>
        </p:spPr>
        <p:txBody>
          <a:bodyPr vert="horz" lIns="68580" tIns="34290" rIns="68580" bIns="34290" rtlCol="0" anchor="t">
            <a:normAutofit/>
          </a:bodyPr>
          <a:lstStyle/>
          <a:p>
            <a:pPr marL="285750" indent="-285750">
              <a:buFontTx/>
              <a:buChar char="-"/>
            </a:pPr>
            <a:r>
              <a:rPr lang="en-US" dirty="0">
                <a:latin typeface="Trebuchet MS"/>
                <a:cs typeface="Trebuchet MS"/>
              </a:rPr>
              <a:t>Humans are main consumers</a:t>
            </a:r>
          </a:p>
          <a:p>
            <a:pPr marL="285750" indent="-285750">
              <a:buFontTx/>
              <a:buChar char="-"/>
            </a:pPr>
            <a:r>
              <a:rPr lang="en-US" dirty="0">
                <a:latin typeface="Trebuchet MS"/>
                <a:cs typeface="Trebuchet MS"/>
              </a:rPr>
              <a:t>Text-only searching (regular expressions, text tools)</a:t>
            </a:r>
          </a:p>
          <a:p>
            <a:pPr marL="285750" indent="-285750">
              <a:buFontTx/>
              <a:buChar char="-"/>
            </a:pPr>
            <a:r>
              <a:rPr lang="en-US" dirty="0">
                <a:latin typeface="Trebuchet MS"/>
                <a:cs typeface="Trebuchet MS"/>
              </a:rPr>
              <a:t>Files might be spread over different locations</a:t>
            </a:r>
          </a:p>
          <a:p>
            <a:pPr marL="285750" indent="-285750">
              <a:buFontTx/>
              <a:buChar char="-"/>
            </a:pPr>
            <a:r>
              <a:rPr lang="en-US" dirty="0">
                <a:latin typeface="Trebuchet MS"/>
                <a:cs typeface="Trebuchet MS"/>
              </a:rPr>
              <a:t>Text is </a:t>
            </a:r>
            <a:r>
              <a:rPr lang="en-US" dirty="0" err="1">
                <a:latin typeface="Trebuchet MS"/>
                <a:cs typeface="Trebuchet MS"/>
              </a:rPr>
              <a:t>queryable</a:t>
            </a:r>
            <a:r>
              <a:rPr lang="en-US" dirty="0">
                <a:latin typeface="Trebuchet MS"/>
                <a:cs typeface="Trebuchet MS"/>
              </a:rPr>
              <a:t> only for info it got when it was written</a:t>
            </a: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Messages as arbitrary string (char[])</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360363" y="1079898"/>
            <a:ext cx="5971507" cy="954107"/>
          </a:xfrm>
          <a:prstGeom prst="rect">
            <a:avLst/>
          </a:prstGeom>
          <a:noFill/>
        </p:spPr>
        <p:txBody>
          <a:bodyPr wrap="none" rtlCol="0">
            <a:spAutoFit/>
          </a:bodyPr>
          <a:lstStyle/>
          <a:p>
            <a:r>
              <a:rPr lang="en-US" dirty="0">
                <a:cs typeface="Trebuchet MS"/>
              </a:rPr>
              <a:t>Example:</a:t>
            </a:r>
          </a:p>
          <a:p>
            <a:endParaRPr lang="en-US" dirty="0">
              <a:cs typeface="Trebuchet MS"/>
            </a:endParaRPr>
          </a:p>
          <a:p>
            <a:r>
              <a:rPr lang="en-US" dirty="0">
                <a:cs typeface="Trebuchet MS"/>
              </a:rPr>
              <a:t>2012:11:24T17:32:23.3435 INFO gps@mozilla.com successfully logged in</a:t>
            </a:r>
          </a:p>
          <a:p>
            <a:endParaRPr lang="en-US" dirty="0"/>
          </a:p>
        </p:txBody>
      </p:sp>
    </p:spTree>
    <p:extLst>
      <p:ext uri="{BB962C8B-B14F-4D97-AF65-F5344CB8AC3E}">
        <p14:creationId xmlns:p14="http://schemas.microsoft.com/office/powerpoint/2010/main" val="3943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2120630"/>
            <a:ext cx="8339328" cy="1699397"/>
          </a:xfrm>
        </p:spPr>
        <p:txBody>
          <a:bodyPr vert="horz" lIns="68580" tIns="34290" rIns="68580" bIns="34290" rtlCol="0" anchor="t">
            <a:normAutofit/>
          </a:bodyPr>
          <a:lstStyle/>
          <a:p>
            <a:pPr marL="285750" indent="-285750">
              <a:buFontTx/>
              <a:buChar char="-"/>
            </a:pPr>
            <a:r>
              <a:rPr lang="en-US" dirty="0">
                <a:cs typeface="Trebuchet MS"/>
              </a:rPr>
              <a:t>Both for Humans and Machines</a:t>
            </a:r>
          </a:p>
          <a:p>
            <a:pPr marL="285750" indent="-285750">
              <a:buFontTx/>
              <a:buChar char="-"/>
            </a:pPr>
            <a:r>
              <a:rPr lang="en-US" dirty="0">
                <a:cs typeface="Trebuchet MS"/>
              </a:rPr>
              <a:t>Goal is to eliminate parsing problem</a:t>
            </a:r>
          </a:p>
          <a:p>
            <a:pPr marL="285750" indent="-285750">
              <a:buFontTx/>
              <a:buChar char="-"/>
            </a:pPr>
            <a:r>
              <a:rPr lang="en-US" dirty="0">
                <a:cs typeface="Trebuchet MS"/>
              </a:rPr>
              <a:t>Emit machine readable messages to logs</a:t>
            </a:r>
          </a:p>
          <a:p>
            <a:pPr marL="285750" indent="-285750">
              <a:buFontTx/>
              <a:buChar char="-"/>
            </a:pPr>
            <a:r>
              <a:rPr lang="en-US" dirty="0">
                <a:cs typeface="Trebuchet MS"/>
              </a:rPr>
              <a:t>Preserve more info for further querying</a:t>
            </a: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Structured Logging</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360363" y="1079898"/>
            <a:ext cx="7455887" cy="738664"/>
          </a:xfrm>
          <a:prstGeom prst="rect">
            <a:avLst/>
          </a:prstGeom>
          <a:noFill/>
        </p:spPr>
        <p:txBody>
          <a:bodyPr wrap="none" rtlCol="0">
            <a:spAutoFit/>
          </a:bodyPr>
          <a:lstStyle/>
          <a:p>
            <a:r>
              <a:rPr lang="en-US" dirty="0">
                <a:cs typeface="Trebuchet MS"/>
              </a:rPr>
              <a:t>Example:</a:t>
            </a:r>
          </a:p>
          <a:p>
            <a:endParaRPr lang="en-US" dirty="0">
              <a:cs typeface="Trebuchet MS"/>
            </a:endParaRPr>
          </a:p>
          <a:p>
            <a:r>
              <a:rPr lang="en-US" dirty="0">
                <a:cs typeface="Trebuchet MS"/>
              </a:rPr>
              <a:t>[1354317157.034534, "INFO", "</a:t>
            </a:r>
            <a:r>
              <a:rPr lang="en-US" dirty="0" err="1">
                <a:cs typeface="Trebuchet MS"/>
              </a:rPr>
              <a:t>sucessful_login</a:t>
            </a:r>
            <a:r>
              <a:rPr lang="en-US" dirty="0">
                <a:cs typeface="Trebuchet MS"/>
              </a:rPr>
              <a:t>", {"who": "gps@mozilla.com", “</a:t>
            </a:r>
            <a:r>
              <a:rPr lang="en-US" dirty="0" err="1">
                <a:cs typeface="Trebuchet MS"/>
              </a:rPr>
              <a:t>user_id</a:t>
            </a:r>
            <a:r>
              <a:rPr lang="en-US" dirty="0">
                <a:cs typeface="Trebuchet MS"/>
              </a:rPr>
              <a:t>”: 17}]</a:t>
            </a:r>
          </a:p>
        </p:txBody>
      </p:sp>
    </p:spTree>
    <p:extLst>
      <p:ext uri="{BB962C8B-B14F-4D97-AF65-F5344CB8AC3E}">
        <p14:creationId xmlns:p14="http://schemas.microsoft.com/office/powerpoint/2010/main" val="61255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Serilog</a:t>
            </a:r>
            <a:r>
              <a:rPr lang="en-US" dirty="0">
                <a:solidFill>
                  <a:srgbClr val="444444"/>
                </a:solidFill>
                <a:latin typeface="Trebuchet MS"/>
                <a:cs typeface="Trebuchet MS"/>
              </a:rPr>
              <a:t> – Structured Logging</a:t>
            </a:r>
          </a:p>
        </p:txBody>
      </p:sp>
      <p:sp>
        <p:nvSpPr>
          <p:cNvPr id="8" name="Content Placeholder 7"/>
          <p:cNvSpPr>
            <a:spLocks noGrp="1"/>
          </p:cNvSpPr>
          <p:nvPr>
            <p:ph idx="1"/>
          </p:nvPr>
        </p:nvSpPr>
        <p:spPr>
          <a:xfrm>
            <a:off x="352473" y="1078992"/>
            <a:ext cx="8339328" cy="955548"/>
          </a:xfrm>
        </p:spPr>
        <p:txBody>
          <a:bodyPr>
            <a:normAutofit/>
          </a:bodyPr>
          <a:lstStyle/>
          <a:p>
            <a:r>
              <a:rPr lang="en-US" dirty="0">
                <a:cs typeface="Trebuchet MS"/>
              </a:rPr>
              <a:t>http://serilog.net/</a:t>
            </a:r>
          </a:p>
          <a:p>
            <a:endParaRPr lang="en-US" dirty="0">
              <a:cs typeface="Trebuchet MS"/>
            </a:endParaRPr>
          </a:p>
          <a:p>
            <a:r>
              <a:rPr lang="en-US" dirty="0">
                <a:cs typeface="Trebuchet MS"/>
              </a:rPr>
              <a:t>PM&gt;Install-Package </a:t>
            </a:r>
            <a:r>
              <a:rPr lang="en-US" dirty="0" err="1">
                <a:cs typeface="Trebuchet MS"/>
              </a:rPr>
              <a:t>Serilog</a:t>
            </a:r>
            <a:endParaRPr lang="en-US" dirty="0">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820175" y="2186047"/>
            <a:ext cx="1979247" cy="2677656"/>
          </a:xfrm>
          <a:prstGeom prst="rect">
            <a:avLst/>
          </a:prstGeom>
          <a:noFill/>
        </p:spPr>
        <p:txBody>
          <a:bodyPr wrap="square" rtlCol="0">
            <a:spAutoFit/>
          </a:bodyPr>
          <a:lstStyle/>
          <a:p>
            <a:r>
              <a:rPr lang="en-US" sz="1200" dirty="0"/>
              <a:t>Console</a:t>
            </a:r>
          </a:p>
          <a:p>
            <a:r>
              <a:rPr lang="en-US" sz="1200" dirty="0"/>
              <a:t>File</a:t>
            </a:r>
          </a:p>
          <a:p>
            <a:r>
              <a:rPr lang="en-US" sz="1200" dirty="0"/>
              <a:t>Observers (Rx)</a:t>
            </a:r>
          </a:p>
          <a:p>
            <a:r>
              <a:rPr lang="en-US" sz="1200" dirty="0" err="1"/>
              <a:t>TextWriter</a:t>
            </a:r>
            <a:endParaRPr lang="en-US" sz="1200" dirty="0"/>
          </a:p>
          <a:p>
            <a:r>
              <a:rPr lang="en-US" sz="1200" dirty="0"/>
              <a:t>Trace</a:t>
            </a:r>
          </a:p>
          <a:p>
            <a:r>
              <a:rPr lang="en-US" sz="1200" dirty="0"/>
              <a:t>Amazon Kinesis</a:t>
            </a:r>
          </a:p>
          <a:p>
            <a:r>
              <a:rPr lang="en-US" sz="1200" dirty="0"/>
              <a:t>Application Insights</a:t>
            </a:r>
          </a:p>
          <a:p>
            <a:r>
              <a:rPr lang="en-US" sz="1200" dirty="0"/>
              <a:t>Azure </a:t>
            </a:r>
            <a:r>
              <a:rPr lang="en-US" sz="1200" dirty="0" err="1"/>
              <a:t>DocumentDB</a:t>
            </a:r>
            <a:endParaRPr lang="en-US" sz="1200" dirty="0"/>
          </a:p>
          <a:p>
            <a:r>
              <a:rPr lang="en-US" sz="1200" dirty="0"/>
              <a:t>Azure Event Hubs</a:t>
            </a:r>
          </a:p>
          <a:p>
            <a:r>
              <a:rPr lang="en-US" sz="1200" dirty="0"/>
              <a:t>Azure Table Storage</a:t>
            </a:r>
          </a:p>
          <a:p>
            <a:r>
              <a:rPr lang="en-US" sz="1200" dirty="0" err="1"/>
              <a:t>CouchDB</a:t>
            </a:r>
            <a:endParaRPr lang="en-US" sz="1200" dirty="0"/>
          </a:p>
          <a:p>
            <a:r>
              <a:rPr lang="en-US" sz="1200" dirty="0" err="1"/>
              <a:t>CouchBase</a:t>
            </a:r>
            <a:endParaRPr lang="en-US" sz="1200" dirty="0"/>
          </a:p>
          <a:p>
            <a:r>
              <a:rPr lang="en-US" sz="1200" dirty="0" err="1"/>
              <a:t>DataDog</a:t>
            </a:r>
            <a:endParaRPr lang="en-US" sz="1200" dirty="0"/>
          </a:p>
          <a:p>
            <a:endParaRPr lang="en-US" sz="1200" dirty="0"/>
          </a:p>
        </p:txBody>
      </p:sp>
      <p:sp>
        <p:nvSpPr>
          <p:cNvPr id="7" name="TextBox 6"/>
          <p:cNvSpPr txBox="1"/>
          <p:nvPr/>
        </p:nvSpPr>
        <p:spPr>
          <a:xfrm>
            <a:off x="2916603" y="2186047"/>
            <a:ext cx="1979247" cy="2492990"/>
          </a:xfrm>
          <a:prstGeom prst="rect">
            <a:avLst/>
          </a:prstGeom>
          <a:noFill/>
        </p:spPr>
        <p:txBody>
          <a:bodyPr wrap="square" rtlCol="0">
            <a:spAutoFit/>
          </a:bodyPr>
          <a:lstStyle/>
          <a:p>
            <a:r>
              <a:rPr lang="en-US" sz="1200" dirty="0" err="1"/>
              <a:t>Elasticsearch</a:t>
            </a:r>
            <a:endParaRPr lang="en-US" sz="1200" dirty="0"/>
          </a:p>
          <a:p>
            <a:r>
              <a:rPr lang="en-US" sz="1200" dirty="0"/>
              <a:t>elmah.io</a:t>
            </a:r>
          </a:p>
          <a:p>
            <a:r>
              <a:rPr lang="en-US" sz="1200" dirty="0"/>
              <a:t>Email</a:t>
            </a:r>
          </a:p>
          <a:p>
            <a:r>
              <a:rPr lang="en-US" sz="1200" dirty="0" err="1"/>
              <a:t>Exceptionless</a:t>
            </a:r>
            <a:endParaRPr lang="en-US" sz="1200" dirty="0"/>
          </a:p>
          <a:p>
            <a:r>
              <a:rPr lang="en-US" sz="1200" dirty="0"/>
              <a:t>Glimpse</a:t>
            </a:r>
          </a:p>
          <a:p>
            <a:r>
              <a:rPr lang="en-US" sz="1200" dirty="0"/>
              <a:t>Literate Console</a:t>
            </a:r>
          </a:p>
          <a:p>
            <a:r>
              <a:rPr lang="en-US" sz="1200" dirty="0"/>
              <a:t>log4net</a:t>
            </a:r>
          </a:p>
          <a:p>
            <a:r>
              <a:rPr lang="en-US" sz="1200" dirty="0" err="1"/>
              <a:t>Logentries</a:t>
            </a:r>
            <a:endParaRPr lang="en-US" sz="1200" dirty="0"/>
          </a:p>
          <a:p>
            <a:r>
              <a:rPr lang="en-US" sz="1200" dirty="0" err="1"/>
              <a:t>Loggly</a:t>
            </a:r>
            <a:endParaRPr lang="en-US" sz="1200" dirty="0"/>
          </a:p>
          <a:p>
            <a:r>
              <a:rPr lang="en-US" sz="1200" dirty="0" err="1"/>
              <a:t>Loggr</a:t>
            </a:r>
            <a:endParaRPr lang="en-US" sz="1200" dirty="0"/>
          </a:p>
          <a:p>
            <a:r>
              <a:rPr lang="en-US" sz="1200" dirty="0"/>
              <a:t>MongoDB</a:t>
            </a:r>
          </a:p>
          <a:p>
            <a:r>
              <a:rPr lang="en-US" sz="1200" dirty="0" err="1"/>
              <a:t>NLog</a:t>
            </a:r>
            <a:endParaRPr lang="en-US" sz="1200" dirty="0"/>
          </a:p>
          <a:p>
            <a:r>
              <a:rPr lang="en-US" sz="1200" dirty="0" err="1"/>
              <a:t>Seq</a:t>
            </a:r>
            <a:endParaRPr lang="en-US" sz="1200" dirty="0"/>
          </a:p>
        </p:txBody>
      </p:sp>
      <p:sp>
        <p:nvSpPr>
          <p:cNvPr id="9" name="TextBox 8"/>
          <p:cNvSpPr txBox="1"/>
          <p:nvPr/>
        </p:nvSpPr>
        <p:spPr>
          <a:xfrm>
            <a:off x="5013031" y="2186047"/>
            <a:ext cx="1979247" cy="1938992"/>
          </a:xfrm>
          <a:prstGeom prst="rect">
            <a:avLst/>
          </a:prstGeom>
          <a:noFill/>
        </p:spPr>
        <p:txBody>
          <a:bodyPr wrap="square" rtlCol="0">
            <a:spAutoFit/>
          </a:bodyPr>
          <a:lstStyle/>
          <a:p>
            <a:r>
              <a:rPr lang="en-US" sz="1200" dirty="0" err="1"/>
              <a:t>SignalR</a:t>
            </a:r>
            <a:endParaRPr lang="en-US" sz="1200" dirty="0"/>
          </a:p>
          <a:p>
            <a:r>
              <a:rPr lang="en-US" sz="1200" dirty="0" err="1"/>
              <a:t>Splunk</a:t>
            </a:r>
            <a:endParaRPr lang="en-US" sz="1200" dirty="0"/>
          </a:p>
          <a:p>
            <a:r>
              <a:rPr lang="en-US" sz="1200" dirty="0"/>
              <a:t>SQL Server</a:t>
            </a:r>
          </a:p>
          <a:p>
            <a:r>
              <a:rPr lang="en-US" sz="1200" dirty="0" err="1"/>
              <a:t>RavenDB</a:t>
            </a:r>
            <a:endParaRPr lang="en-US" sz="1200" dirty="0"/>
          </a:p>
          <a:p>
            <a:r>
              <a:rPr lang="en-US" sz="1200" dirty="0" err="1"/>
              <a:t>Raygun</a:t>
            </a:r>
            <a:endParaRPr lang="en-US" sz="1200" dirty="0"/>
          </a:p>
          <a:p>
            <a:r>
              <a:rPr lang="en-US" sz="1200" dirty="0" err="1"/>
              <a:t>RethinkDB</a:t>
            </a:r>
            <a:endParaRPr lang="en-US" sz="1200" dirty="0"/>
          </a:p>
          <a:p>
            <a:r>
              <a:rPr lang="en-US" sz="1200" dirty="0"/>
              <a:t>Windows Event Log</a:t>
            </a:r>
          </a:p>
          <a:p>
            <a:r>
              <a:rPr lang="en-US" sz="1200" dirty="0" err="1"/>
              <a:t>Xamarin</a:t>
            </a:r>
            <a:endParaRPr lang="en-US" sz="1200" dirty="0"/>
          </a:p>
          <a:p>
            <a:r>
              <a:rPr lang="en-US" sz="1200" dirty="0"/>
              <a:t>XSockets.NET</a:t>
            </a:r>
          </a:p>
          <a:p>
            <a:endParaRPr lang="en-US" sz="1200" dirty="0"/>
          </a:p>
        </p:txBody>
      </p:sp>
    </p:spTree>
    <p:extLst>
      <p:ext uri="{BB962C8B-B14F-4D97-AF65-F5344CB8AC3E}">
        <p14:creationId xmlns:p14="http://schemas.microsoft.com/office/powerpoint/2010/main" val="708769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Logs Purpose and value</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
        <p:nvSpPr>
          <p:cNvPr id="3" name="Text Placeholder 2"/>
          <p:cNvSpPr>
            <a:spLocks noGrp="1"/>
          </p:cNvSpPr>
          <p:nvPr>
            <p:ph type="body" sz="quarter" idx="17"/>
          </p:nvPr>
        </p:nvSpPr>
        <p:spPr/>
        <p:txBody>
          <a:bodyPr>
            <a:normAutofit lnSpcReduction="10000"/>
          </a:bodyPr>
          <a:lstStyle/>
          <a:p>
            <a:endParaRPr lang="en-US"/>
          </a:p>
        </p:txBody>
      </p:sp>
    </p:spTree>
    <p:extLst>
      <p:ext uri="{BB962C8B-B14F-4D97-AF65-F5344CB8AC3E}">
        <p14:creationId xmlns:p14="http://schemas.microsoft.com/office/powerpoint/2010/main" val="37234603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Best practices</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400152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Error Token</a:t>
            </a:r>
          </a:p>
        </p:txBody>
      </p:sp>
      <p:sp>
        <p:nvSpPr>
          <p:cNvPr id="7" name="Content Placeholder 6"/>
          <p:cNvSpPr>
            <a:spLocks noGrp="1"/>
          </p:cNvSpPr>
          <p:nvPr>
            <p:ph idx="1"/>
          </p:nvPr>
        </p:nvSpPr>
        <p:spPr>
          <a:xfrm>
            <a:off x="352473" y="1078992"/>
            <a:ext cx="8339328" cy="947032"/>
          </a:xfrm>
        </p:spPr>
        <p:txBody>
          <a:bodyPr/>
          <a:lstStyle/>
          <a:p>
            <a:r>
              <a:rPr lang="en-US" dirty="0"/>
              <a:t>On error generate unique id (e.g. GUID), log the id and show id with the error message to user. That will extremely speed up search for the error in logs. Also, it would guarantee that logs are not missing.</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289896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Test Logs</a:t>
            </a:r>
          </a:p>
        </p:txBody>
      </p:sp>
      <p:sp>
        <p:nvSpPr>
          <p:cNvPr id="7" name="Content Placeholder 6"/>
          <p:cNvSpPr>
            <a:spLocks noGrp="1"/>
          </p:cNvSpPr>
          <p:nvPr>
            <p:ph idx="1"/>
          </p:nvPr>
        </p:nvSpPr>
        <p:spPr/>
        <p:txBody>
          <a:bodyPr/>
          <a:lstStyle/>
          <a:p>
            <a:r>
              <a:rPr lang="en-US" dirty="0"/>
              <a:t>Test Logs – As a developer you should always test that your logging approach works. Not only it does not break the whole application, but actually logs what should be logged. Make sure that object info won’t be logged as “</a:t>
            </a:r>
            <a:r>
              <a:rPr lang="en-US" dirty="0" err="1"/>
              <a:t>ClassName</a:t>
            </a:r>
            <a:r>
              <a:rPr lang="en-US" dirty="0"/>
              <a:t>”. In some cases even bring QA to test logs modification, if it makes value for business or/and is developed as separate story.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013431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Error Handling</a:t>
            </a:r>
          </a:p>
        </p:txBody>
      </p:sp>
      <p:sp>
        <p:nvSpPr>
          <p:cNvPr id="7" name="Content Placeholder 6"/>
          <p:cNvSpPr>
            <a:spLocks noGrp="1"/>
          </p:cNvSpPr>
          <p:nvPr>
            <p:ph idx="1"/>
          </p:nvPr>
        </p:nvSpPr>
        <p:spPr/>
        <p:txBody>
          <a:bodyPr/>
          <a:lstStyle/>
          <a:p>
            <a:r>
              <a:rPr lang="en-US" dirty="0"/>
              <a:t>Error Handling – On root level you must log all unhandled exceptions. On lower levels, think logging will make investigations easier and log correspondently.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084091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444444"/>
                </a:solidFill>
                <a:latin typeface="Trebuchet MS"/>
                <a:cs typeface="Trebuchet MS"/>
              </a:rPr>
              <a:t>Best Practices –</a:t>
            </a:r>
            <a:r>
              <a:rPr lang="ru-RU" dirty="0">
                <a:solidFill>
                  <a:srgbClr val="444444"/>
                </a:solidFill>
                <a:latin typeface="Trebuchet MS"/>
                <a:cs typeface="Trebuchet MS"/>
              </a:rPr>
              <a:t> </a:t>
            </a:r>
            <a:r>
              <a:rPr lang="en-US" dirty="0">
                <a:solidFill>
                  <a:srgbClr val="444444"/>
                </a:solidFill>
                <a:latin typeface="Trebuchet MS"/>
                <a:cs typeface="Trebuchet MS"/>
              </a:rPr>
              <a:t>microservices</a:t>
            </a:r>
            <a:endParaRPr lang="en-US" dirty="0"/>
          </a:p>
        </p:txBody>
      </p:sp>
      <p:pic>
        <p:nvPicPr>
          <p:cNvPr id="4" name="Picture 3"/>
          <p:cNvPicPr>
            <a:picLocks noChangeAspect="1"/>
          </p:cNvPicPr>
          <p:nvPr/>
        </p:nvPicPr>
        <p:blipFill>
          <a:blip r:embed="rId2"/>
          <a:stretch>
            <a:fillRect/>
          </a:stretch>
        </p:blipFill>
        <p:spPr>
          <a:xfrm>
            <a:off x="0" y="770025"/>
            <a:ext cx="9144000" cy="3984449"/>
          </a:xfrm>
          <a:prstGeom prst="rect">
            <a:avLst/>
          </a:prstGeom>
        </p:spPr>
      </p:pic>
    </p:spTree>
    <p:extLst>
      <p:ext uri="{BB962C8B-B14F-4D97-AF65-F5344CB8AC3E}">
        <p14:creationId xmlns:p14="http://schemas.microsoft.com/office/powerpoint/2010/main" val="2933881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Project logging review checklist</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675835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Can you say what application is doing now from logs?</a:t>
            </a:r>
          </a:p>
          <a:p>
            <a:pPr marL="285750" indent="-285750">
              <a:buFontTx/>
              <a:buChar char="-"/>
            </a:pPr>
            <a:r>
              <a:rPr lang="en-US" dirty="0">
                <a:cs typeface="Trebuchet MS"/>
              </a:rPr>
              <a:t>How long in takes you to get that info from logs?</a:t>
            </a:r>
            <a:endParaRPr lang="en-US" dirty="0">
              <a:latin typeface="Trebuchet MS"/>
              <a:cs typeface="Trebuchet MS"/>
            </a:endParaRPr>
          </a:p>
          <a:p>
            <a:pPr marL="285750" indent="-285750">
              <a:buFontTx/>
              <a:buChar char="-"/>
            </a:pPr>
            <a:r>
              <a:rPr lang="en-US" dirty="0">
                <a:latin typeface="Trebuchet MS"/>
                <a:cs typeface="Trebuchet MS"/>
              </a:rPr>
              <a:t>Can you say what did user do yesterday from logs?</a:t>
            </a:r>
          </a:p>
          <a:p>
            <a:pPr marL="285750" indent="-285750">
              <a:buFontTx/>
              <a:buChar char="-"/>
            </a:pPr>
            <a:r>
              <a:rPr lang="en-US" dirty="0">
                <a:cs typeface="Trebuchet MS"/>
              </a:rPr>
              <a:t>Is there try catch without logging?</a:t>
            </a:r>
          </a:p>
          <a:p>
            <a:pPr marL="285750" indent="-285750">
              <a:buFontTx/>
              <a:buChar char="-"/>
            </a:pPr>
            <a:r>
              <a:rPr lang="en-US" dirty="0">
                <a:latin typeface="Trebuchet MS"/>
                <a:cs typeface="Trebuchet MS"/>
              </a:rPr>
              <a:t>Is logger configured correctly balancing performance </a:t>
            </a:r>
            <a:r>
              <a:rPr lang="en-US" dirty="0">
                <a:cs typeface="Trebuchet MS"/>
              </a:rPr>
              <a:t>and reliability?</a:t>
            </a:r>
          </a:p>
          <a:p>
            <a:pPr marL="285750" indent="-285750">
              <a:buFontTx/>
              <a:buChar char="-"/>
            </a:pPr>
            <a:r>
              <a:rPr lang="en-US" dirty="0">
                <a:latin typeface="Trebuchet MS"/>
                <a:cs typeface="Trebuchet MS"/>
              </a:rPr>
              <a:t>How long does it take to get trace of one business operation? (If more than 20 minutes, the application is not ready for maintenance)</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Project Logging Review Checklist</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5272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27880" y="2814862"/>
            <a:ext cx="6910388" cy="586314"/>
          </a:xfrm>
        </p:spPr>
        <p:txBody>
          <a:bodyPr lIns="68580" tIns="34290" rIns="68580" bIns="34290" anchor="t">
            <a:spAutoFit/>
          </a:bodyPr>
          <a:lstStyle/>
          <a:p>
            <a:r>
              <a:rPr lang="en-US" dirty="0"/>
              <a:t>Thank you!</a:t>
            </a: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2772677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Logs purpose and value</a:t>
            </a:r>
          </a:p>
        </p:txBody>
      </p:sp>
      <p:sp>
        <p:nvSpPr>
          <p:cNvPr id="8" name="Content Placeholder 7"/>
          <p:cNvSpPr>
            <a:spLocks noGrp="1"/>
          </p:cNvSpPr>
          <p:nvPr>
            <p:ph idx="1"/>
          </p:nvPr>
        </p:nvSpPr>
        <p:spPr/>
        <p:txBody>
          <a:bodyPr>
            <a:normAutofit/>
          </a:bodyPr>
          <a:lstStyle/>
          <a:p>
            <a:r>
              <a:rPr lang="en-US" dirty="0">
                <a:latin typeface="Trebuchet MS"/>
                <a:cs typeface="Trebuchet MS"/>
              </a:rPr>
              <a:t>Purpose of the logging framework is to answer questions what happened to the system. </a:t>
            </a:r>
          </a:p>
          <a:p>
            <a:r>
              <a:rPr lang="en-US" dirty="0">
                <a:latin typeface="Trebuchet MS"/>
                <a:cs typeface="Trebuchet MS"/>
              </a:rPr>
              <a:t>The questions depends on who is asking.</a:t>
            </a:r>
          </a:p>
          <a:p>
            <a:endParaRPr lang="en-US" dirty="0">
              <a:latin typeface="Trebuchet MS"/>
              <a:cs typeface="Trebuchet MS"/>
            </a:endParaRPr>
          </a:p>
          <a:p>
            <a:r>
              <a:rPr lang="en-US" dirty="0">
                <a:latin typeface="Trebuchet MS"/>
                <a:cs typeface="Trebuchet MS"/>
              </a:rPr>
              <a:t>Parties that are interesting in information from logs can be:</a:t>
            </a:r>
          </a:p>
          <a:p>
            <a:pPr marL="285750" indent="-285750">
              <a:buFontTx/>
              <a:buChar char="-"/>
            </a:pPr>
            <a:r>
              <a:rPr lang="en-US" dirty="0">
                <a:latin typeface="Trebuchet MS"/>
                <a:cs typeface="Trebuchet MS"/>
              </a:rPr>
              <a:t>Development team</a:t>
            </a:r>
          </a:p>
          <a:p>
            <a:pPr marL="285750" indent="-285750">
              <a:buFontTx/>
              <a:buChar char="-"/>
            </a:pPr>
            <a:r>
              <a:rPr lang="en-US" dirty="0">
                <a:latin typeface="Trebuchet MS"/>
                <a:cs typeface="Trebuchet MS"/>
              </a:rPr>
              <a:t>Maintenance team </a:t>
            </a:r>
          </a:p>
          <a:p>
            <a:pPr marL="285750" indent="-285750">
              <a:buFontTx/>
              <a:buChar char="-"/>
            </a:pPr>
            <a:r>
              <a:rPr lang="en-US" dirty="0">
                <a:latin typeface="Trebuchet MS"/>
                <a:cs typeface="Trebuchet MS"/>
              </a:rPr>
              <a:t>Business</a:t>
            </a:r>
          </a:p>
          <a:p>
            <a:endParaRPr lang="en-US" dirty="0">
              <a:latin typeface="Trebuchet MS"/>
              <a:cs typeface="Trebuchet MS"/>
            </a:endParaRPr>
          </a:p>
          <a:p>
            <a:pPr marL="285750" indent="-285750">
              <a:buFontTx/>
              <a:buChar char="-"/>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134386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Did the application logic work as expected?</a:t>
            </a:r>
          </a:p>
          <a:p>
            <a:pPr marL="285750" indent="-285750">
              <a:buFontTx/>
              <a:buChar char="-"/>
            </a:pPr>
            <a:r>
              <a:rPr lang="en-US" dirty="0">
                <a:latin typeface="Trebuchet MS"/>
                <a:cs typeface="Trebuchet MS"/>
              </a:rPr>
              <a:t>How long it took to make an operation?</a:t>
            </a:r>
          </a:p>
          <a:p>
            <a:pPr marL="285750" indent="-285750">
              <a:buFontTx/>
              <a:buChar char="-"/>
            </a:pPr>
            <a:r>
              <a:rPr lang="en-US" dirty="0">
                <a:latin typeface="Trebuchet MS"/>
                <a:cs typeface="Trebuchet MS"/>
              </a:rPr>
              <a:t>Did a call to external system occur? Where the parameters correct?</a:t>
            </a:r>
          </a:p>
          <a:p>
            <a:pPr marL="285750" indent="-285750">
              <a:buFontTx/>
              <a:buChar char="-"/>
            </a:pPr>
            <a:r>
              <a:rPr lang="en-US" dirty="0">
                <a:latin typeface="Trebuchet MS"/>
                <a:cs typeface="Trebuchet MS"/>
              </a:rPr>
              <a:t>How long it took to get response from external system?</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Development team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825108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How healthy the application is?</a:t>
            </a:r>
          </a:p>
          <a:p>
            <a:pPr marL="285750" indent="-285750">
              <a:buFontTx/>
              <a:buChar char="-"/>
            </a:pPr>
            <a:r>
              <a:rPr lang="en-US" dirty="0">
                <a:latin typeface="Trebuchet MS"/>
                <a:cs typeface="Trebuchet MS"/>
              </a:rPr>
              <a:t>Application does not work after network outage. Why? How this can be fixed?</a:t>
            </a:r>
          </a:p>
          <a:p>
            <a:pPr marL="285750" indent="-285750">
              <a:buFontTx/>
              <a:buChar char="-"/>
            </a:pPr>
            <a:r>
              <a:rPr lang="en-US" dirty="0">
                <a:latin typeface="Trebuchet MS"/>
                <a:cs typeface="Trebuchet MS"/>
              </a:rPr>
              <a:t>Is the application in a middle of something? How safe it is to restart or shutdown it right now?</a:t>
            </a:r>
          </a:p>
          <a:p>
            <a:pPr marL="285750" indent="-285750">
              <a:buFontTx/>
              <a:buChar char="-"/>
            </a:pPr>
            <a:r>
              <a:rPr lang="en-US" dirty="0">
                <a:latin typeface="Trebuchet MS"/>
                <a:cs typeface="Trebuchet MS"/>
              </a:rPr>
              <a:t>Why the system is slow?</a:t>
            </a: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Maintenance team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63779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Why a business transaction failed?</a:t>
            </a:r>
          </a:p>
          <a:p>
            <a:pPr marL="285750" indent="-285750">
              <a:buFontTx/>
              <a:buChar char="-"/>
            </a:pPr>
            <a:r>
              <a:rPr lang="en-US" dirty="0">
                <a:latin typeface="Trebuchet MS"/>
                <a:cs typeface="Trebuchet MS"/>
              </a:rPr>
              <a:t>Why this user could not do the operation?</a:t>
            </a:r>
          </a:p>
          <a:p>
            <a:pPr marL="285750" indent="-285750">
              <a:buFontTx/>
              <a:buChar char="-"/>
            </a:pPr>
            <a:r>
              <a:rPr lang="en-US" dirty="0">
                <a:cs typeface="Trebuchet MS"/>
              </a:rPr>
              <a:t>What did a user do in a specific period of time?</a:t>
            </a:r>
          </a:p>
          <a:p>
            <a:pPr marL="285750" indent="-285750">
              <a:buFontTx/>
              <a:buChar char="-"/>
            </a:pPr>
            <a:r>
              <a:rPr lang="en-US" dirty="0">
                <a:cs typeface="Trebuchet MS"/>
              </a:rPr>
              <a:t>Did this user do what he or she claims?</a:t>
            </a:r>
          </a:p>
          <a:p>
            <a:pPr marL="285750" indent="-285750">
              <a:buFontTx/>
              <a:buChar char="-"/>
            </a:pPr>
            <a:r>
              <a:rPr lang="en-US" dirty="0">
                <a:latin typeface="Trebuchet MS"/>
                <a:cs typeface="Trebuchet MS"/>
              </a:rPr>
              <a:t>Why the system is slow?</a:t>
            </a:r>
          </a:p>
          <a:p>
            <a:pPr marL="285750" indent="-285750">
              <a:buFontTx/>
              <a:buChar char="-"/>
            </a:pPr>
            <a:endParaRPr lang="en-US" dirty="0">
              <a:latin typeface="Trebuchet MS"/>
              <a:cs typeface="Trebuchet MS"/>
            </a:endParaRPr>
          </a:p>
          <a:p>
            <a:pPr marL="285750" indent="-285750">
              <a:buFontTx/>
              <a:buChar char="-"/>
            </a:pPr>
            <a:endParaRPr lang="en-US" dirty="0">
              <a:latin typeface="Trebuchet MS"/>
              <a:cs typeface="Trebuchet MS"/>
            </a:endParaRP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Business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881460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Log levels</a:t>
            </a:r>
            <a:endParaRPr lang="en-US" b="1"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sp>
        <p:nvSpPr>
          <p:cNvPr id="2" name="Текст 1"/>
          <p:cNvSpPr>
            <a:spLocks noGrp="1"/>
          </p:cNvSpPr>
          <p:nvPr>
            <p:ph type="body" sz="quarter" idx="17"/>
          </p:nvPr>
        </p:nvSpPr>
        <p:spPr/>
        <p:txBody>
          <a:bodyPr>
            <a:normAutofit lnSpcReduction="10000"/>
          </a:bodyPr>
          <a:lstStyle/>
          <a:p>
            <a:endParaRPr lang="ru-RU"/>
          </a:p>
        </p:txBody>
      </p:sp>
    </p:spTree>
    <p:extLst>
      <p:ext uri="{BB962C8B-B14F-4D97-AF65-F5344CB8AC3E}">
        <p14:creationId xmlns:p14="http://schemas.microsoft.com/office/powerpoint/2010/main" val="4208312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a:t>
            </a:r>
          </a:p>
        </p:txBody>
      </p:sp>
      <p:sp>
        <p:nvSpPr>
          <p:cNvPr id="8" name="Content Placeholder 7"/>
          <p:cNvSpPr>
            <a:spLocks noGrp="1"/>
          </p:cNvSpPr>
          <p:nvPr>
            <p:ph idx="1"/>
          </p:nvPr>
        </p:nvSpPr>
        <p:spPr>
          <a:xfrm>
            <a:off x="352473" y="1078992"/>
            <a:ext cx="1227221" cy="3383280"/>
          </a:xfrm>
        </p:spPr>
        <p:txBody>
          <a:bodyPr>
            <a:normAutofit/>
          </a:bodyPr>
          <a:lstStyle/>
          <a:p>
            <a:pPr marL="285750" indent="-285750">
              <a:buFontTx/>
              <a:buChar char="-"/>
            </a:pPr>
            <a:r>
              <a:rPr lang="en-US" dirty="0">
                <a:latin typeface="Trebuchet MS"/>
                <a:cs typeface="Trebuchet MS"/>
              </a:rPr>
              <a:t>VERBOSE</a:t>
            </a:r>
          </a:p>
          <a:p>
            <a:pPr marL="285750" indent="-285750">
              <a:buFontTx/>
              <a:buChar char="-"/>
            </a:pPr>
            <a:r>
              <a:rPr lang="en-US" dirty="0">
                <a:cs typeface="Trebuchet MS"/>
              </a:rPr>
              <a:t>DEBUG</a:t>
            </a:r>
          </a:p>
          <a:p>
            <a:pPr marL="285750" indent="-285750">
              <a:buFontTx/>
              <a:buChar char="-"/>
            </a:pPr>
            <a:r>
              <a:rPr lang="en-US" dirty="0">
                <a:cs typeface="Trebuchet MS"/>
              </a:rPr>
              <a:t>INFO</a:t>
            </a:r>
            <a:endParaRPr lang="en-US" dirty="0">
              <a:latin typeface="Trebuchet MS"/>
              <a:cs typeface="Trebuchet MS"/>
            </a:endParaRPr>
          </a:p>
          <a:p>
            <a:pPr marL="285750" indent="-285750">
              <a:buFontTx/>
              <a:buChar char="-"/>
            </a:pPr>
            <a:r>
              <a:rPr lang="en-US" dirty="0">
                <a:latin typeface="Trebuchet MS"/>
                <a:cs typeface="Trebuchet MS"/>
              </a:rPr>
              <a:t>WARNING</a:t>
            </a:r>
          </a:p>
          <a:p>
            <a:pPr marL="285750" indent="-285750">
              <a:buFontTx/>
              <a:buChar char="-"/>
            </a:pPr>
            <a:r>
              <a:rPr lang="en-US" dirty="0">
                <a:latin typeface="Trebuchet MS"/>
                <a:cs typeface="Trebuchet MS"/>
              </a:rPr>
              <a:t>ERROR</a:t>
            </a:r>
          </a:p>
          <a:p>
            <a:pPr marL="285750" indent="-285750">
              <a:buFontTx/>
              <a:buChar char="-"/>
            </a:pPr>
            <a:r>
              <a:rPr lang="en-US" dirty="0">
                <a:cs typeface="Trebuchet MS"/>
              </a:rPr>
              <a:t>FATAL</a:t>
            </a:r>
            <a:endParaRPr lang="en-US" dirty="0">
              <a:latin typeface="Trebuchet MS"/>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Content Placeholder 7"/>
          <p:cNvSpPr txBox="1">
            <a:spLocks/>
          </p:cNvSpPr>
          <p:nvPr/>
        </p:nvSpPr>
        <p:spPr>
          <a:xfrm>
            <a:off x="1579694" y="1078992"/>
            <a:ext cx="5801680" cy="3383280"/>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85750" indent="-285750">
              <a:buFontTx/>
              <a:buChar char="-"/>
            </a:pPr>
            <a:r>
              <a:rPr lang="en-US" dirty="0">
                <a:cs typeface="Trebuchet MS"/>
              </a:rPr>
              <a:t>Very low-level debugging/internal information</a:t>
            </a:r>
          </a:p>
          <a:p>
            <a:pPr marL="285750" indent="-285750">
              <a:buFontTx/>
              <a:buChar char="-"/>
            </a:pPr>
            <a:r>
              <a:rPr lang="en-US" dirty="0">
                <a:cs typeface="Trebuchet MS"/>
              </a:rPr>
              <a:t>Low level, control logic, diagnostic information</a:t>
            </a:r>
          </a:p>
          <a:p>
            <a:pPr marL="285750" indent="-285750">
              <a:buFontTx/>
              <a:buChar char="-"/>
            </a:pPr>
            <a:r>
              <a:rPr lang="en-US" dirty="0">
                <a:cs typeface="Trebuchet MS"/>
              </a:rPr>
              <a:t>Non “internals” information / black box</a:t>
            </a:r>
          </a:p>
          <a:p>
            <a:pPr marL="285750" indent="-285750">
              <a:buFontTx/>
              <a:buChar char="-"/>
            </a:pPr>
            <a:r>
              <a:rPr lang="en-US" dirty="0">
                <a:cs typeface="Trebuchet MS"/>
              </a:rPr>
              <a:t>Information about possible problems</a:t>
            </a:r>
          </a:p>
          <a:p>
            <a:pPr marL="285750" indent="-285750">
              <a:buFontTx/>
              <a:buChar char="-"/>
            </a:pPr>
            <a:r>
              <a:rPr lang="en-US" dirty="0">
                <a:cs typeface="Trebuchet MS"/>
              </a:rPr>
              <a:t>Information about an unexpected failure</a:t>
            </a:r>
          </a:p>
          <a:p>
            <a:pPr marL="285750" indent="-285750">
              <a:buFontTx/>
              <a:buChar char="-"/>
            </a:pPr>
            <a:r>
              <a:rPr lang="en-US" dirty="0">
                <a:cs typeface="Trebuchet MS"/>
              </a:rPr>
              <a:t>Information about critical systems failures</a:t>
            </a:r>
          </a:p>
          <a:p>
            <a:endParaRPr lang="en-US" dirty="0">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27" y="3215211"/>
            <a:ext cx="771573" cy="7715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630" y="3246904"/>
            <a:ext cx="725932" cy="7259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65" y="3246904"/>
            <a:ext cx="666006" cy="70817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0044" y="3185701"/>
            <a:ext cx="830580" cy="83058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5243" y="3287806"/>
            <a:ext cx="657815" cy="602997"/>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7048" y="3215211"/>
            <a:ext cx="748189" cy="748189"/>
          </a:xfrm>
          <a:prstGeom prst="rect">
            <a:avLst/>
          </a:prstGeom>
        </p:spPr>
      </p:pic>
    </p:spTree>
    <p:extLst>
      <p:ext uri="{BB962C8B-B14F-4D97-AF65-F5344CB8AC3E}">
        <p14:creationId xmlns:p14="http://schemas.microsoft.com/office/powerpoint/2010/main" val="105161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b51e7609-5b06-40a7-a4be-e5c8ed5bc5fe">C34HNKV52RCN-18-13866</_dlc_DocId>
    <_dlc_DocIdUrl xmlns="b51e7609-5b06-40a7-a4be-e5c8ed5bc5fe">
      <Url>https://cdp.epam.com/catalog/_layouts/15/DocIdRedir.aspx?ID=C34HNKV52RCN-18-13866</Url>
      <Description>C34HNKV52RCN-18-13866</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62DDDE56B25884D874D72D626DED60D" ma:contentTypeVersion="1" ma:contentTypeDescription="Create a new document." ma:contentTypeScope="" ma:versionID="a4b11164e5a106cd72a628f69bcc8eeb">
  <xsd:schema xmlns:xsd="http://www.w3.org/2001/XMLSchema" xmlns:xs="http://www.w3.org/2001/XMLSchema" xmlns:p="http://schemas.microsoft.com/office/2006/metadata/properties" xmlns:ns2="b51e7609-5b06-40a7-a4be-e5c8ed5bc5fe" targetNamespace="http://schemas.microsoft.com/office/2006/metadata/properties" ma:root="true" ma:fieldsID="bfe32b79540cb92a287943cf18cc14f1" ns2:_="">
    <xsd:import namespace="b51e7609-5b06-40a7-a4be-e5c8ed5bc5f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1e7609-5b06-40a7-a4be-e5c8ed5bc5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08BC7FFD-DC5B-4A13-9439-8E208D3F4CCB}">
  <ds:schemaRefs>
    <ds:schemaRef ds:uri="http://schemas.microsoft.com/sharepoint/events"/>
  </ds:schemaRefs>
</ds:datastoreItem>
</file>

<file path=customXml/itemProps3.xml><?xml version="1.0" encoding="utf-8"?>
<ds:datastoreItem xmlns:ds="http://schemas.openxmlformats.org/officeDocument/2006/customXml" ds:itemID="{D5E3C081-4081-47AD-A9A6-9F18F525DA1D}">
  <ds:schemaRefs>
    <ds:schemaRef ds:uri="http://schemas.microsoft.com/office/2006/metadata/properties"/>
    <ds:schemaRef ds:uri="http://schemas.microsoft.com/office/infopath/2007/PartnerControls"/>
    <ds:schemaRef ds:uri="b51e7609-5b06-40a7-a4be-e5c8ed5bc5fe"/>
  </ds:schemaRefs>
</ds:datastoreItem>
</file>

<file path=customXml/itemProps4.xml><?xml version="1.0" encoding="utf-8"?>
<ds:datastoreItem xmlns:ds="http://schemas.openxmlformats.org/officeDocument/2006/customXml" ds:itemID="{97E67518-6800-4EA7-BFEB-641ABB1AB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1e7609-5b06-40a7-a4be-e5c8ed5bc5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21911</TotalTime>
  <Words>1346</Words>
  <Application>Microsoft Office PowerPoint</Application>
  <PresentationFormat>Экран (16:9)</PresentationFormat>
  <Paragraphs>290</Paragraphs>
  <Slides>37</Slides>
  <Notes>35</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Mykyta Bakirov</dc:title>
  <dc:creator>Michelle Canning</dc:creator>
  <cp:lastModifiedBy>Soldier</cp:lastModifiedBy>
  <cp:revision>1076</cp:revision>
  <cp:lastPrinted>2014-07-09T13:30:36Z</cp:lastPrinted>
  <dcterms:created xsi:type="dcterms:W3CDTF">2014-07-08T13:27:24Z</dcterms:created>
  <dcterms:modified xsi:type="dcterms:W3CDTF">2017-07-31T22:34:30Z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0x010100F62DDDE56B25884D874D72D626DED60D</vt:lpwstr>
  </property>
  <property fmtid="{D5CDD505-2E9C-101B-9397-08002B2CF9AE}" pid="3" name="_dlc_DocIdItemGuid">
    <vt:lpwstr>df59e19a-ca7f-4108-b106-78275e265b51</vt:lpwstr>
  </property>
</Properties>
</file>