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</p:sldMasterIdLst>
  <p:sldIdLst>
    <p:sldId id="256" r:id="rId20"/>
    <p:sldId id="292" r:id="rId21"/>
    <p:sldId id="319" r:id="rId22"/>
    <p:sldId id="293" r:id="rId23"/>
    <p:sldId id="280" r:id="rId24"/>
    <p:sldId id="316" r:id="rId25"/>
    <p:sldId id="317" r:id="rId26"/>
    <p:sldId id="267" r:id="rId27"/>
    <p:sldId id="291" r:id="rId28"/>
    <p:sldId id="313" r:id="rId29"/>
    <p:sldId id="314" r:id="rId30"/>
    <p:sldId id="281" r:id="rId31"/>
    <p:sldId id="263" r:id="rId32"/>
    <p:sldId id="264" r:id="rId33"/>
    <p:sldId id="315" r:id="rId34"/>
    <p:sldId id="259" r:id="rId35"/>
    <p:sldId id="268" r:id="rId36"/>
    <p:sldId id="260" r:id="rId37"/>
    <p:sldId id="266" r:id="rId38"/>
    <p:sldId id="286" r:id="rId39"/>
    <p:sldId id="287" r:id="rId40"/>
    <p:sldId id="261" r:id="rId41"/>
    <p:sldId id="269" r:id="rId42"/>
    <p:sldId id="258" r:id="rId43"/>
    <p:sldId id="270" r:id="rId44"/>
    <p:sldId id="271" r:id="rId45"/>
    <p:sldId id="272" r:id="rId46"/>
    <p:sldId id="262" r:id="rId47"/>
    <p:sldId id="290" r:id="rId48"/>
    <p:sldId id="288" r:id="rId49"/>
    <p:sldId id="278" r:id="rId50"/>
    <p:sldId id="274" r:id="rId51"/>
    <p:sldId id="275" r:id="rId52"/>
    <p:sldId id="276" r:id="rId53"/>
    <p:sldId id="277" r:id="rId54"/>
    <p:sldId id="332" r:id="rId55"/>
    <p:sldId id="333" r:id="rId56"/>
    <p:sldId id="289" r:id="rId57"/>
    <p:sldId id="279" r:id="rId58"/>
    <p:sldId id="282" r:id="rId59"/>
    <p:sldId id="283" r:id="rId60"/>
    <p:sldId id="294" r:id="rId61"/>
    <p:sldId id="284" r:id="rId62"/>
    <p:sldId id="265" r:id="rId63"/>
    <p:sldId id="273" r:id="rId64"/>
    <p:sldId id="285" r:id="rId65"/>
    <p:sldId id="320" r:id="rId66"/>
    <p:sldId id="300" r:id="rId67"/>
    <p:sldId id="321" r:id="rId68"/>
    <p:sldId id="322" r:id="rId69"/>
    <p:sldId id="323" r:id="rId70"/>
    <p:sldId id="334" r:id="rId71"/>
    <p:sldId id="310" r:id="rId72"/>
    <p:sldId id="318" r:id="rId73"/>
    <p:sldId id="296" r:id="rId74"/>
    <p:sldId id="301" r:id="rId75"/>
    <p:sldId id="324" r:id="rId76"/>
    <p:sldId id="303" r:id="rId77"/>
    <p:sldId id="325" r:id="rId78"/>
    <p:sldId id="326" r:id="rId79"/>
    <p:sldId id="327" r:id="rId80"/>
    <p:sldId id="306" r:id="rId81"/>
    <p:sldId id="311" r:id="rId82"/>
    <p:sldId id="328" r:id="rId83"/>
    <p:sldId id="329" r:id="rId84"/>
    <p:sldId id="330" r:id="rId85"/>
    <p:sldId id="308" r:id="rId86"/>
    <p:sldId id="331" r:id="rId87"/>
    <p:sldId id="309" r:id="rId88"/>
    <p:sldId id="312" r:id="rId89"/>
    <p:sldId id="257" r:id="rId9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panose="02000503000000020004" pitchFamily="2" charset="0"/>
        <a:ea typeface="ヒラギノ角ゴ ProN W6" panose="020B0300000000000000" pitchFamily="34" charset="-128"/>
        <a:cs typeface="+mn-cs"/>
        <a:sym typeface="Helvetica Neue Bold Condensed" panose="02000503000000020004" pitchFamily="2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panose="02000503000000020004" pitchFamily="2" charset="0"/>
        <a:ea typeface="ヒラギノ角ゴ ProN W6" panose="020B0300000000000000" pitchFamily="34" charset="-128"/>
        <a:cs typeface="+mn-cs"/>
        <a:sym typeface="Helvetica Neue Bold Condensed" panose="02000503000000020004" pitchFamily="2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panose="02000503000000020004" pitchFamily="2" charset="0"/>
        <a:ea typeface="ヒラギノ角ゴ ProN W6" panose="020B0300000000000000" pitchFamily="34" charset="-128"/>
        <a:cs typeface="+mn-cs"/>
        <a:sym typeface="Helvetica Neue Bold Condensed" panose="02000503000000020004" pitchFamily="2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panose="02000503000000020004" pitchFamily="2" charset="0"/>
        <a:ea typeface="ヒラギノ角ゴ ProN W6" panose="020B0300000000000000" pitchFamily="34" charset="-128"/>
        <a:cs typeface="+mn-cs"/>
        <a:sym typeface="Helvetica Neue Bold Condensed" panose="02000503000000020004" pitchFamily="2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4A7594"/>
        </a:solidFill>
        <a:latin typeface="Helvetica Neue Bold Condensed" panose="02000503000000020004" pitchFamily="2" charset="0"/>
        <a:ea typeface="ヒラギノ角ゴ ProN W6" panose="020B0300000000000000" pitchFamily="34" charset="-128"/>
        <a:cs typeface="+mn-cs"/>
        <a:sym typeface="Helvetica Neue Bold Condensed" panose="02000503000000020004" pitchFamily="2" charset="0"/>
      </a:defRPr>
    </a:lvl5pPr>
    <a:lvl6pPr marL="2286000" algn="l" defTabSz="914400" rtl="0" eaLnBrk="1" latinLnBrk="0" hangingPunct="1">
      <a:defRPr sz="3200" kern="1200">
        <a:solidFill>
          <a:srgbClr val="4A7594"/>
        </a:solidFill>
        <a:latin typeface="Helvetica Neue Bold Condensed" panose="02000503000000020004" pitchFamily="2" charset="0"/>
        <a:ea typeface="ヒラギノ角ゴ ProN W6" panose="020B0300000000000000" pitchFamily="34" charset="-128"/>
        <a:cs typeface="+mn-cs"/>
        <a:sym typeface="Helvetica Neue Bold Condensed" panose="02000503000000020004" pitchFamily="2" charset="0"/>
      </a:defRPr>
    </a:lvl6pPr>
    <a:lvl7pPr marL="2743200" algn="l" defTabSz="914400" rtl="0" eaLnBrk="1" latinLnBrk="0" hangingPunct="1">
      <a:defRPr sz="3200" kern="1200">
        <a:solidFill>
          <a:srgbClr val="4A7594"/>
        </a:solidFill>
        <a:latin typeface="Helvetica Neue Bold Condensed" panose="02000503000000020004" pitchFamily="2" charset="0"/>
        <a:ea typeface="ヒラギノ角ゴ ProN W6" panose="020B0300000000000000" pitchFamily="34" charset="-128"/>
        <a:cs typeface="+mn-cs"/>
        <a:sym typeface="Helvetica Neue Bold Condensed" panose="02000503000000020004" pitchFamily="2" charset="0"/>
      </a:defRPr>
    </a:lvl7pPr>
    <a:lvl8pPr marL="3200400" algn="l" defTabSz="914400" rtl="0" eaLnBrk="1" latinLnBrk="0" hangingPunct="1">
      <a:defRPr sz="3200" kern="1200">
        <a:solidFill>
          <a:srgbClr val="4A7594"/>
        </a:solidFill>
        <a:latin typeface="Helvetica Neue Bold Condensed" panose="02000503000000020004" pitchFamily="2" charset="0"/>
        <a:ea typeface="ヒラギノ角ゴ ProN W6" panose="020B0300000000000000" pitchFamily="34" charset="-128"/>
        <a:cs typeface="+mn-cs"/>
        <a:sym typeface="Helvetica Neue Bold Condensed" panose="02000503000000020004" pitchFamily="2" charset="0"/>
      </a:defRPr>
    </a:lvl8pPr>
    <a:lvl9pPr marL="3657600" algn="l" defTabSz="914400" rtl="0" eaLnBrk="1" latinLnBrk="0" hangingPunct="1">
      <a:defRPr sz="3200" kern="1200">
        <a:solidFill>
          <a:srgbClr val="4A7594"/>
        </a:solidFill>
        <a:latin typeface="Helvetica Neue Bold Condensed" panose="02000503000000020004" pitchFamily="2" charset="0"/>
        <a:ea typeface="ヒラギノ角ゴ ProN W6" panose="020B0300000000000000" pitchFamily="34" charset="-128"/>
        <a:cs typeface="+mn-cs"/>
        <a:sym typeface="Helvetica Neue Bold Condensed" panose="02000503000000020004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737"/>
  </p:normalViewPr>
  <p:slideViewPr>
    <p:cSldViewPr>
      <p:cViewPr varScale="1">
        <p:scale>
          <a:sx n="60" d="100"/>
          <a:sy n="60" d="100"/>
        </p:scale>
        <p:origin x="2936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7.xml"/><Relationship Id="rId21" Type="http://schemas.openxmlformats.org/officeDocument/2006/relationships/slide" Target="slides/slide2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63" Type="http://schemas.openxmlformats.org/officeDocument/2006/relationships/slide" Target="slides/slide44.xml"/><Relationship Id="rId68" Type="http://schemas.openxmlformats.org/officeDocument/2006/relationships/slide" Target="slides/slide49.xml"/><Relationship Id="rId84" Type="http://schemas.openxmlformats.org/officeDocument/2006/relationships/slide" Target="slides/slide65.xml"/><Relationship Id="rId89" Type="http://schemas.openxmlformats.org/officeDocument/2006/relationships/slide" Target="slides/slide70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53" Type="http://schemas.openxmlformats.org/officeDocument/2006/relationships/slide" Target="slides/slide34.xml"/><Relationship Id="rId58" Type="http://schemas.openxmlformats.org/officeDocument/2006/relationships/slide" Target="slides/slide39.xml"/><Relationship Id="rId74" Type="http://schemas.openxmlformats.org/officeDocument/2006/relationships/slide" Target="slides/slide55.xml"/><Relationship Id="rId79" Type="http://schemas.openxmlformats.org/officeDocument/2006/relationships/slide" Target="slides/slide60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1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64" Type="http://schemas.openxmlformats.org/officeDocument/2006/relationships/slide" Target="slides/slide45.xml"/><Relationship Id="rId69" Type="http://schemas.openxmlformats.org/officeDocument/2006/relationships/slide" Target="slides/slide5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2.xml"/><Relationship Id="rId72" Type="http://schemas.openxmlformats.org/officeDocument/2006/relationships/slide" Target="slides/slide53.xml"/><Relationship Id="rId80" Type="http://schemas.openxmlformats.org/officeDocument/2006/relationships/slide" Target="slides/slide61.xml"/><Relationship Id="rId85" Type="http://schemas.openxmlformats.org/officeDocument/2006/relationships/slide" Target="slides/slide66.xml"/><Relationship Id="rId9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59" Type="http://schemas.openxmlformats.org/officeDocument/2006/relationships/slide" Target="slides/slide40.xml"/><Relationship Id="rId67" Type="http://schemas.openxmlformats.org/officeDocument/2006/relationships/slide" Target="slides/slide48.xml"/><Relationship Id="rId20" Type="http://schemas.openxmlformats.org/officeDocument/2006/relationships/slide" Target="slides/slide1.xml"/><Relationship Id="rId41" Type="http://schemas.openxmlformats.org/officeDocument/2006/relationships/slide" Target="slides/slide22.xml"/><Relationship Id="rId54" Type="http://schemas.openxmlformats.org/officeDocument/2006/relationships/slide" Target="slides/slide35.xml"/><Relationship Id="rId62" Type="http://schemas.openxmlformats.org/officeDocument/2006/relationships/slide" Target="slides/slide43.xml"/><Relationship Id="rId70" Type="http://schemas.openxmlformats.org/officeDocument/2006/relationships/slide" Target="slides/slide51.xml"/><Relationship Id="rId75" Type="http://schemas.openxmlformats.org/officeDocument/2006/relationships/slide" Target="slides/slide56.xml"/><Relationship Id="rId83" Type="http://schemas.openxmlformats.org/officeDocument/2006/relationships/slide" Target="slides/slide64.xml"/><Relationship Id="rId88" Type="http://schemas.openxmlformats.org/officeDocument/2006/relationships/slide" Target="slides/slide69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57" Type="http://schemas.openxmlformats.org/officeDocument/2006/relationships/slide" Target="slides/slide38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slide" Target="slides/slide33.xml"/><Relationship Id="rId60" Type="http://schemas.openxmlformats.org/officeDocument/2006/relationships/slide" Target="slides/slide41.xml"/><Relationship Id="rId65" Type="http://schemas.openxmlformats.org/officeDocument/2006/relationships/slide" Target="slides/slide46.xml"/><Relationship Id="rId73" Type="http://schemas.openxmlformats.org/officeDocument/2006/relationships/slide" Target="slides/slide54.xml"/><Relationship Id="rId78" Type="http://schemas.openxmlformats.org/officeDocument/2006/relationships/slide" Target="slides/slide59.xml"/><Relationship Id="rId81" Type="http://schemas.openxmlformats.org/officeDocument/2006/relationships/slide" Target="slides/slide62.xml"/><Relationship Id="rId86" Type="http://schemas.openxmlformats.org/officeDocument/2006/relationships/slide" Target="slides/slide67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20.xml"/><Relationship Id="rId34" Type="http://schemas.openxmlformats.org/officeDocument/2006/relationships/slide" Target="slides/slide15.xml"/><Relationship Id="rId50" Type="http://schemas.openxmlformats.org/officeDocument/2006/relationships/slide" Target="slides/slide31.xml"/><Relationship Id="rId55" Type="http://schemas.openxmlformats.org/officeDocument/2006/relationships/slide" Target="slides/slide36.xml"/><Relationship Id="rId76" Type="http://schemas.openxmlformats.org/officeDocument/2006/relationships/slide" Target="slides/slide5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2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0.xml"/><Relationship Id="rId24" Type="http://schemas.openxmlformats.org/officeDocument/2006/relationships/slide" Target="slides/slide5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66" Type="http://schemas.openxmlformats.org/officeDocument/2006/relationships/slide" Target="slides/slide47.xml"/><Relationship Id="rId87" Type="http://schemas.openxmlformats.org/officeDocument/2006/relationships/slide" Target="slides/slide68.xml"/><Relationship Id="rId61" Type="http://schemas.openxmlformats.org/officeDocument/2006/relationships/slide" Target="slides/slide42.xml"/><Relationship Id="rId82" Type="http://schemas.openxmlformats.org/officeDocument/2006/relationships/slide" Target="slides/slide63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56" Type="http://schemas.openxmlformats.org/officeDocument/2006/relationships/slide" Target="slides/slide37.xml"/><Relationship Id="rId77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77EA-4C01-B644-A4DF-579D9ABDB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B145A-7CCC-0E4A-B466-ADAFD07E1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84902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30D9-4E52-6F42-A846-0D0906F8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C5DF0-8B46-AA42-B1B4-9252850E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7726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2BA4-DD1E-F344-B8F0-DEFD4146C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314CE-4ABB-1548-AFC8-040C910F1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6865120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9DD4-FAC7-D543-B8DA-7CA9C0B6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662B-1455-684E-A8A7-762B325E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9953635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9081-DE6A-CC4A-8077-0B60A0F6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FDD40-F4A3-7543-85BF-764A303F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344623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3055-44F4-AD4D-85DB-78FB4173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65D3C-7D9A-FA4E-A1A9-F6C33DDAB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E1A28-9345-C04A-AC98-684ACD024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4378514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0777-E0AB-9E42-A86A-5936F96A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FD67-477C-CF48-9999-24AABA0A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23868-7992-3749-8C83-A504E101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02DC9-D231-C844-AF1D-3AA823915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DD970-3F02-744F-AC36-45A0C2ABA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4135777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6B1B-1A4E-324A-9F54-358DA16A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6579519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68245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FD9-B2DA-544F-A996-F931E823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2EFF-630C-D74B-81C2-2506E27C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A1605-55F8-AA48-92BA-E1F5D2E2C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63773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5390-E018-9A40-B92F-E70105C2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F85D5-A873-2443-8251-63631A327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94A6F-DEBE-BD49-99B0-200F841A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0182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CDC8-DE38-3448-98AF-8E376946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DB69A-C2C1-364F-A0A6-C8D4D24C6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2113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30EC7-9A6F-A146-AF1A-D33DD67F1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8150" y="5245100"/>
            <a:ext cx="2635250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B62D9-A140-C242-B548-87787E6A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2400" y="5245100"/>
            <a:ext cx="7753350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430737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6F8E-1804-C54F-9943-271393005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2597150"/>
            <a:ext cx="2803525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D9AE1-8674-0A44-8CB8-4656D14CA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826135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507003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2E03-8B3B-3140-94B3-C7F7C4781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BA94-7082-2843-906F-A7F3114D6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34642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01D4-7FDC-DC4E-B5A7-48E64A5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0DD7-0441-BC49-95C8-DD0B2F3D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08222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3AD9-B8C0-3640-9C36-A50E92F4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FE73C-08AC-2844-8F51-72A08632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66240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5BAF-BABB-6746-AA1C-49F63143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DF25-6F95-5D46-9606-2613523AB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1400" y="2768600"/>
            <a:ext cx="2590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E508A-AEC3-C644-9296-ED0284100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4600" y="2768600"/>
            <a:ext cx="2590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2606883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8ED6-3B39-5F4D-8EA3-8C88DADD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68E37-E9E9-5E41-8F69-82E4746C4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9B923-1C30-604F-B347-7EAE44967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73A71-B6A3-794B-8680-958EC2FEC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B73E3-704A-E043-B9AA-1079DCFF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4572144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94FF-081A-6242-B599-C1D6013A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242873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660540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9C29-0757-094D-AD48-7790DF74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83BC-CC75-4E49-B799-EB385A00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E2529-9385-104A-A373-A859D18C2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089697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A67E-096D-7448-890A-B5F5993D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5BA94-E04F-6247-A9D6-AD6AAEFC6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1B783-D00C-E34B-9C6D-B350987E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23519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69FA-2887-7D46-AD97-05E1BF2E3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34E56-3667-5B4A-93B8-A46346FD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7654390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8E72-6440-824D-BC9A-56072B3C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B3B28-4345-424D-A04F-B11655A34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599394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5428C-6B86-F241-9CD2-2D48EA4E7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32900" y="254000"/>
            <a:ext cx="27305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9A075-7A20-874C-A4F9-DC11AB874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1400" y="254000"/>
            <a:ext cx="80391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593045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743B-6689-0F46-9F2F-62F2B9BEF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82E67-20BB-9640-91A9-05DF4A886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739075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66B4-7575-8845-91DC-626D5410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3820B-2014-5F4A-BB89-9D49F2AE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7312982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5B75-5CA5-8E41-8BC1-F6464577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4AAC-EB9B-8844-AF33-8A705C0C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69960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C880-8D5D-124E-BFC6-DA89C2D3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177B-B5D7-3046-A6A6-2ADA332BA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1400" y="4876800"/>
            <a:ext cx="2590800" cy="285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AC1D7-7225-874E-AE9B-3C5B792D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4600" y="4876800"/>
            <a:ext cx="2590800" cy="285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300976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A1F-C5D3-854C-871E-BE1D692C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C6F0B-C069-EA4D-B4AB-8A371510E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65281-AB2E-5441-B201-314E7F1F3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5ADAE-1AAA-174A-A67A-3AFA75495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07D32-8C31-2C43-8B68-6033A2C43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73196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DD76-3021-6F44-A7E8-0EF4B8AC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7749170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401354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8660-B0A8-0E46-9109-9C149713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9594-AA30-0742-9144-2F2DA2C61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C3AAB-B50C-854B-BF43-DE6AE9B13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24051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03C3-3FA9-4041-A2F7-82F2C534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A26C-5F62-B843-89CB-97938003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8659584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4672-3432-3F41-8B14-3C416DC3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0178D-5F0D-4843-B188-63DDC9842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2973-6786-9E4F-8CB1-DBC9310A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698146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71F6-0357-2940-8172-9D4B373B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22DBA-C4B9-AD4B-BBB7-5564DCEB6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107117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934E3-59AC-0D49-8039-59BEBE75F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041900" y="2019300"/>
            <a:ext cx="13335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24FF2-ACFF-2545-8880-A8CE9F718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1400" y="2019300"/>
            <a:ext cx="38481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926664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F743-FE10-7C46-943C-A129D15B0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852F0-0D5B-9D44-A507-73D4FBD5D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894952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44E3-91AA-2348-9FC8-B09E5A60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DF03-986B-BD4F-B162-D60830FA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9760661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D4BA-D2C1-B34D-A02A-3E340B23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2441-050E-1144-B424-209A5DD1D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1495437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D4C9-AC56-F541-9D59-2F34D45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62B2-7682-E545-9410-20FAD5523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300" y="9017000"/>
            <a:ext cx="5346700" cy="43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135BF-435A-8047-A0F6-49D51EBF9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7400" y="9017000"/>
            <a:ext cx="5346700" cy="43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9116995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B096-D9F6-9F4C-B859-87DEFD47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29B68-D0D1-E84B-BDC7-D3FBD28E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97E0E-6655-7546-B2CE-53F72CBFE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74EC1-5584-6C40-B3B0-1A1635F4C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84F9F-7A8F-6245-A5AB-A63F9D8C7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9868148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BBEB-A7D5-2B41-B1BA-DF388BC2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5845229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42881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EFAE-51F5-A042-B87B-D950581E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0BA9-7888-CF4A-B72D-80F55ACB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828170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A376-16C7-E54D-A2DE-D21CD1C4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18F0-79DD-1B4D-B556-C7F246BF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38961-DE36-A548-BF96-E16458CB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356316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AF1C-8921-F04B-91F8-CE40D0B4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0F6B0-4417-C041-B786-E0FA086A9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2BA83-8F9C-7946-9B89-A6568CF4E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925058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9EB4-1CA2-BB48-B7E2-01819F26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7C39D-50A2-D945-A8EB-F1F0C6514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643051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202D5-F753-EC43-AB99-F497BDE41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2650" y="8369300"/>
            <a:ext cx="2711450" cy="107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DDDE6-93FD-E745-AA08-D76429CC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8300" y="8369300"/>
            <a:ext cx="7981950" cy="107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4931407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CB98-21AD-DA4E-8D04-FD6422039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EAEF-35DE-AF46-89BE-D78290D14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8624482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4348-7B60-DC49-B861-53D6B268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982E-872F-1745-A969-4B123E15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3233918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E6DB-774F-174F-8C88-71516FDC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EBE7-B7AF-6842-8CEF-011E1C53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58231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3A6A-D116-A049-ABE1-9F22489A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9440-08D3-8B42-8EAD-71F96ABC6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300" y="9017000"/>
            <a:ext cx="5346700" cy="43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B0D55-452A-DE45-A97F-BDD103C37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7400" y="9017000"/>
            <a:ext cx="5346700" cy="43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360335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9887-1432-8E41-BF1A-1C4C3BBD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77A87-00A3-204C-B6AE-2FF4EBDD8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54F9F-A5E8-C94B-838D-99FFED161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279C-FA9C-8A4E-BEAA-09BF93DAB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017B-039E-6F4A-A54E-19B24485C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0809655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9943-3CA2-E54C-B485-432F5119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50576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BFAC-22C7-0A42-9C60-C7259729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CFC8-1251-1149-8992-E66321A6C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1400" y="2768600"/>
            <a:ext cx="5384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E9505-DF37-444D-847B-783270F83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384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1787904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279033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656-A11D-A543-8832-6C48950E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A107-A3BB-FB4B-BD48-2C8B2F22A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05DE1-43D3-AC40-BAE4-6C043B1D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316621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9B6D-36DB-6E48-A19A-067EF8F3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EB2FE-BE2C-9644-B34C-8FC24D0C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42E66-628C-2C45-9A4C-5D14FDDD8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6253845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BCBC-E233-0A43-A197-707A05B1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12D59-7916-9748-B7E4-9FB18305E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942822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ECCC9-DAC2-344C-BD4D-C092D6109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2650" y="8369300"/>
            <a:ext cx="2711450" cy="107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6EBFD-50C8-6C41-86A1-AA9E9929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8300" y="8369300"/>
            <a:ext cx="7981950" cy="107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342610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D0CA-CABA-604C-9BE9-DC7C9F769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8AD22-FF9B-B642-8836-3A3E0140B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807847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D79E-AFB5-EF44-8B90-AAD0BDA5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9BFA-525C-B345-BD9B-DDEC6908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2209674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8D25-94A8-1047-8E62-B1D6F0BD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92FF-A145-DE41-8B88-2DDD122C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031830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E8E7-0EB7-2343-ABD7-463D6421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67AD-0C8F-9647-8AC6-0527BAA05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300" y="9017000"/>
            <a:ext cx="5346700" cy="43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D24B1-9A17-E847-B65E-2895F48B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7400" y="9017000"/>
            <a:ext cx="5346700" cy="43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8333407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E469-A40C-B644-B8D8-1D80490D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2FFB-B46B-304F-8E56-29274F3B5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96E0-2ED2-1E4D-9E51-60B3AC1B8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889F6-9804-5C4B-AAB1-11E525ED8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00E8E-AC39-C845-9F84-6A17024EB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893188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401A-FB54-084C-8ABE-FE30F50C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C30C7-EC4B-CE4F-89C0-2454D31D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52E99-679C-8C4B-925B-78DE1D6F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890EF-4612-F54B-848D-D79A51901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6325C-62BC-C44D-A7F4-27BB20E20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7612341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DE8B-D98C-AD44-9AF3-D589FBD5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91741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160555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5803-5A98-364B-8496-7F875FF2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9A89-391A-BF43-BDE8-E736E49A2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19A4-33AF-5645-B3D5-8D0CE6C3C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855615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C26C-A93B-244A-B6E7-C76D4471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7F37B-2285-AF41-9A26-13A594AA0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76CAB-5CB5-4548-A993-0CE5FBA30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612376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C847-45F9-4E48-B6DF-E5262AB6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E02A9-C72F-2B41-A6C2-9E372B7D6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012527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4C260-CB1D-1643-8236-E53F241D9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2650" y="8369300"/>
            <a:ext cx="2711450" cy="107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53C0B-1B55-C84A-8140-3521D43D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8300" y="8369300"/>
            <a:ext cx="7981950" cy="107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015227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C8CE-69FD-4044-8B1B-D3C5B5D4D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332FC-C0C7-5443-B761-41382A943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7748339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CC94-9BCB-5A4C-B6D2-773C6DB5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B1BA-3E10-BB44-A6AD-9DA8FCE5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252974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B8FB-7AB7-8A4A-A6E6-D2799211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C1EEB-6C9E-8E41-A32A-B8E66C2A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051824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C7A3-210B-AA4E-A7CC-2A2F0063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299D-C519-3445-A5D5-20A8C3732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300" y="9017000"/>
            <a:ext cx="5346700" cy="43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5098F-B619-B745-A18F-978560976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7400" y="9017000"/>
            <a:ext cx="5346700" cy="43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01464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22D1-53CF-3B46-A83F-19C3DA60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1576291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12BE-74EF-DE4E-8544-6F405155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7E816-629A-544E-AA46-7EF45F807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2CC44-07FB-444E-8FCB-A497847C9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5457D-730C-FC4D-B288-BBA484BA2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9B1C5-ED6A-6144-A065-4E66F1760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3501666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EB79-06DF-0642-A119-6B8F5CE3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1317436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634435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BA4A-DD4A-4046-9E50-CC794D15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E848-AAE8-2343-8416-6E8ABD0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BBE04-93C2-674B-ABDF-B6E6CC188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920566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7965-3738-3D4D-AF1C-B63C51B8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A37CF-18B4-BA4F-970A-4D952523E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72B41-87E3-8445-BEB3-45D7CEA0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460505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9F1C-CBCE-5A42-BF73-B1F9395D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85E0B-2CBF-4B44-8F43-2DB661864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148298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B9279-2D3B-EA41-BC75-F7A6552C5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2650" y="8369300"/>
            <a:ext cx="2711450" cy="107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18C08-AEF5-7E4E-A9CC-F01050BEA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8300" y="8369300"/>
            <a:ext cx="7981950" cy="107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912984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6CA7-359E-AE42-9B13-7FA0BCE4C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1C8F3-BF8A-834A-A628-9496F7699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399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7299-D9AC-9A4E-A190-1671A573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5431-4A84-2D48-B4F4-E93392CFB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542824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8357-8C6A-2D42-BF8F-D1A90444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E9CEA-34D9-CA41-8B87-C3ED18403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4732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816383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2051-A3A0-964A-A6F8-61D29955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4C45-D821-6848-A144-02F97F16C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2400" y="8115300"/>
            <a:ext cx="5346700" cy="74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DEEE5-9216-EB4B-BF0D-6B637E80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0" y="8115300"/>
            <a:ext cx="5346700" cy="74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5579791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4019-F729-7846-9039-0B6B2365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F175C-952D-9443-B5EA-66C8CBF5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1DFF9-0C63-1346-B7F1-DE475C1C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E36CF-B81E-594C-8917-FA51210D1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AEF78-B3C5-784F-8F14-918F09F02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373782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C460-DF8A-6B44-8FAA-87D6417E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6238848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776136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5000-45AA-D148-84DA-178DF288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3F8A-F0F0-C34F-A2EC-C57970A3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76C7B-695E-A743-A9A6-4DE22D802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70193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E5EF-2FB6-434D-B4D9-42FC7287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70D74-BC28-6342-9DC6-C6797ED6A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43E9B-1583-CD48-844A-D9C37DB41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474230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AB1F-6A0F-FF4F-A7DC-9E72EF41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AB31A-0A8C-444F-8555-85175087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3612134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7E34E-3100-174A-80C8-8B365220D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56750" y="7099300"/>
            <a:ext cx="2711450" cy="176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D36A2-5426-7B48-AC9D-8B8064DA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2400" y="7099300"/>
            <a:ext cx="7981950" cy="176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6072784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DDC7-4078-7E48-9F20-3D9170A23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C1E59-2E72-DA4B-BDE0-EEE175014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6961456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9448-4917-4B48-862B-320DDBE3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12D7-084C-9245-AB66-146C2D40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636325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B560-F60A-1C40-8291-3F27F1EA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8383-A40B-7945-81C1-A4609EEA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C1B52-285C-5A44-A62B-31131A82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0435101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F398-1F06-524D-B8B8-67663FF5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92A2A-AB99-9A41-B5D9-F001F36A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225034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BD55-D05D-F34E-8576-8EF8B27F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7C85-3D3C-0B4A-B67D-3A45EE010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2400" y="8115300"/>
            <a:ext cx="5346700" cy="74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B1A52-D81E-114B-934B-F4D430E8E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0" y="8115300"/>
            <a:ext cx="5346700" cy="74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605730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B31D-9BD7-B44E-B48B-0F19FDD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6922E-F419-5C4B-9CC6-F9628B5E5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0EA07-7F7A-054C-A97F-09128F4BF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FF384-35F9-7D40-AFB4-A012623D6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E02D7-D142-D745-B5D0-B3DAA5C44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858928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681C-FD0F-CE49-87F8-D783B23A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3507043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13372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0CDA-638D-DA40-8171-E98DD259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2948-3577-CA46-965B-3FA512F6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A1093-91EE-CD49-A52C-4A1EBC56C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038658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6BE7-D498-4942-8760-D4484E09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516B0-76A7-6A47-8989-0068B1DFF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53BCE-8A6A-BC4C-B295-9DDB29C35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2489507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2402-EE8B-C04E-B103-0F0D42E1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7C856-D08D-C24E-8FC8-62772794E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9641209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09327-857F-1E4E-8918-4C91722A3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56750" y="7099300"/>
            <a:ext cx="2711450" cy="176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120B7-A40E-4644-B566-9A46EAD4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2400" y="7099300"/>
            <a:ext cx="7981950" cy="176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287996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7807-3C94-5744-8259-6456CAF22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B5E62-A69D-3A42-8143-5DCE7280C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753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067F-C9A0-8842-97D0-FB07EF7E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55B1-8837-E843-854A-9E63E093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605983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8421-34A6-904C-8384-F6136946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0EF0C-7950-6843-81B1-5D27F602F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DA950-9E58-DB4E-8FA9-9656AE9C5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35239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D02A-B78C-2949-A465-CBF2CAC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2526-0711-A840-A604-C4A97537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9803859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D8DB-B03F-8543-8521-50E660E4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4414C-3141-474F-8A1E-7E3027DAF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653814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098D-75B0-814F-A017-05786BC1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0082-5641-AB45-A447-58622A047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300" y="9017000"/>
            <a:ext cx="5346700" cy="43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8A51F-072A-D242-96BC-96D3B15F6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7400" y="9017000"/>
            <a:ext cx="5346700" cy="43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1183191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0D51-02FB-C04B-86B8-7F7196FC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3C45-3EB8-D84A-8034-515A2730B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37F4B-0ABF-D344-9E82-DE398D36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FC2D3-514A-A84D-B07E-9B928AAFC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12981-E092-9745-9F46-D7D3A6EEC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4051343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A20E-2D91-E94B-A7DE-852CD85C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251005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291053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5877-1B93-3D42-9353-15DF87C2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F716-C43C-844D-9F69-3DFE53D8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8A623-B25A-2F45-8A18-F18A98DA9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645174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42B6-1F76-694A-975A-44A976B1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59B76-A2A0-2243-B082-072001EC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04F2C-FC85-C744-B110-7A6E0CA5A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98290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9F5A-1357-3C42-A636-5CD23B2D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0015-81BB-D841-8B35-9E629CD5D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212804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6AF38-3E87-E242-85C2-D3ACBB024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2650" y="8369300"/>
            <a:ext cx="2711450" cy="107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766A7-803C-B740-A9D0-6989C1F94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8300" y="8369300"/>
            <a:ext cx="7981950" cy="107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785652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884B-6AB1-6346-86F0-85A58289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A8FD3-9DCD-4F4E-B88F-E65163A3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836603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02F9F-41A1-9E4C-B833-5A55C5B90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32900" y="254000"/>
            <a:ext cx="27305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DD5D5-3868-394E-9980-BAE47E5DA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1400" y="254000"/>
            <a:ext cx="80391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892686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55DC-3645-7E49-A9BC-7D3BA33AE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2252A-B84B-774E-B7D8-FCE013642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156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C9AB-C5A4-BB47-81A0-B2859B75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6912-284C-0C48-990F-B1ED3F7D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14170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1364-D5CD-BD49-8CDF-CFAB8292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DA442-3FD6-9944-96E5-A0515458B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37336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063-C955-2240-A23D-D6761666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05DA-8376-734A-AAA5-11B3E9EA8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9D052-0ED6-514B-8E8F-5FE0DD0E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40033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9D7A-03D0-B041-A075-7DE96850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DE3F-EA3D-C34A-92CC-496CD4121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881FE-1B97-F340-9F56-E17851F36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C3227-52A5-2B46-B19E-02D50BE05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DF50A-CB7A-9D4A-A59B-EDE270505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873496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37F9-88C6-0044-AF45-B567D2A2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47666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5351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BCC1-1D64-1143-85E9-F9354E4B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2A65-41F4-8941-AA07-E3E1D0996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79963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F7CC-F2DA-1E40-961B-51AAD8CF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5C39-70E7-7C42-8407-A1369BE2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6C25-8B80-2F4C-994A-3664420A8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20560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E215-64B2-DA45-8A0E-C79639DE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AF9DF-E44B-CB48-A2CC-D8566E12B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5833-E606-EC42-8AF5-6C1A5B2E7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05058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F5E3-6962-6A40-8DEC-DDB130FC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78682-9F40-894B-9E53-A572C1C18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29042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17D9B-FB84-B046-8104-7632B453F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254000"/>
            <a:ext cx="2803525" cy="8531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7742E-F96B-174A-93AC-81BD9DC5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4000"/>
            <a:ext cx="8261350" cy="8531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35164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C58E-CBCE-E54A-88C3-D66F2A9A6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B928E-D695-E24B-8DD9-CB539DB2F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772461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B20C-9CA2-0141-80CA-E24C07FA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1B38-7859-EF4F-BEED-F690EE77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51410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E10C-F672-DA4E-97FE-38C7D69D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3229B-DCC3-1641-96D5-ED443572B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25550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1A2B-65EA-A348-B3E2-59E2514D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CA7E-9AF6-984F-B74A-4FCA5BB1C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1400" y="2768600"/>
            <a:ext cx="5384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24E17-4923-3B4E-89CE-C054CB13A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384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780220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9920-7039-E846-B3F6-D9316BC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9CB92-16D8-E54D-9453-5BAD2DB6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36BB9-A048-C54C-8FF1-8F923142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39888-33CC-3F4B-95CA-F33355CD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940A5-EA65-0248-8AA6-B112D7DFF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586708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D396-E835-FC43-9EDD-EA8FBB2B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32316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B9BA-E8F3-D24E-910F-72FC7428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2148-0B8A-D343-87D8-24E2FCAF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2400" y="7861300"/>
            <a:ext cx="5194300" cy="161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B6B1C-0BBF-E441-A2EB-E0ECD89C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9100" y="7861300"/>
            <a:ext cx="5194300" cy="161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156419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58025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46C5-41C4-AF4E-9EF5-22504815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D02CB-7C5E-8D49-96B6-2A94F77CE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7C43F-7C09-914F-A027-9C6A98EDF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25780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2BBE-0D75-554E-B224-9F2413CE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32446-DB05-994B-8107-8FF31DDCC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2717-759C-C64C-8355-5721C5CF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22458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6A9D-E24C-9946-A529-91A1BAF8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0B31F-29EC-6B46-972B-08A9F8387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917000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F45C9-A5C2-C248-A6F4-7C2F58E72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32900" y="254000"/>
            <a:ext cx="27305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77178-88A7-A54E-BF06-A1C1F4F02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1400" y="254000"/>
            <a:ext cx="80391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74562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5A17-C347-1B45-AA56-8DCFA1C29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7E3A8-560A-2E48-B0B3-55DC4CCAA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71718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D879-BAE6-F64B-A2D5-FA72A0D4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4A43-FCBD-5848-846D-6D9D87DD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24630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341C-C7C1-BF4B-A57F-D8670903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85AA5-40C1-6944-B112-F017A7F12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43481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D0AE-1E30-A14C-B156-D1F02C2F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22E9-F8D6-3640-9872-401BF96E2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6E3F9-DA7B-4D41-9C0F-B4E11408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884352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8B69-B000-EF41-9E75-AC02489E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FAD69-2408-CC44-ABEC-282CF7ED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328D1-13B2-3F43-BD16-0BB621CF5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E8E5D-4AC4-7A46-95A8-655164A0E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72D93-3697-8A4C-8DFA-14043F75F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38984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7207-E346-5040-84B6-173E702A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8CE6A-055D-EB45-AF6C-0988444F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148E5-3736-E341-8239-DEF67E6A8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00E08-C7A9-D749-A07E-EEBE68929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2CF08-CBEE-744C-8F39-126534C09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084980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182A-A7B5-CF4A-B536-96CA7D8E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22027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70223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2EA2-AA80-A349-8857-15097591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5AA6-C87E-CA42-B800-D32A036C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E60A5-5CD0-7F4A-B1D5-74F742587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37026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BF95-7DD5-774B-B417-6DC3560A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7E513-A259-9E4F-9A82-3760A84A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FA40F-4F4E-5D48-98E3-02B774804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31043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65F8-C8AE-C64F-B737-23F1FDD6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21226-1E10-F648-A02D-05DA6C86F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710996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D9FFB-97F1-ED4E-982C-3DDE129AA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2597150"/>
            <a:ext cx="2803525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ABA19-1A48-FA49-BA18-344E33641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826135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241769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3DA0-33E8-5B4A-887C-18C5F405C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4489A-9A53-3942-A2B1-B21A49204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90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010F-D698-2D48-8AF3-7F2C9F8C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16B0-1930-DA44-A4AD-82EE15DD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21425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0F63-8CD4-6748-8D95-16160B44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37F3-8D7A-F445-8B93-40E48F61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02348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47D3-BBFC-844D-99E8-F5A6E8FE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A803-3E58-1544-B32A-2B20796A0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9400" y="2768600"/>
            <a:ext cx="2590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F7F19-1F00-4646-81EC-CEA7BBE2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72600" y="2768600"/>
            <a:ext cx="2590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20463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179D-EB4B-CA4A-A050-E4B88A65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68680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CA67-4031-F24B-9A3C-66226664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A8BC-49CA-D646-B962-4B18B04E1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3962D-3A22-154F-A275-73D45FCDD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BDEAE-811C-9F44-A2C8-6C5C88568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EDF6C-2D4A-B941-8955-AFDE96A6E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3053208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288C-EEDE-EC4F-ADC9-6E69167A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78820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3722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2C80-C78D-D348-8FE1-6974C9BE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AF08-2E76-974D-8EB4-28E202EF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1995C-91EA-3442-84E5-632798D2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81835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53B9-F224-F941-B5F5-A4612765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02FF0-C513-6444-AF01-654D4BA11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45DA2-D0E6-0B43-9B86-82DF89844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56007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44B7-9E76-364F-9964-DF9F092C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72585-0054-1F43-B502-65C6CC47C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658027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863A1-B531-7748-9DEA-1E2CE9C2C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32900" y="254000"/>
            <a:ext cx="27305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E4111-73EB-E045-BA57-0FB227177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1400" y="254000"/>
            <a:ext cx="80391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016448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3D61-C80B-F044-B4BB-891033E8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25E2-0690-D943-A8B6-9CA6EBC93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860985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DED4-9619-4040-BFE2-D4355908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05B9F-D04D-764B-82E5-E50652C0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170352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0400-3201-F440-8C5D-B063C2E6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57FD2-7C0C-0445-AF5C-93B63A8B3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86948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962108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1B0F-0533-E04C-8F76-346FF448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F64E-0C8F-3944-AFB6-DDB1D6BE0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1400" y="1473200"/>
            <a:ext cx="5384800" cy="680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64CEF-EC2A-B34A-9B0F-CF399AB4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1473200"/>
            <a:ext cx="5384800" cy="680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07819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A8A7-AA55-0047-9423-23C5DDD9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70A6-134B-A149-BBEC-E69B1E4DA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59F4E-F99F-854D-A284-2606226F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8D7EF-7CB2-6146-B8CB-4FE4E9BCE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88CAB-D31B-D649-8FBC-419BDEA45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3872342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1879-7746-984C-8348-DEB11BAA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831859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96847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E14-397F-C54A-81AD-D555B19F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DB2D-3632-F74E-8860-00233F4D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95F57-394B-D149-895B-42438F7C7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710067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8917-DF8B-CD49-BDBE-3CAEE8BF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79D9B-761E-1643-BC80-4218FC1E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CFE6D-9822-3647-8AEE-00E81F72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45714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E02F-83D0-794F-8769-255CCD56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E9058-883C-AE49-8E16-49B3B12D7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7755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EAAFB-ECDC-D547-B975-C4208A307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77612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CFCC4-E311-624E-9B3D-5C9008837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7761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243010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3DBE-F2A1-8545-B868-63A8AE92A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956C5-7DAA-3142-9275-C04D2769A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10387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40CB-536A-CA4F-B42C-8C314446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0A2E-6E2E-E54B-888F-97897EA9F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881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F40B-1A20-E940-BD4E-9D062BD7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D903-483B-C34F-8515-F914C3B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63AEF-4CAE-404F-B65E-3711C8FD0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446583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C042-AD9F-5E47-A306-838A2BAB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D9C3B-BB00-0B4E-9858-7F4A7707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454490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3DE-1FEA-0444-8670-2C0D63AF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0CE6-3CF2-0645-B3C7-F291E7F06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6324F-D7DD-3D4B-B1DC-2BEDD5FD7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490754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3F2A-1D5C-C240-A818-D96DBAFD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3B00-34C8-7D47-AF06-AB4905FF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3F7FD-FD83-904C-9002-78F9E5E2F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2E347-73A8-1B43-AD12-6F26C5779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DCFDC-863C-024A-A5B7-761996F1B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9864580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97C7-2C75-3744-A42E-98648716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469880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354837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6A75-8054-BF46-BCC1-20319E4D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BF8D-8032-7F4F-9F06-56432A4F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8FDAA-9F98-9B47-AC85-3EA2B3D0A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31670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2CEC-F79C-5E41-A6D9-2EA4F593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F11ED-964F-5B49-9A6C-2712556CC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FBE31-3F8D-D642-BE52-5EC68180F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205640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B645-8A45-6141-9D55-50D02970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0BA43-31B2-0540-94E2-A2E66AE7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327621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4EC91-33B7-464E-8751-EA0618EDB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6CAB1-F79A-8D42-B9E1-196353803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112592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3E60-AC05-9943-B1F2-05AED7284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C53AF-5272-314C-9E92-8DCABDED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806544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DC3E-1B25-C24D-8E53-EEEDC3CA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F7FC8-F382-5442-984A-B6F5CF49C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EAC91-0F1B-1046-8C54-6C7F967C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31177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4BF9-C1CC-1248-B299-CB162F71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9D27-1EB9-844D-98B1-7FE19F33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1955997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000D-533A-6847-A80D-FCBB5FBE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B060E-4895-614B-BB70-8A1212BF2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266418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2B67-9E90-844D-90B7-2DEE5896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10EA-74A8-294B-A1FA-3213F29BD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1400" y="2768600"/>
            <a:ext cx="2590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F7147-BA32-C349-9145-5A71A2B7B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4600" y="2768600"/>
            <a:ext cx="2590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4510453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2D10-9138-FA49-AEF4-A2C0C76C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445A-9DC4-A640-859E-82EC06EDB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49B3B-09A8-014F-9B71-B0559D615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1E1EA-D2E8-EB41-9CD3-C38A5A093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AD791-3E9C-0F48-AF81-6DCF0694A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30897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E72E-B950-3C43-8569-88853B0E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76121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99938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5E80-35AC-DC40-A0C2-98E04B3D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1DD0-AD90-C840-92C7-16A71D9E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ECE7F-CA4D-6849-986A-ED853F013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40786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1F9B-9882-6146-8594-9CE21836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D8AC8-A8A3-284C-849F-F6B1AB8E1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F54ED-6398-D842-9687-058D3077E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6151538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B830-1E8A-A14A-A46C-11BEBD5F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17528-56EC-B04D-B306-0264628AF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447306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B56E5-96FC-1449-AD0C-CE4EE4DD9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32900" y="254000"/>
            <a:ext cx="27305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0E516-6A9F-9B46-9405-EB15922E6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1400" y="254000"/>
            <a:ext cx="80391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91134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14A5DB6-8792-6346-A435-88A4FC235189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25E3FC64-BDF6-4C4D-82F0-EEF07F9E573A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422400" y="5245100"/>
            <a:ext cx="105410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C5ECC8-D3A1-4A4F-A31F-038573BCBE7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422400" y="7861300"/>
            <a:ext cx="105410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 Bold Condensed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 Bold Condensed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 Bold Condensed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 Bold Condensed" panose="02000503000000020004" pitchFamily="2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7600" kern="1200">
          <a:solidFill>
            <a:srgbClr val="D5D4D6"/>
          </a:solidFill>
          <a:latin typeface="+mj-lt"/>
          <a:ea typeface="+mj-ea"/>
          <a:cs typeface="+mj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4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4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4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4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4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924D7C29-40E1-BA45-96D0-B22816E5B96C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47F25FA-45A9-E64C-99D7-5771123AE029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041400" y="3657600"/>
            <a:ext cx="10922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panose="02000403000000020004" pitchFamily="2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 kern="1200">
          <a:solidFill>
            <a:schemeClr val="tx1"/>
          </a:solidFill>
          <a:latin typeface="+mj-lt"/>
          <a:ea typeface="+mj-ea"/>
          <a:cs typeface="+mj-cs"/>
          <a:sym typeface="Helvetica Neue Light" panose="02000403000000020004" pitchFamily="2" charset="0"/>
        </a:defRPr>
      </a:lvl1pPr>
      <a:lvl2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2pPr>
      <a:lvl3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3pPr>
      <a:lvl4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4pPr>
      <a:lvl5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5pPr>
      <a:lvl6pPr marL="8143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6pPr>
      <a:lvl7pPr marL="12715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7pPr>
      <a:lvl8pPr marL="17287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8pPr>
      <a:lvl9pPr marL="2185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9pPr>
    </p:titleStyle>
    <p:bodyStyle>
      <a:lvl1pPr marL="431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marL="8763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marL="1320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marL="17653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marL="2209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324B9BA-21F0-F548-B056-2EED869FE039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B4F67A4C-1F51-6C44-AD3C-CEF9113FC1EF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041400" y="254000"/>
            <a:ext cx="10922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panose="02000403000000020004" pitchFamily="2" charset="0"/>
              </a:rPr>
              <a:t>Click to edit Master title style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8240F72-0517-5D43-8686-5E282D615DF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041400" y="2768600"/>
            <a:ext cx="533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" panose="02000503000000020004" pitchFamily="2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 kern="1200">
          <a:solidFill>
            <a:schemeClr val="tx1"/>
          </a:solidFill>
          <a:latin typeface="+mj-lt"/>
          <a:ea typeface="+mj-ea"/>
          <a:cs typeface="+mj-cs"/>
          <a:sym typeface="Helvetica Neue Light" panose="02000403000000020004" pitchFamily="2" charset="0"/>
        </a:defRPr>
      </a:lvl1pPr>
      <a:lvl2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2pPr>
      <a:lvl3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3pPr>
      <a:lvl4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4pPr>
      <a:lvl5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5pPr>
      <a:lvl6pPr marL="8143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6pPr>
      <a:lvl7pPr marL="12715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7pPr>
      <a:lvl8pPr marL="17287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8pPr>
      <a:lvl9pPr marL="2185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9pPr>
    </p:titleStyle>
    <p:bodyStyle>
      <a:lvl1pPr marL="431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marL="8255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marL="12700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marL="17145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marL="21590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7BD6E5A6-2AE8-CE49-8313-0C7529B4E0F6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2DE6358-827F-204F-A745-D9778FE2A273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041400" y="2019300"/>
            <a:ext cx="53340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title style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C269AEF-D2C5-864A-813B-044E304C2F5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041400" y="4876800"/>
            <a:ext cx="5334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 Bold Condensed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 Bold Condensed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 Bold Condensed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 Bold Condensed" panose="02000503000000020004" pitchFamily="2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7800" kern="1200">
          <a:solidFill>
            <a:srgbClr val="D5D4D6"/>
          </a:solidFill>
          <a:latin typeface="+mj-lt"/>
          <a:ea typeface="+mj-ea"/>
          <a:cs typeface="+mj-cs"/>
          <a:sym typeface="Helvetica Neue Bold Condensed" panose="02000503000000020004" pitchFamily="2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0"/>
        </a:spcAft>
        <a:defRPr sz="3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1pPr>
      <a:lvl2pPr algn="l" rtl="0" fontAlgn="base">
        <a:lnSpc>
          <a:spcPct val="110000"/>
        </a:lnSpc>
        <a:spcBef>
          <a:spcPct val="0"/>
        </a:spcBef>
        <a:spcAft>
          <a:spcPct val="0"/>
        </a:spcAft>
        <a:defRPr sz="3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2pPr>
      <a:lvl3pPr algn="l" rtl="0" fontAlgn="base">
        <a:lnSpc>
          <a:spcPct val="110000"/>
        </a:lnSpc>
        <a:spcBef>
          <a:spcPct val="0"/>
        </a:spcBef>
        <a:spcAft>
          <a:spcPct val="0"/>
        </a:spcAft>
        <a:defRPr sz="3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3pPr>
      <a:lvl4pPr algn="l" rtl="0" fontAlgn="base">
        <a:lnSpc>
          <a:spcPct val="110000"/>
        </a:lnSpc>
        <a:spcBef>
          <a:spcPct val="0"/>
        </a:spcBef>
        <a:spcAft>
          <a:spcPct val="0"/>
        </a:spcAft>
        <a:defRPr sz="3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4pPr>
      <a:lvl5pPr algn="l" rtl="0" fontAlgn="base">
        <a:lnSpc>
          <a:spcPct val="110000"/>
        </a:lnSpc>
        <a:spcBef>
          <a:spcPct val="0"/>
        </a:spcBef>
        <a:spcAft>
          <a:spcPct val="0"/>
        </a:spcAft>
        <a:defRPr sz="3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7ADBA065-65E6-704E-832A-3A21C38707C4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4" name="Line 2">
            <a:extLst>
              <a:ext uri="{FF2B5EF4-FFF2-40B4-BE49-F238E27FC236}">
                <a16:creationId xmlns:a16="http://schemas.microsoft.com/office/drawing/2014/main" id="{383EA8F0-DB5A-DE4D-830D-CBD945334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8356600"/>
            <a:ext cx="12458700" cy="0"/>
          </a:xfrm>
          <a:prstGeom prst="line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E59C7E1-5780-0A4D-B837-651579E9E94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68300" y="9017000"/>
            <a:ext cx="10845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 Bold Condensed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 Bold Condensed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 Bold Condensed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 Bold Condensed" panose="02000503000000020004" pitchFamily="2" charset="0"/>
              </a:rPr>
              <a:t>Fifth level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5733304-D448-F540-B8F0-16757E0C5EDA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68300" y="8369300"/>
            <a:ext cx="10845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rgbClr val="D5D4D6"/>
          </a:solidFill>
          <a:latin typeface="+mj-lt"/>
          <a:ea typeface="+mj-ea"/>
          <a:cs typeface="+mj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CDBFE9EE-F0FA-FE48-9998-D99AD70AC2CB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8" name="Line 2">
            <a:extLst>
              <a:ext uri="{FF2B5EF4-FFF2-40B4-BE49-F238E27FC236}">
                <a16:creationId xmlns:a16="http://schemas.microsoft.com/office/drawing/2014/main" id="{8CF1EFC7-4765-9D4A-9A79-C59A72AE7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8356600"/>
            <a:ext cx="12458700" cy="0"/>
          </a:xfrm>
          <a:prstGeom prst="line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485FD0D-6174-FE47-8B07-7CC860E531E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68300" y="9017000"/>
            <a:ext cx="10845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 Bold Condensed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 Bold Condensed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 Bold Condensed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 Bold Condensed" panose="02000503000000020004" pitchFamily="2" charset="0"/>
              </a:rPr>
              <a:t>Fifth level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8A118F5-FC9B-0D48-B062-5E09E090DE19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68300" y="8369300"/>
            <a:ext cx="10845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rgbClr val="D5D4D6"/>
          </a:solidFill>
          <a:latin typeface="+mj-lt"/>
          <a:ea typeface="+mj-ea"/>
          <a:cs typeface="+mj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E670076-EFFD-7340-81F0-EA2AD69E385C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2" name="Line 2">
            <a:extLst>
              <a:ext uri="{FF2B5EF4-FFF2-40B4-BE49-F238E27FC236}">
                <a16:creationId xmlns:a16="http://schemas.microsoft.com/office/drawing/2014/main" id="{E8BF3165-C5E0-9043-A45C-0E8FD80A6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8356600"/>
            <a:ext cx="12458700" cy="0"/>
          </a:xfrm>
          <a:prstGeom prst="line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D24A2F4-DD87-9E41-B6FA-5C66989F236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68300" y="9017000"/>
            <a:ext cx="10845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 Bold Condensed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 Bold Condensed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 Bold Condensed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 Bold Condensed" panose="02000503000000020004" pitchFamily="2" charset="0"/>
              </a:rPr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874B2A5B-3D50-7042-B181-F9A91A272B00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68300" y="8369300"/>
            <a:ext cx="10845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rgbClr val="D5D4D6"/>
          </a:solidFill>
          <a:latin typeface="+mj-lt"/>
          <a:ea typeface="+mj-ea"/>
          <a:cs typeface="+mj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1EBD500-D6DC-8B41-84A3-CBD21C7650F0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6" name="Line 2">
            <a:extLst>
              <a:ext uri="{FF2B5EF4-FFF2-40B4-BE49-F238E27FC236}">
                <a16:creationId xmlns:a16="http://schemas.microsoft.com/office/drawing/2014/main" id="{893380FC-C63A-CE46-9BA8-6A91FD919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8356600"/>
            <a:ext cx="12458700" cy="0"/>
          </a:xfrm>
          <a:prstGeom prst="line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295AE23-5D4B-C249-A260-340C46A5EE3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68300" y="9017000"/>
            <a:ext cx="10845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 Bold Condensed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 Bold Condensed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 Bold Condensed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 Bold Condensed" panose="02000503000000020004" pitchFamily="2" charset="0"/>
              </a:rPr>
              <a:t>Fifth level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4FB105D-A2D6-6845-A05E-3478A19A5CCE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68300" y="8369300"/>
            <a:ext cx="10845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rgbClr val="D5D4D6"/>
          </a:solidFill>
          <a:latin typeface="+mj-lt"/>
          <a:ea typeface="+mj-ea"/>
          <a:cs typeface="+mj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D56CE11A-F92E-EA4B-BA16-779A9E9F89C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422400" y="8115300"/>
            <a:ext cx="108458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 Bold Condensed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 Bold Condensed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 Bold Condensed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 Bold Condensed" panose="02000503000000020004" pitchFamily="2" charset="0"/>
              </a:rPr>
              <a:t>Fifth level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2CD76B7-7B2F-014E-96F9-A12F914705AA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55F13C2F-F180-8E4C-B934-65E77CB53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8915400"/>
            <a:ext cx="12458700" cy="0"/>
          </a:xfrm>
          <a:prstGeom prst="line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840DEF77-9294-D74F-9481-56F546E8B7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6213" y="8902700"/>
            <a:ext cx="0" cy="596900"/>
          </a:xfrm>
          <a:prstGeom prst="line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126465D9-2A2E-DD40-9C21-0690CED6F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7188200"/>
            <a:ext cx="12458700" cy="0"/>
          </a:xfrm>
          <a:prstGeom prst="line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2CC5D58C-739E-474E-9FF9-3B551C27C4D0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422400" y="7099300"/>
            <a:ext cx="10845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7400" kern="1200">
          <a:solidFill>
            <a:srgbClr val="D5D4D6"/>
          </a:solidFill>
          <a:latin typeface="+mj-lt"/>
          <a:ea typeface="+mj-ea"/>
          <a:cs typeface="+mj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4600" kern="1200">
          <a:solidFill>
            <a:srgbClr val="D5D4D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4600" kern="1200">
          <a:solidFill>
            <a:srgbClr val="D5D4D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4600" kern="1200">
          <a:solidFill>
            <a:srgbClr val="D5D4D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4600" kern="1200">
          <a:solidFill>
            <a:srgbClr val="D5D4D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4600" kern="1200">
          <a:solidFill>
            <a:srgbClr val="D5D4D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F2703BCE-52AA-474D-924C-495B7A734C8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422400" y="8115300"/>
            <a:ext cx="108458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 Bold Condensed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 Bold Condensed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 Bold Condensed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 Bold Condensed" panose="02000503000000020004" pitchFamily="2" charset="0"/>
              </a:rPr>
              <a:t>Fifth level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394A5E3-90DF-934E-AF4D-4E1A8E0AB815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1457F6A3-3776-C44D-AE5F-CF7F5B93F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8915400"/>
            <a:ext cx="12458700" cy="0"/>
          </a:xfrm>
          <a:prstGeom prst="line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A38D5000-1638-644C-8888-125DDD1DB0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6213" y="8902700"/>
            <a:ext cx="0" cy="596900"/>
          </a:xfrm>
          <a:prstGeom prst="line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91A8967B-317B-BF47-894D-0B650469E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7188200"/>
            <a:ext cx="12458700" cy="0"/>
          </a:xfrm>
          <a:prstGeom prst="line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0A4C6DBB-A183-3044-AE11-87B4DB8F3FFA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422400" y="7099300"/>
            <a:ext cx="10845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7400" kern="1200">
          <a:solidFill>
            <a:srgbClr val="D5D4D6"/>
          </a:solidFill>
          <a:latin typeface="+mj-lt"/>
          <a:ea typeface="+mj-ea"/>
          <a:cs typeface="+mj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4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4600" kern="1200">
          <a:solidFill>
            <a:srgbClr val="D5D4D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4600" kern="1200">
          <a:solidFill>
            <a:srgbClr val="D5D4D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4600" kern="1200">
          <a:solidFill>
            <a:srgbClr val="D5D4D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4600" kern="1200">
          <a:solidFill>
            <a:srgbClr val="D5D4D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4600" kern="1200">
          <a:solidFill>
            <a:srgbClr val="D5D4D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08C3F45D-109F-D644-8CC4-F056AF87FAC7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8" name="Line 2">
            <a:extLst>
              <a:ext uri="{FF2B5EF4-FFF2-40B4-BE49-F238E27FC236}">
                <a16:creationId xmlns:a16="http://schemas.microsoft.com/office/drawing/2014/main" id="{2E472867-AF90-8344-B9EC-05460DCE1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8356600"/>
            <a:ext cx="12458700" cy="0"/>
          </a:xfrm>
          <a:prstGeom prst="line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379E1CF-B872-A147-A685-2FDAED5E5FF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68300" y="9017000"/>
            <a:ext cx="10845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 Bold Condensed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 Bold Condensed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 Bold Condensed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 Bold Condensed" panose="02000503000000020004" pitchFamily="2" charset="0"/>
              </a:rPr>
              <a:t>Fifth level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CC7B212B-EA0E-7146-89EF-263EA5E6D463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68300" y="8369300"/>
            <a:ext cx="10845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rgbClr val="D5D4D6"/>
          </a:solidFill>
          <a:latin typeface="+mj-lt"/>
          <a:ea typeface="+mj-ea"/>
          <a:cs typeface="+mj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24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323D64D0-82C2-514A-BD7A-A9470AB97563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EE896BD-B3F3-874C-ADA6-F01792B8BCFC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041400" y="254000"/>
            <a:ext cx="10922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panose="02000403000000020004" pitchFamily="2" charset="0"/>
              </a:rPr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D1A080B-AEF1-4B48-B066-9BCACE64FB6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041400" y="2768600"/>
            <a:ext cx="10922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" panose="02000503000000020004" pitchFamily="2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 kern="1200">
          <a:solidFill>
            <a:schemeClr val="tx1"/>
          </a:solidFill>
          <a:latin typeface="+mj-lt"/>
          <a:ea typeface="+mj-ea"/>
          <a:cs typeface="+mj-cs"/>
          <a:sym typeface="Helvetica Neue Light" panose="02000403000000020004" pitchFamily="2" charset="0"/>
        </a:defRPr>
      </a:lvl1pPr>
      <a:lvl2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2pPr>
      <a:lvl3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3pPr>
      <a:lvl4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4pPr>
      <a:lvl5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5pPr>
      <a:lvl6pPr marL="8143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6pPr>
      <a:lvl7pPr marL="12715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7pPr>
      <a:lvl8pPr marL="17287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8pPr>
      <a:lvl9pPr marL="2185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9pPr>
    </p:titleStyle>
    <p:bodyStyle>
      <a:lvl1pPr marL="431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marL="8255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marL="12700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marL="17145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marL="21590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8FBF8F93-4E85-4C45-AE55-332C5F5F1241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5249DEE0-108B-DF42-B873-AD87B9128AD3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041400" y="254000"/>
            <a:ext cx="10922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panose="02000403000000020004" pitchFamily="2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xStyles>
    <p:titleStyle>
      <a:lvl1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 kern="1200">
          <a:solidFill>
            <a:schemeClr val="tx1"/>
          </a:solidFill>
          <a:latin typeface="+mj-lt"/>
          <a:ea typeface="+mj-ea"/>
          <a:cs typeface="+mj-cs"/>
          <a:sym typeface="Helvetica Neue Light" panose="02000403000000020004" pitchFamily="2" charset="0"/>
        </a:defRPr>
      </a:lvl1pPr>
      <a:lvl2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2pPr>
      <a:lvl3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3pPr>
      <a:lvl4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4pPr>
      <a:lvl5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5pPr>
      <a:lvl6pPr marL="8143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6pPr>
      <a:lvl7pPr marL="12715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7pPr>
      <a:lvl8pPr marL="17287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8pPr>
      <a:lvl9pPr marL="2185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9pPr>
    </p:titleStyle>
    <p:bodyStyle>
      <a:lvl1pPr marL="431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marL="8763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marL="1320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marL="17653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marL="2209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FEC3E964-D1DF-5243-8A21-A66FDF829BA6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C37F0423-3667-0046-9745-B8BFA1AA6C77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041400" y="254000"/>
            <a:ext cx="10922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panose="02000403000000020004" pitchFamily="2" charset="0"/>
              </a:rPr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15533A-D395-BB4C-B047-50D85C1173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041400" y="2768600"/>
            <a:ext cx="10922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" panose="02000503000000020004" pitchFamily="2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xStyles>
    <p:titleStyle>
      <a:lvl1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 kern="1200">
          <a:solidFill>
            <a:schemeClr val="tx1"/>
          </a:solidFill>
          <a:latin typeface="+mj-lt"/>
          <a:ea typeface="+mj-ea"/>
          <a:cs typeface="+mj-cs"/>
          <a:sym typeface="Helvetica Neue Light" panose="02000403000000020004" pitchFamily="2" charset="0"/>
        </a:defRPr>
      </a:lvl1pPr>
      <a:lvl2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2pPr>
      <a:lvl3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3pPr>
      <a:lvl4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4pPr>
      <a:lvl5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5pPr>
      <a:lvl6pPr marL="8143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6pPr>
      <a:lvl7pPr marL="12715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7pPr>
      <a:lvl8pPr marL="17287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8pPr>
      <a:lvl9pPr marL="2185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9pPr>
    </p:titleStyle>
    <p:bodyStyle>
      <a:lvl1pPr marL="431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marL="8255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marL="12700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marL="17145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marL="21590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0D683057-C10C-234A-8104-743A7FFB3758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2AEA2056-54F5-ED40-B061-7794CC7BF6BF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422400" y="3568700"/>
            <a:ext cx="105410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Bold Condensed" panose="02000503000000020004" pitchFamily="2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7600" kern="1200">
          <a:solidFill>
            <a:srgbClr val="D5D4D6"/>
          </a:solidFill>
          <a:latin typeface="+mj-lt"/>
          <a:ea typeface="+mj-ea"/>
          <a:cs typeface="+mj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600">
          <a:solidFill>
            <a:srgbClr val="D5D4D6"/>
          </a:solidFill>
          <a:latin typeface="Helvetica Neue Bold Condensed" panose="02000503000000020004" pitchFamily="2" charset="0"/>
          <a:ea typeface="ヒラギノ角ゴ ProN W6" panose="020B0300000000000000" pitchFamily="34" charset="-128"/>
          <a:sym typeface="Helvetica Neue Bold Condensed" panose="02000503000000020004" pitchFamily="2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4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4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4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4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4600" kern="1200">
          <a:solidFill>
            <a:srgbClr val="5483A6"/>
          </a:solidFill>
          <a:latin typeface="+mn-lt"/>
          <a:ea typeface="+mn-ea"/>
          <a:cs typeface="+mn-cs"/>
          <a:sym typeface="Helvetica Neue Bold Condensed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059EED69-8FF3-ED4E-8C37-83D8A4D3FF37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8888B09-633F-5340-8FE1-57E8548DC182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041400" y="254000"/>
            <a:ext cx="10922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panose="02000403000000020004" pitchFamily="2" charset="0"/>
              </a:rPr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304E31E-D4A7-424F-94AE-78E423CCE28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629400" y="2768600"/>
            <a:ext cx="533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" panose="02000503000000020004" pitchFamily="2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 kern="1200">
          <a:solidFill>
            <a:schemeClr val="tx1"/>
          </a:solidFill>
          <a:latin typeface="+mj-lt"/>
          <a:ea typeface="+mj-ea"/>
          <a:cs typeface="+mj-cs"/>
          <a:sym typeface="Helvetica Neue Light" panose="02000403000000020004" pitchFamily="2" charset="0"/>
        </a:defRPr>
      </a:lvl1pPr>
      <a:lvl2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2pPr>
      <a:lvl3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3pPr>
      <a:lvl4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4pPr>
      <a:lvl5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5pPr>
      <a:lvl6pPr marL="8143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6pPr>
      <a:lvl7pPr marL="12715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7pPr>
      <a:lvl8pPr marL="17287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8pPr>
      <a:lvl9pPr marL="2185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9pPr>
    </p:titleStyle>
    <p:bodyStyle>
      <a:lvl1pPr marL="431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marL="8255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marL="12700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marL="17145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marL="21590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271AAF-1FF2-764D-A74F-4383E6CBA20F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BC4B826-CF07-5846-9B62-657BAF843F8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041400" y="1473200"/>
            <a:ext cx="10922000" cy="680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" panose="02000503000000020004" pitchFamily="2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marL="407988" algn="l" rtl="0" fontAlgn="base">
        <a:lnSpc>
          <a:spcPct val="90000"/>
        </a:lnSpc>
        <a:spcBef>
          <a:spcPct val="0"/>
        </a:spcBef>
        <a:spcAft>
          <a:spcPct val="0"/>
        </a:spcAft>
        <a:defRPr sz="7800" kern="1200">
          <a:solidFill>
            <a:schemeClr val="tx1"/>
          </a:solidFill>
          <a:latin typeface="+mj-lt"/>
          <a:ea typeface="+mj-ea"/>
          <a:cs typeface="+mj-cs"/>
          <a:sym typeface="Helvetica Neue Light" panose="02000403000000020004" pitchFamily="2" charset="0"/>
        </a:defRPr>
      </a:lvl1pPr>
      <a:lvl2pPr marL="407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2pPr>
      <a:lvl3pPr marL="407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3pPr>
      <a:lvl4pPr marL="407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4pPr>
      <a:lvl5pPr marL="407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5pPr>
      <a:lvl6pPr marL="865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6pPr>
      <a:lvl7pPr marL="13223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7pPr>
      <a:lvl8pPr marL="17795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8pPr>
      <a:lvl9pPr marL="22367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9pPr>
    </p:titleStyle>
    <p:bodyStyle>
      <a:lvl1pPr marL="431800" indent="-431800" algn="l" rtl="0" fontAlgn="base">
        <a:spcBef>
          <a:spcPts val="48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marL="825500" indent="-431800" algn="l" rtl="0" fontAlgn="base">
        <a:spcBef>
          <a:spcPts val="48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marL="1270000" indent="-431800" algn="l" rtl="0" fontAlgn="base">
        <a:spcBef>
          <a:spcPts val="48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marL="1714500" indent="-431800" algn="l" rtl="0" fontAlgn="base">
        <a:spcBef>
          <a:spcPts val="48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marL="2159000" indent="-431800" algn="l" rtl="0" fontAlgn="base">
        <a:spcBef>
          <a:spcPts val="48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62234157-5F2F-DF41-8F8D-EDC2DC1C710C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marL="407988" algn="l" rtl="0" fontAlgn="base">
        <a:lnSpc>
          <a:spcPct val="90000"/>
        </a:lnSpc>
        <a:spcBef>
          <a:spcPct val="0"/>
        </a:spcBef>
        <a:spcAft>
          <a:spcPct val="0"/>
        </a:spcAft>
        <a:defRPr sz="7800" kern="1200">
          <a:solidFill>
            <a:schemeClr val="tx1"/>
          </a:solidFill>
          <a:latin typeface="+mj-lt"/>
          <a:ea typeface="+mj-ea"/>
          <a:cs typeface="+mj-cs"/>
          <a:sym typeface="Helvetica Neue Light" panose="02000403000000020004" pitchFamily="2" charset="0"/>
        </a:defRPr>
      </a:lvl1pPr>
      <a:lvl2pPr marL="407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2pPr>
      <a:lvl3pPr marL="407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3pPr>
      <a:lvl4pPr marL="407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4pPr>
      <a:lvl5pPr marL="407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5pPr>
      <a:lvl6pPr marL="865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6pPr>
      <a:lvl7pPr marL="13223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7pPr>
      <a:lvl8pPr marL="17795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8pPr>
      <a:lvl9pPr marL="22367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9pPr>
    </p:titleStyle>
    <p:bodyStyle>
      <a:lvl1pPr marL="431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marL="8763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marL="1320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marL="17653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marL="2209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B332E38C-B4A5-3E4B-B2D0-243F31E77FEA}"/>
              </a:ext>
            </a:extLst>
          </p:cNvPr>
          <p:cNvSpPr>
            <a:spLocks/>
          </p:cNvSpPr>
          <p:nvPr/>
        </p:nvSpPr>
        <p:spPr bwMode="auto">
          <a:xfrm>
            <a:off x="282575" y="279400"/>
            <a:ext cx="12446000" cy="9220200"/>
          </a:xfrm>
          <a:prstGeom prst="rect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15796759-CB32-7340-8645-1765FA4FD858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041400" y="254000"/>
            <a:ext cx="10922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 Light" panose="02000403000000020004" pitchFamily="2" charset="0"/>
              </a:rPr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49B48EF-9EBC-954D-BEE7-70E1D7D37F5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041400" y="2768600"/>
            <a:ext cx="533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" panose="02000503000000020004" pitchFamily="2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 kern="1200">
          <a:solidFill>
            <a:schemeClr val="tx1"/>
          </a:solidFill>
          <a:latin typeface="+mj-lt"/>
          <a:ea typeface="+mj-ea"/>
          <a:cs typeface="+mj-cs"/>
          <a:sym typeface="Helvetica Neue Light" panose="02000403000000020004" pitchFamily="2" charset="0"/>
        </a:defRPr>
      </a:lvl1pPr>
      <a:lvl2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2pPr>
      <a:lvl3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3pPr>
      <a:lvl4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4pPr>
      <a:lvl5pPr marL="3571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5pPr>
      <a:lvl6pPr marL="8143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6pPr>
      <a:lvl7pPr marL="12715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7pPr>
      <a:lvl8pPr marL="17287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8pPr>
      <a:lvl9pPr marL="2185988" algn="l" rtl="0" fontAlgn="base">
        <a:lnSpc>
          <a:spcPct val="90000"/>
        </a:lnSpc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Helvetica Neue Light" panose="02000403000000020004" pitchFamily="2" charset="0"/>
          <a:ea typeface="ヒラギノ角ゴ ProN W3" panose="020B0300000000000000" pitchFamily="34" charset="-128"/>
          <a:sym typeface="Helvetica Neue Light" panose="02000403000000020004" pitchFamily="2" charset="0"/>
        </a:defRPr>
      </a:lvl9pPr>
    </p:titleStyle>
    <p:bodyStyle>
      <a:lvl1pPr marL="4318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marL="8255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marL="12700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marL="17145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marL="2159000" indent="-431800" algn="l" rtl="0" fontAlgn="base">
        <a:spcBef>
          <a:spcPts val="3200"/>
        </a:spcBef>
        <a:spcAft>
          <a:spcPct val="0"/>
        </a:spcAft>
        <a:buSzPct val="77000"/>
        <a:buChar char="•"/>
        <a:defRPr sz="3600" kern="1200">
          <a:solidFill>
            <a:srgbClr val="646461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Agents%20on%20the%20Road%207:Users:raxtell:Desktop:Axtell-Leiden.ppt_media:Firms-Short%20movie-1.mov" TargetMode="External"/><Relationship Id="rId1" Type="http://schemas.microsoft.com/office/2007/relationships/media" Target="Agents%20on%20the%20Road%207:Users:raxtell:Desktop:Axtell-Leiden.ppt_media:Firms-Short%20movie-1.mov" TargetMode="Externa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26.png"/><Relationship Id="rId4" Type="http://schemas.openxmlformats.org/officeDocument/2006/relationships/image" Target="../media/image59.png"/><Relationship Id="rId9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6C9B084C-6731-7E42-824D-60755D3DE7F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863600" y="800100"/>
            <a:ext cx="11328400" cy="5207000"/>
          </a:xfrm>
          <a:ln/>
        </p:spPr>
        <p:txBody>
          <a:bodyPr/>
          <a:lstStyle/>
          <a:p>
            <a:r>
              <a:rPr lang="en-US" altLang="en-US" sz="6400"/>
              <a:t>From Endogenous Firms</a:t>
            </a:r>
            <a:br>
              <a:rPr lang="en-US" altLang="en-US" sz="6400"/>
            </a:br>
            <a:r>
              <a:rPr lang="en-US" altLang="en-US" sz="6400"/>
              <a:t>to</a:t>
            </a:r>
            <a:br>
              <a:rPr lang="en-US" altLang="en-US" sz="6400"/>
            </a:br>
            <a:r>
              <a:rPr lang="en-US" altLang="en-US" sz="6400"/>
              <a:t>Macro-Volatility</a:t>
            </a:r>
            <a:br>
              <a:rPr lang="en-US" altLang="en-US" sz="6400"/>
            </a:br>
            <a:r>
              <a:rPr lang="en-US" altLang="en-US" sz="6400"/>
              <a:t>with</a:t>
            </a:r>
            <a:br>
              <a:rPr lang="en-US" altLang="en-US" sz="6400"/>
            </a:br>
            <a:r>
              <a:rPr lang="en-US" altLang="en-US" sz="6400"/>
              <a:t>120 million Agents</a:t>
            </a:r>
            <a:br>
              <a:rPr lang="en-US" altLang="en-US" sz="6400"/>
            </a:br>
            <a:endParaRPr lang="en-US" altLang="en-US" sz="6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9E14174-3143-3948-BB6A-1998C5C6E4D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625600" y="6858000"/>
            <a:ext cx="10541000" cy="2540000"/>
          </a:xfrm>
          <a:ln/>
        </p:spPr>
        <p:txBody>
          <a:bodyPr/>
          <a:lstStyle/>
          <a:p>
            <a:pPr algn="r"/>
            <a:r>
              <a:rPr lang="en-US" altLang="en-US"/>
              <a:t>Rob Axtell</a:t>
            </a:r>
          </a:p>
          <a:p>
            <a:pPr algn="r"/>
            <a:r>
              <a:rPr lang="en-US" altLang="en-US" sz="3600"/>
              <a:t>Krasnow Institute for Advanced Study</a:t>
            </a:r>
          </a:p>
          <a:p>
            <a:pPr algn="r"/>
            <a:r>
              <a:rPr lang="en-US" altLang="en-US" sz="3600"/>
              <a:t>George  Mason</a:t>
            </a:r>
          </a:p>
          <a:p>
            <a:pPr algn="r"/>
            <a:endParaRPr lang="en-US" altLang="en-US" sz="36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8287D2E4-21BA-BB49-9B24-4A778B0CCA4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Basic Idea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A11E05EA-23A7-A54F-A1F7-93EF309F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229100"/>
            <a:ext cx="8458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>
            <a:extLst>
              <a:ext uri="{FF2B5EF4-FFF2-40B4-BE49-F238E27FC236}">
                <a16:creationId xmlns:a16="http://schemas.microsoft.com/office/drawing/2014/main" id="{EF1A26DE-A60B-4B46-9470-30F5F0B6072E}"/>
              </a:ext>
            </a:extLst>
          </p:cNvPr>
          <p:cNvSpPr>
            <a:spLocks/>
          </p:cNvSpPr>
          <p:nvPr/>
        </p:nvSpPr>
        <p:spPr bwMode="auto">
          <a:xfrm>
            <a:off x="3576638" y="3314700"/>
            <a:ext cx="265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 b="1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t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279AB745-A1EF-B046-BE94-95B74FA16A86}"/>
              </a:ext>
            </a:extLst>
          </p:cNvPr>
          <p:cNvSpPr>
            <a:spLocks/>
          </p:cNvSpPr>
          <p:nvPr/>
        </p:nvSpPr>
        <p:spPr bwMode="auto">
          <a:xfrm>
            <a:off x="7691438" y="3308350"/>
            <a:ext cx="70326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 b="1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t</a:t>
            </a:r>
            <a:r>
              <a:rPr lang="en-US" altLang="en-US" sz="32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+1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4234BB61-700D-7448-A608-D489C1A5A04C}"/>
              </a:ext>
            </a:extLst>
          </p:cNvPr>
          <p:cNvSpPr>
            <a:spLocks/>
          </p:cNvSpPr>
          <p:nvPr/>
        </p:nvSpPr>
        <p:spPr bwMode="auto">
          <a:xfrm>
            <a:off x="5943600" y="3073400"/>
            <a:ext cx="5054600" cy="5651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7489A1B9-55E6-A844-B624-5BE992F99381}"/>
              </a:ext>
            </a:extLst>
          </p:cNvPr>
          <p:cNvSpPr>
            <a:spLocks/>
          </p:cNvSpPr>
          <p:nvPr/>
        </p:nvSpPr>
        <p:spPr bwMode="auto">
          <a:xfrm>
            <a:off x="2773363" y="8020050"/>
            <a:ext cx="1873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5 FIRMS</a:t>
            </a:r>
          </a:p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13 AGENTS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BA76667-C044-AC41-A965-5CA4500AB852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Basic Idea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35640EB2-E566-054F-9C12-E985F52A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229100"/>
            <a:ext cx="8458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>
            <a:extLst>
              <a:ext uri="{FF2B5EF4-FFF2-40B4-BE49-F238E27FC236}">
                <a16:creationId xmlns:a16="http://schemas.microsoft.com/office/drawing/2014/main" id="{A5959254-4B0E-B64E-9788-6CA418163A22}"/>
              </a:ext>
            </a:extLst>
          </p:cNvPr>
          <p:cNvSpPr>
            <a:spLocks/>
          </p:cNvSpPr>
          <p:nvPr/>
        </p:nvSpPr>
        <p:spPr bwMode="auto">
          <a:xfrm>
            <a:off x="3576638" y="3314700"/>
            <a:ext cx="265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 b="1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t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C5A01E2-AB2E-9248-9510-3F2505546036}"/>
              </a:ext>
            </a:extLst>
          </p:cNvPr>
          <p:cNvSpPr>
            <a:spLocks/>
          </p:cNvSpPr>
          <p:nvPr/>
        </p:nvSpPr>
        <p:spPr bwMode="auto">
          <a:xfrm>
            <a:off x="7691438" y="3308350"/>
            <a:ext cx="70326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 b="1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t</a:t>
            </a:r>
            <a:r>
              <a:rPr lang="en-US" altLang="en-US" sz="32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+1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A52D8D65-DBC0-2649-9CD1-4C2EAFFA7E6B}"/>
              </a:ext>
            </a:extLst>
          </p:cNvPr>
          <p:cNvSpPr>
            <a:spLocks/>
          </p:cNvSpPr>
          <p:nvPr/>
        </p:nvSpPr>
        <p:spPr bwMode="auto">
          <a:xfrm>
            <a:off x="2773363" y="8020050"/>
            <a:ext cx="1873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5 FIRMS</a:t>
            </a:r>
          </a:p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13 AGENTS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06D15847-51E4-1D4F-AFB9-2EC07CB07DC6}"/>
              </a:ext>
            </a:extLst>
          </p:cNvPr>
          <p:cNvSpPr>
            <a:spLocks/>
          </p:cNvSpPr>
          <p:nvPr/>
        </p:nvSpPr>
        <p:spPr bwMode="auto">
          <a:xfrm>
            <a:off x="6081713" y="8026400"/>
            <a:ext cx="41608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5 DIFFERENT FIRMS</a:t>
            </a:r>
          </a:p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13 AGENTS (CONSERVED)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D9137916-572C-C74F-9662-BF5A8E3F817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104900" y="368300"/>
            <a:ext cx="10922000" cy="1638300"/>
          </a:xfrm>
          <a:ln/>
        </p:spPr>
        <p:txBody>
          <a:bodyPr/>
          <a:lstStyle/>
          <a:p>
            <a:pPr marL="407988"/>
            <a:r>
              <a:rPr lang="en-US" altLang="en-US"/>
              <a:t>Specific Results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60ACDDA-4B48-1C4D-9B7D-43CDB796DCAB}"/>
              </a:ext>
            </a:extLst>
          </p:cNvPr>
          <p:cNvSpPr>
            <a:spLocks/>
          </p:cNvSpPr>
          <p:nvPr/>
        </p:nvSpPr>
        <p:spPr bwMode="auto">
          <a:xfrm>
            <a:off x="1358900" y="1866900"/>
            <a:ext cx="10363200" cy="754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marL="431800" indent="-431800"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>
              <a:spcBef>
                <a:spcPts val="3200"/>
              </a:spcBef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Microeconomic specification </a:t>
            </a:r>
            <a:r>
              <a:rPr lang="en-US" altLang="en-US" sz="3600" i="1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sufficient to yield</a:t>
            </a: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 ‘lifelike’ firms, labor flows, aggregate volatility:</a:t>
            </a:r>
          </a:p>
          <a:p>
            <a:pPr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120 million workers</a:t>
            </a:r>
          </a:p>
          <a:p>
            <a:pPr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6 million firms (with employees)</a:t>
            </a:r>
          </a:p>
          <a:p>
            <a:pPr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3 million job changers each month</a:t>
            </a:r>
          </a:p>
          <a:p>
            <a:pPr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100 thousand start-ups each month</a:t>
            </a:r>
          </a:p>
          <a:p>
            <a:pPr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20 thousand largest firms employ 1/2 of labor</a:t>
            </a:r>
          </a:p>
          <a:p>
            <a:pPr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1 firm with one million employees</a:t>
            </a:r>
          </a:p>
          <a:p>
            <a:pPr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Persistent aggregate fluctuations</a:t>
            </a:r>
          </a:p>
          <a:p>
            <a:pPr>
              <a:spcBef>
                <a:spcPts val="1200"/>
              </a:spcBef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25+ empirical facts rationalized by the model</a:t>
            </a:r>
          </a:p>
          <a:p>
            <a:pPr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Best neoclassical model: 2 facts;</a:t>
            </a:r>
          </a:p>
          <a:p>
            <a:pPr>
              <a:spcBef>
                <a:spcPts val="1200"/>
              </a:spcBef>
              <a:buSzPct val="77000"/>
              <a:buFontTx/>
              <a:buBlip>
                <a:blip r:embed="rId2"/>
              </a:buBlip>
            </a:pPr>
            <a:r>
              <a:rPr lang="en-US" altLang="en-US" sz="3600" u="sng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Claim</a:t>
            </a: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: Usual focus on agent-level </a:t>
            </a:r>
            <a:r>
              <a:rPr lang="en-US" altLang="en-US" sz="3600" i="1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equilibrium</a:t>
            </a: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 of limited use for reproducing the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8B496F26-FF52-F545-A223-1B5676126BA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41400" y="457200"/>
            <a:ext cx="10922000" cy="1422400"/>
          </a:xfrm>
          <a:ln/>
        </p:spPr>
        <p:txBody>
          <a:bodyPr/>
          <a:lstStyle/>
          <a:p>
            <a:pPr marL="407988"/>
            <a:r>
              <a:rPr lang="en-US" altLang="en-US"/>
              <a:t>General Results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78379EE0-371A-A441-AB32-AF6F95812131}"/>
              </a:ext>
            </a:extLst>
          </p:cNvPr>
          <p:cNvSpPr>
            <a:spLocks/>
          </p:cNvSpPr>
          <p:nvPr/>
        </p:nvSpPr>
        <p:spPr bwMode="auto">
          <a:xfrm>
            <a:off x="1308100" y="2362200"/>
            <a:ext cx="10922000" cy="673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marL="431800" indent="-431800"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>
              <a:spcBef>
                <a:spcPts val="3200"/>
              </a:spcBef>
              <a:buSzPct val="77000"/>
              <a:buFontTx/>
              <a:buBlip>
                <a:blip r:embed="rId2"/>
              </a:buBlip>
            </a:pPr>
            <a:r>
              <a:rPr lang="en-US" altLang="en-US" sz="3600" u="sng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Modeling approach:</a:t>
            </a: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 Dynamics are endogenous (i.e. no need for exogenous shocks) </a:t>
            </a:r>
          </a:p>
          <a:p>
            <a:pPr>
              <a:spcBef>
                <a:spcPts val="3200"/>
              </a:spcBef>
              <a:buSzPct val="77000"/>
              <a:buFontTx/>
              <a:buBlip>
                <a:blip r:embed="rId2"/>
              </a:buBlip>
            </a:pPr>
            <a:r>
              <a:rPr lang="en-US" altLang="en-US" sz="3600" u="sng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Theory</a:t>
            </a: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: Microeconomic equilibria exist but are </a:t>
            </a:r>
            <a:r>
              <a:rPr lang="en-US" altLang="en-US" sz="3600" i="1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dynamically unstable</a:t>
            </a:r>
            <a:endParaRPr lang="en-US" altLang="en-US" sz="3600">
              <a:solidFill>
                <a:srgbClr val="64646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 panose="02000503000000020004" pitchFamily="2" charset="0"/>
            </a:endParaRPr>
          </a:p>
          <a:p>
            <a:pPr>
              <a:spcBef>
                <a:spcPts val="3200"/>
              </a:spcBef>
              <a:buSzPct val="77000"/>
              <a:buFontTx/>
              <a:buChar char="•"/>
            </a:pPr>
            <a:r>
              <a:rPr lang="en-US" altLang="en-US" sz="3600" u="sng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Computing</a:t>
            </a: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: Agent model at </a:t>
            </a:r>
            <a:r>
              <a:rPr lang="en-US" altLang="en-US" sz="3600" i="1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full-scale</a:t>
            </a: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 with U.S. private sector (120 million agents)</a:t>
            </a:r>
          </a:p>
          <a:p>
            <a:pPr>
              <a:spcBef>
                <a:spcPts val="3200"/>
              </a:spcBef>
              <a:buSzPct val="77000"/>
              <a:buFontTx/>
              <a:buChar char="•"/>
            </a:pPr>
            <a:r>
              <a:rPr lang="en-US" altLang="en-US" sz="3600" u="sng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Org theory</a:t>
            </a: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: Large firms arise w/o internal structure</a:t>
            </a:r>
          </a:p>
          <a:p>
            <a:pPr>
              <a:spcBef>
                <a:spcPts val="3200"/>
              </a:spcBef>
              <a:buSzPct val="77000"/>
              <a:buFontTx/>
              <a:buChar char="•"/>
            </a:pPr>
            <a:r>
              <a:rPr lang="en-US" altLang="en-US" sz="3600" u="sng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Macro</a:t>
            </a: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: Micro-level shocks propagate to aggregate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62BBE599-53D2-0C4F-BFD9-3904C4FE549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Number of New Firms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DCADA5D-2002-D246-88A8-7339DAF4F798}"/>
              </a:ext>
            </a:extLst>
          </p:cNvPr>
          <p:cNvSpPr>
            <a:spLocks/>
          </p:cNvSpPr>
          <p:nvPr/>
        </p:nvSpPr>
        <p:spPr bwMode="auto">
          <a:xfrm>
            <a:off x="12190413" y="393700"/>
            <a:ext cx="309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9AF52FC-0BC1-6541-8086-E5391A737DCF}"/>
              </a:ext>
            </a:extLst>
          </p:cNvPr>
          <p:cNvSpPr>
            <a:spLocks/>
          </p:cNvSpPr>
          <p:nvPr/>
        </p:nvSpPr>
        <p:spPr bwMode="auto">
          <a:xfrm>
            <a:off x="8828088" y="8978900"/>
            <a:ext cx="394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Kauffman Foundation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8E50212E-B641-4544-B416-1AC22EEF4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374900"/>
            <a:ext cx="852170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8E39C171-CD64-7D48-87DD-909467E5A9F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254000"/>
            <a:ext cx="11684000" cy="2438400"/>
          </a:xfrm>
          <a:ln/>
        </p:spPr>
        <p:txBody>
          <a:bodyPr/>
          <a:lstStyle/>
          <a:p>
            <a:pPr marL="407988" algn="ctr"/>
            <a:r>
              <a:rPr lang="en-US" altLang="en-US"/>
              <a:t>Monthly Labor Flows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78CC509E-EE69-C944-A1BD-7618E4C2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425700"/>
            <a:ext cx="7038975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>
            <a:extLst>
              <a:ext uri="{FF2B5EF4-FFF2-40B4-BE49-F238E27FC236}">
                <a16:creationId xmlns:a16="http://schemas.microsoft.com/office/drawing/2014/main" id="{417E6E1B-00B3-A149-A160-2E3EEBEFB591}"/>
              </a:ext>
            </a:extLst>
          </p:cNvPr>
          <p:cNvSpPr>
            <a:spLocks/>
          </p:cNvSpPr>
          <p:nvPr/>
        </p:nvSpPr>
        <p:spPr bwMode="auto">
          <a:xfrm>
            <a:off x="12190413" y="393700"/>
            <a:ext cx="309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2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FCA5E295-86E4-4540-A364-98E52E84841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ln/>
        </p:spPr>
        <p:txBody>
          <a:bodyPr/>
          <a:lstStyle/>
          <a:p>
            <a:pPr marL="407988"/>
            <a:r>
              <a:rPr lang="en-US" altLang="en-US"/>
              <a:t>Firm Sizes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B462A4E6-1B52-3D43-9CF1-B3698975895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72009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A46CFCED-7E90-254E-B69D-3508E479D011}"/>
              </a:ext>
            </a:extLst>
          </p:cNvPr>
          <p:cNvSpPr>
            <a:spLocks/>
          </p:cNvSpPr>
          <p:nvPr/>
        </p:nvSpPr>
        <p:spPr bwMode="auto">
          <a:xfrm>
            <a:off x="2349500" y="7937500"/>
            <a:ext cx="8299450" cy="3556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r>
              <a:rPr lang="en-US" altLang="en-US" sz="1800">
                <a:solidFill>
                  <a:srgbClr val="FFE701"/>
                </a:solidFill>
                <a:latin typeface="Marker Felt" panose="02000400000000000000" pitchFamily="2" charset="77"/>
                <a:ea typeface="Marker Felt" panose="02000400000000000000" pitchFamily="2" charset="77"/>
                <a:cs typeface="Marker Felt" panose="02000400000000000000" pitchFamily="2" charset="77"/>
                <a:sym typeface="Marker Felt" panose="02000400000000000000" pitchFamily="2" charset="77"/>
              </a:rPr>
              <a:t>“U.S. Firm Sizes are Zipf Distributed,” RL Axtell, Science, 293 (Sept 7, 2001), pp. 1818-20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A42F06E1-A518-0E43-AED1-144F46972368}"/>
              </a:ext>
            </a:extLst>
          </p:cNvPr>
          <p:cNvSpPr>
            <a:spLocks/>
          </p:cNvSpPr>
          <p:nvPr/>
        </p:nvSpPr>
        <p:spPr bwMode="auto">
          <a:xfrm>
            <a:off x="6662738" y="3394075"/>
            <a:ext cx="3190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r>
              <a:rPr lang="en-US" altLang="en-US" sz="2400">
                <a:solidFill>
                  <a:srgbClr val="FFFFFF"/>
                </a:solidFill>
                <a:latin typeface="Times" pitchFamily="2" charset="0"/>
                <a:ea typeface="Times" pitchFamily="2" charset="0"/>
                <a:cs typeface="Times" pitchFamily="2" charset="0"/>
                <a:sym typeface="Times" pitchFamily="2" charset="0"/>
              </a:rPr>
              <a:t>Pr[</a:t>
            </a:r>
            <a:r>
              <a:rPr lang="en-US" altLang="en-US" sz="2400" i="1">
                <a:solidFill>
                  <a:srgbClr val="FFFFFF"/>
                </a:solidFill>
                <a:latin typeface="Times" pitchFamily="2" charset="0"/>
                <a:ea typeface="Times" pitchFamily="2" charset="0"/>
                <a:cs typeface="Times" pitchFamily="2" charset="0"/>
                <a:sym typeface="Times" pitchFamily="2" charset="0"/>
              </a:rPr>
              <a:t>S ≥ s</a:t>
            </a:r>
            <a:r>
              <a:rPr lang="en-US" altLang="en-US" sz="2400" i="1" baseline="-25000">
                <a:solidFill>
                  <a:srgbClr val="FFFFFF"/>
                </a:solidFill>
                <a:latin typeface="Times" pitchFamily="2" charset="0"/>
                <a:ea typeface="Times" pitchFamily="2" charset="0"/>
                <a:cs typeface="Times" pitchFamily="2" charset="0"/>
                <a:sym typeface="Times" pitchFamily="2" charset="0"/>
              </a:rPr>
              <a:t>i</a:t>
            </a:r>
            <a:r>
              <a:rPr lang="en-US" altLang="en-US" sz="2400">
                <a:solidFill>
                  <a:srgbClr val="FFFFFF"/>
                </a:solidFill>
                <a:latin typeface="Times" pitchFamily="2" charset="0"/>
                <a:ea typeface="Times" pitchFamily="2" charset="0"/>
                <a:cs typeface="Times" pitchFamily="2" charset="0"/>
                <a:sym typeface="Times" pitchFamily="2" charset="0"/>
              </a:rPr>
              <a:t>] = </a:t>
            </a:r>
            <a:r>
              <a:rPr lang="en-US" altLang="en-US" sz="2400" i="1">
                <a:solidFill>
                  <a:srgbClr val="FFFFFF"/>
                </a:solidFill>
                <a:latin typeface="Times" pitchFamily="2" charset="0"/>
                <a:ea typeface="Times" pitchFamily="2" charset="0"/>
                <a:cs typeface="Times" pitchFamily="2" charset="0"/>
                <a:sym typeface="Times" pitchFamily="2" charset="0"/>
              </a:rPr>
              <a:t>1-F(s</a:t>
            </a:r>
            <a:r>
              <a:rPr lang="en-US" altLang="en-US" sz="2400" i="1" baseline="-25000">
                <a:solidFill>
                  <a:srgbClr val="FFFFFF"/>
                </a:solidFill>
                <a:latin typeface="Times" pitchFamily="2" charset="0"/>
                <a:ea typeface="Times" pitchFamily="2" charset="0"/>
                <a:cs typeface="Times" pitchFamily="2" charset="0"/>
                <a:sym typeface="Times" pitchFamily="2" charset="0"/>
              </a:rPr>
              <a:t>i</a:t>
            </a:r>
            <a:r>
              <a:rPr lang="en-US" altLang="en-US" sz="2400" i="1">
                <a:solidFill>
                  <a:srgbClr val="FFFFFF"/>
                </a:solidFill>
                <a:latin typeface="Times" pitchFamily="2" charset="0"/>
                <a:ea typeface="Times" pitchFamily="2" charset="0"/>
                <a:cs typeface="Times" pitchFamily="2" charset="0"/>
                <a:sym typeface="Times" pitchFamily="2" charset="0"/>
              </a:rPr>
              <a:t>) = s</a:t>
            </a:r>
            <a:r>
              <a:rPr lang="en-US" altLang="en-US" sz="2400" i="1" baseline="-25000">
                <a:solidFill>
                  <a:srgbClr val="FFFFFF"/>
                </a:solidFill>
                <a:latin typeface="Times" pitchFamily="2" charset="0"/>
                <a:ea typeface="Times" pitchFamily="2" charset="0"/>
                <a:cs typeface="Times" pitchFamily="2" charset="0"/>
                <a:sym typeface="Times" pitchFamily="2" charset="0"/>
              </a:rPr>
              <a:t>i</a:t>
            </a:r>
            <a:r>
              <a:rPr lang="en-US" altLang="en-US" sz="2400" baseline="30000">
                <a:solidFill>
                  <a:srgbClr val="FFFFFF"/>
                </a:solidFill>
                <a:latin typeface="Symbol" pitchFamily="2" charset="2"/>
                <a:ea typeface="Symbol" pitchFamily="2" charset="2"/>
                <a:cs typeface="Symbol" pitchFamily="2" charset="2"/>
                <a:sym typeface="Symbol" pitchFamily="2" charset="2"/>
              </a:rPr>
              <a:t>−α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C22DA51E-A354-A64D-A9EC-E8C575122A2B}"/>
              </a:ext>
            </a:extLst>
          </p:cNvPr>
          <p:cNvSpPr>
            <a:spLocks/>
          </p:cNvSpPr>
          <p:nvPr/>
        </p:nvSpPr>
        <p:spPr bwMode="auto">
          <a:xfrm>
            <a:off x="6935788" y="4038600"/>
            <a:ext cx="292258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r"/>
            <a:r>
              <a:rPr lang="en-US" altLang="en-US" sz="2400">
                <a:solidFill>
                  <a:srgbClr val="FFFFFF"/>
                </a:solidFill>
                <a:latin typeface="Times" pitchFamily="2" charset="0"/>
                <a:ea typeface="Times" pitchFamily="2" charset="0"/>
                <a:cs typeface="Times" pitchFamily="2" charset="0"/>
                <a:sym typeface="Times" pitchFamily="2" charset="0"/>
              </a:rPr>
              <a:t>Average firm size ~ 20</a:t>
            </a:r>
          </a:p>
          <a:p>
            <a:pPr algn="r"/>
            <a:r>
              <a:rPr lang="en-US" altLang="en-US" sz="2400">
                <a:solidFill>
                  <a:srgbClr val="FFFFFF"/>
                </a:solidFill>
                <a:latin typeface="Times" pitchFamily="2" charset="0"/>
                <a:ea typeface="Times" pitchFamily="2" charset="0"/>
                <a:cs typeface="Times" pitchFamily="2" charset="0"/>
                <a:sym typeface="Times" pitchFamily="2" charset="0"/>
              </a:rPr>
              <a:t>Median ~ 3-4</a:t>
            </a:r>
          </a:p>
          <a:p>
            <a:pPr algn="r"/>
            <a:r>
              <a:rPr lang="en-US" altLang="en-US" sz="2400">
                <a:solidFill>
                  <a:srgbClr val="FFFFFF"/>
                </a:solidFill>
                <a:latin typeface="Times" pitchFamily="2" charset="0"/>
                <a:ea typeface="Times" pitchFamily="2" charset="0"/>
                <a:cs typeface="Times" pitchFamily="2" charset="0"/>
                <a:sym typeface="Times" pitchFamily="2" charset="0"/>
              </a:rPr>
              <a:t>Mode = 1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99F36CF4-8FC6-4042-804B-90B1B4100DAC}"/>
              </a:ext>
            </a:extLst>
          </p:cNvPr>
          <p:cNvSpPr>
            <a:spLocks/>
          </p:cNvSpPr>
          <p:nvPr/>
        </p:nvSpPr>
        <p:spPr bwMode="auto">
          <a:xfrm>
            <a:off x="12190413" y="393700"/>
            <a:ext cx="309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3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AB618168-3D72-5044-AF39-C2CCDC840F7B}"/>
              </a:ext>
            </a:extLst>
          </p:cNvPr>
          <p:cNvSpPr>
            <a:spLocks/>
          </p:cNvSpPr>
          <p:nvPr/>
        </p:nvSpPr>
        <p:spPr bwMode="auto">
          <a:xfrm>
            <a:off x="10674350" y="8953500"/>
            <a:ext cx="197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Census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7FC62B88-1073-9141-94B0-DC3BA3EF95D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Size of the Largest Firm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2D543783-1D21-114C-93F2-500824B25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82900"/>
            <a:ext cx="7578725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>
            <a:extLst>
              <a:ext uri="{FF2B5EF4-FFF2-40B4-BE49-F238E27FC236}">
                <a16:creationId xmlns:a16="http://schemas.microsoft.com/office/drawing/2014/main" id="{BBBFF181-D976-1C4C-A349-3AC1F7F85BB9}"/>
              </a:ext>
            </a:extLst>
          </p:cNvPr>
          <p:cNvSpPr>
            <a:spLocks/>
          </p:cNvSpPr>
          <p:nvPr/>
        </p:nvSpPr>
        <p:spPr bwMode="auto">
          <a:xfrm>
            <a:off x="12190413" y="393700"/>
            <a:ext cx="309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4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33B92323-2C8C-F041-94BB-E53C53A1D6BB}"/>
              </a:ext>
            </a:extLst>
          </p:cNvPr>
          <p:cNvSpPr>
            <a:spLocks/>
          </p:cNvSpPr>
          <p:nvPr/>
        </p:nvSpPr>
        <p:spPr bwMode="auto">
          <a:xfrm>
            <a:off x="10107613" y="8966200"/>
            <a:ext cx="2443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public data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6D7CE064-5AB2-694A-A2C5-AEBB8279BCB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Firm Ages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1F33046E-55F4-1346-AD79-E42E7DB6F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3289300"/>
            <a:ext cx="80914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>
            <a:extLst>
              <a:ext uri="{FF2B5EF4-FFF2-40B4-BE49-F238E27FC236}">
                <a16:creationId xmlns:a16="http://schemas.microsoft.com/office/drawing/2014/main" id="{533E150D-7EFC-D64A-9232-F5F49781964D}"/>
              </a:ext>
            </a:extLst>
          </p:cNvPr>
          <p:cNvSpPr>
            <a:spLocks/>
          </p:cNvSpPr>
          <p:nvPr/>
        </p:nvSpPr>
        <p:spPr bwMode="auto">
          <a:xfrm>
            <a:off x="12190413" y="393700"/>
            <a:ext cx="309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5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4BD0B33-5438-184F-A57A-81506C424B87}"/>
              </a:ext>
            </a:extLst>
          </p:cNvPr>
          <p:cNvSpPr>
            <a:spLocks/>
          </p:cNvSpPr>
          <p:nvPr/>
        </p:nvSpPr>
        <p:spPr bwMode="auto">
          <a:xfrm>
            <a:off x="10648950" y="8966200"/>
            <a:ext cx="197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Census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AD45EBFE-E6A8-CC4D-992B-96B533B2721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Survival Probability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2B60DCC5-D247-7D44-B6DE-CCA5639E5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38500"/>
            <a:ext cx="69469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>
            <a:extLst>
              <a:ext uri="{FF2B5EF4-FFF2-40B4-BE49-F238E27FC236}">
                <a16:creationId xmlns:a16="http://schemas.microsoft.com/office/drawing/2014/main" id="{8C166F8B-7102-AF49-914C-CE484ADE3EB8}"/>
              </a:ext>
            </a:extLst>
          </p:cNvPr>
          <p:cNvSpPr>
            <a:spLocks/>
          </p:cNvSpPr>
          <p:nvPr/>
        </p:nvSpPr>
        <p:spPr bwMode="auto">
          <a:xfrm>
            <a:off x="12190413" y="393700"/>
            <a:ext cx="309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6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EC46C6F6-61C5-384A-84A6-8BC9407D0312}"/>
              </a:ext>
            </a:extLst>
          </p:cNvPr>
          <p:cNvSpPr>
            <a:spLocks/>
          </p:cNvSpPr>
          <p:nvPr/>
        </p:nvSpPr>
        <p:spPr bwMode="auto">
          <a:xfrm>
            <a:off x="10648950" y="8966200"/>
            <a:ext cx="197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Census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399399EB-4DDB-B545-9151-7B9391FE787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66700" y="254000"/>
            <a:ext cx="12242800" cy="1562100"/>
          </a:xfrm>
          <a:ln/>
        </p:spPr>
        <p:txBody>
          <a:bodyPr/>
          <a:lstStyle/>
          <a:p>
            <a:pPr marL="407988"/>
            <a:r>
              <a:rPr lang="en-US" altLang="en-US" sz="6400"/>
              <a:t>Transition in the Social Sciences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929C06C-4535-AC45-A41B-DBB791565E3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60400" y="1816100"/>
            <a:ext cx="11696700" cy="72771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en-US"/>
              <a:t>Decision theory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Rational actors: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Utility maximization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Profit maximization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Representative agents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Indirect interactions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Agent-level equilibrium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Ag data + econometrics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OR and optimization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Top down AI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Game theory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Behavioral economics: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Behavioral anomalies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Multi-agent firms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Heterogeneous agents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Direct interactions (nets)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Micro diseq, macro stat.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Micro data + simulation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Institutional realism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Distributed AI -&gt; Agents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5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5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5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251BF7EB-7528-C84D-B579-5299B0547C0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Avg Firm Size vs Age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2C5A0B9B-C172-4C43-A7FE-3DE3A539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2997200"/>
            <a:ext cx="641667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>
            <a:extLst>
              <a:ext uri="{FF2B5EF4-FFF2-40B4-BE49-F238E27FC236}">
                <a16:creationId xmlns:a16="http://schemas.microsoft.com/office/drawing/2014/main" id="{220259EA-6671-7D43-84D9-3496A86A7872}"/>
              </a:ext>
            </a:extLst>
          </p:cNvPr>
          <p:cNvSpPr>
            <a:spLocks/>
          </p:cNvSpPr>
          <p:nvPr/>
        </p:nvSpPr>
        <p:spPr bwMode="auto">
          <a:xfrm>
            <a:off x="4403725" y="7378700"/>
            <a:ext cx="3665538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AVERAGE SIZE </a:t>
            </a:r>
            <a:r>
              <a:rPr lang="en-US" altLang="en-US" sz="6400">
                <a:cs typeface="Apple Symbols" panose="02000000000000000000" pitchFamily="2" charset="-79"/>
              </a:rPr>
              <a:t>∝</a:t>
            </a:r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 AGE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2061C050-2FBF-E349-985E-F4EA27BDF0FA}"/>
              </a:ext>
            </a:extLst>
          </p:cNvPr>
          <p:cNvSpPr>
            <a:spLocks/>
          </p:cNvSpPr>
          <p:nvPr/>
        </p:nvSpPr>
        <p:spPr bwMode="auto">
          <a:xfrm>
            <a:off x="12190413" y="393700"/>
            <a:ext cx="309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7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208E7ED-A0B8-5146-B11C-F25FAE992EE7}"/>
              </a:ext>
            </a:extLst>
          </p:cNvPr>
          <p:cNvSpPr>
            <a:spLocks/>
          </p:cNvSpPr>
          <p:nvPr/>
        </p:nvSpPr>
        <p:spPr bwMode="auto">
          <a:xfrm>
            <a:off x="10648950" y="8966200"/>
            <a:ext cx="197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Census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80C04AD5-58A4-084A-A7A8-B24ECCB6082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Avg Firm Age vs Size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234747C0-6207-944B-BEE2-2B7DF6C81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2781300"/>
            <a:ext cx="63658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>
            <a:extLst>
              <a:ext uri="{FF2B5EF4-FFF2-40B4-BE49-F238E27FC236}">
                <a16:creationId xmlns:a16="http://schemas.microsoft.com/office/drawing/2014/main" id="{F9D19820-D8AD-0A4F-B52E-78A06CCA174B}"/>
              </a:ext>
            </a:extLst>
          </p:cNvPr>
          <p:cNvSpPr>
            <a:spLocks/>
          </p:cNvSpPr>
          <p:nvPr/>
        </p:nvSpPr>
        <p:spPr bwMode="auto">
          <a:xfrm>
            <a:off x="3963988" y="7378700"/>
            <a:ext cx="454501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AVERAGE AGE </a:t>
            </a:r>
            <a:r>
              <a:rPr lang="en-US" altLang="en-US" sz="6400">
                <a:cs typeface="Apple Symbols" panose="02000000000000000000" pitchFamily="2" charset="-79"/>
              </a:rPr>
              <a:t>∝</a:t>
            </a:r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 LOG(SIZE)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59AA7030-53AA-BE4A-83AB-0C38DA0F72E3}"/>
              </a:ext>
            </a:extLst>
          </p:cNvPr>
          <p:cNvSpPr>
            <a:spLocks/>
          </p:cNvSpPr>
          <p:nvPr/>
        </p:nvSpPr>
        <p:spPr bwMode="auto">
          <a:xfrm>
            <a:off x="12190413" y="393700"/>
            <a:ext cx="309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8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1CB3A19B-F575-AB47-9FEE-6F7FE88EA22E}"/>
              </a:ext>
            </a:extLst>
          </p:cNvPr>
          <p:cNvSpPr>
            <a:spLocks/>
          </p:cNvSpPr>
          <p:nvPr/>
        </p:nvSpPr>
        <p:spPr bwMode="auto">
          <a:xfrm>
            <a:off x="10648950" y="8966200"/>
            <a:ext cx="197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Census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000BA1E4-32C3-214D-AAE7-A739B0A8870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66700" y="254000"/>
            <a:ext cx="10922000" cy="2438400"/>
          </a:xfrm>
          <a:ln/>
        </p:spPr>
        <p:txBody>
          <a:bodyPr/>
          <a:lstStyle/>
          <a:p>
            <a:pPr marL="407988"/>
            <a:r>
              <a:rPr lang="en-US" altLang="en-US"/>
              <a:t>Firm Growth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5D1425BE-B795-BD4F-8CF9-68EF513D868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"/>
          <a:stretch>
            <a:fillRect/>
          </a:stretch>
        </p:blipFill>
        <p:spPr bwMode="auto">
          <a:xfrm>
            <a:off x="609600" y="3098800"/>
            <a:ext cx="5753100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>
            <a:extLst>
              <a:ext uri="{FF2B5EF4-FFF2-40B4-BE49-F238E27FC236}">
                <a16:creationId xmlns:a16="http://schemas.microsoft.com/office/drawing/2014/main" id="{07A6DFA5-7E72-5343-A74C-AC84FDA4C9D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34"/>
          <a:stretch>
            <a:fillRect/>
          </a:stretch>
        </p:blipFill>
        <p:spPr bwMode="auto">
          <a:xfrm>
            <a:off x="6680200" y="3070225"/>
            <a:ext cx="56229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>
            <a:extLst>
              <a:ext uri="{FF2B5EF4-FFF2-40B4-BE49-F238E27FC236}">
                <a16:creationId xmlns:a16="http://schemas.microsoft.com/office/drawing/2014/main" id="{3170617A-0C3F-EB46-A2B5-A38E5B12B2C5}"/>
              </a:ext>
            </a:extLst>
          </p:cNvPr>
          <p:cNvSpPr>
            <a:spLocks/>
          </p:cNvSpPr>
          <p:nvPr/>
        </p:nvSpPr>
        <p:spPr bwMode="auto">
          <a:xfrm>
            <a:off x="11741150" y="241300"/>
            <a:ext cx="879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9, 10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02F6E9EB-5D09-D84A-BA46-7B55FEA9DBF7}"/>
              </a:ext>
            </a:extLst>
          </p:cNvPr>
          <p:cNvSpPr>
            <a:spLocks/>
          </p:cNvSpPr>
          <p:nvPr/>
        </p:nvSpPr>
        <p:spPr bwMode="auto">
          <a:xfrm>
            <a:off x="4783138" y="8026400"/>
            <a:ext cx="770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Census and SBA; Perline, Axtell and Teitelbaum [2006]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8A022020-A7E4-7E4B-ABB4-09E8D06DAA17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41400" y="254000"/>
            <a:ext cx="10922000" cy="1701800"/>
          </a:xfrm>
          <a:ln/>
        </p:spPr>
        <p:txBody>
          <a:bodyPr/>
          <a:lstStyle/>
          <a:p>
            <a:pPr algn="ctr"/>
            <a:r>
              <a:rPr lang="en-US" altLang="en-US"/>
              <a:t>Growth Rate vs Size</a:t>
            </a:r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A7F7703F-2FC8-9F47-AD9D-01F2BDB9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2273300"/>
            <a:ext cx="5881688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>
            <a:extLst>
              <a:ext uri="{FF2B5EF4-FFF2-40B4-BE49-F238E27FC236}">
                <a16:creationId xmlns:a16="http://schemas.microsoft.com/office/drawing/2014/main" id="{016E0E7C-BFCE-6C41-A260-4E051BC8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5575300"/>
            <a:ext cx="59690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4">
            <a:extLst>
              <a:ext uri="{FF2B5EF4-FFF2-40B4-BE49-F238E27FC236}">
                <a16:creationId xmlns:a16="http://schemas.microsoft.com/office/drawing/2014/main" id="{394EF4BB-F7A3-874A-9A16-3AE39F23FD86}"/>
              </a:ext>
            </a:extLst>
          </p:cNvPr>
          <p:cNvSpPr>
            <a:spLocks/>
          </p:cNvSpPr>
          <p:nvPr/>
        </p:nvSpPr>
        <p:spPr bwMode="auto">
          <a:xfrm>
            <a:off x="11826875" y="317500"/>
            <a:ext cx="504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11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7E2FAE8-30D5-CD41-8C47-342FC2D61D53}"/>
              </a:ext>
            </a:extLst>
          </p:cNvPr>
          <p:cNvSpPr>
            <a:spLocks/>
          </p:cNvSpPr>
          <p:nvPr/>
        </p:nvSpPr>
        <p:spPr bwMode="auto">
          <a:xfrm>
            <a:off x="8701088" y="8966200"/>
            <a:ext cx="401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Dixon and Rollin [2012]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C605F9C-9CFD-6046-BACF-D3EDD1EF34EE}"/>
              </a:ext>
            </a:extLst>
          </p:cNvPr>
          <p:cNvSpPr>
            <a:spLocks/>
          </p:cNvSpPr>
          <p:nvPr/>
        </p:nvSpPr>
        <p:spPr bwMode="auto">
          <a:xfrm>
            <a:off x="2730500" y="5575300"/>
            <a:ext cx="7302500" cy="3302000"/>
          </a:xfrm>
          <a:prstGeom prst="rect">
            <a:avLst/>
          </a:prstGeom>
          <a:solidFill>
            <a:srgbClr val="D8DBD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CBDE101B-5386-2E44-AE16-852F2513ADD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41400" y="254000"/>
            <a:ext cx="10922000" cy="1701800"/>
          </a:xfrm>
          <a:ln/>
        </p:spPr>
        <p:txBody>
          <a:bodyPr/>
          <a:lstStyle/>
          <a:p>
            <a:pPr algn="ctr"/>
            <a:r>
              <a:rPr lang="en-US" altLang="en-US"/>
              <a:t>Growth Rate vs Size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4F9F5576-0EEC-B94D-9EAD-42E1AAFC3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2273300"/>
            <a:ext cx="5881688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>
            <a:extLst>
              <a:ext uri="{FF2B5EF4-FFF2-40B4-BE49-F238E27FC236}">
                <a16:creationId xmlns:a16="http://schemas.microsoft.com/office/drawing/2014/main" id="{92801D0C-1E0C-1D41-AD68-5124701D6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5575300"/>
            <a:ext cx="59690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4">
            <a:extLst>
              <a:ext uri="{FF2B5EF4-FFF2-40B4-BE49-F238E27FC236}">
                <a16:creationId xmlns:a16="http://schemas.microsoft.com/office/drawing/2014/main" id="{450738A4-AABC-804F-86CE-B2BF95DE8F56}"/>
              </a:ext>
            </a:extLst>
          </p:cNvPr>
          <p:cNvSpPr>
            <a:spLocks/>
          </p:cNvSpPr>
          <p:nvPr/>
        </p:nvSpPr>
        <p:spPr bwMode="auto">
          <a:xfrm>
            <a:off x="11553825" y="304800"/>
            <a:ext cx="1074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11, 12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AB3A1B21-74D8-EF46-A33D-B12B04D046D1}"/>
              </a:ext>
            </a:extLst>
          </p:cNvPr>
          <p:cNvSpPr>
            <a:spLocks/>
          </p:cNvSpPr>
          <p:nvPr/>
        </p:nvSpPr>
        <p:spPr bwMode="auto">
          <a:xfrm>
            <a:off x="8701088" y="8966200"/>
            <a:ext cx="401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Dixon and Rollin [2012]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A61360E1-C78F-954F-8C39-9D683B12E3E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ctr"/>
            <a:r>
              <a:rPr lang="en-US" altLang="en-US"/>
              <a:t>Growth Rate vs Age</a:t>
            </a:r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F98764CC-28BB-454F-8024-F774322C9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2982913"/>
            <a:ext cx="8686800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>
            <a:extLst>
              <a:ext uri="{FF2B5EF4-FFF2-40B4-BE49-F238E27FC236}">
                <a16:creationId xmlns:a16="http://schemas.microsoft.com/office/drawing/2014/main" id="{E1FF0B71-D039-C640-9434-6CB6F0CFB9FE}"/>
              </a:ext>
            </a:extLst>
          </p:cNvPr>
          <p:cNvSpPr>
            <a:spLocks/>
          </p:cNvSpPr>
          <p:nvPr/>
        </p:nvSpPr>
        <p:spPr bwMode="auto">
          <a:xfrm>
            <a:off x="12093575" y="317500"/>
            <a:ext cx="504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13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F2171CF4-BC87-1542-AB96-44B020BAB3B6}"/>
              </a:ext>
            </a:extLst>
          </p:cNvPr>
          <p:cNvSpPr>
            <a:spLocks/>
          </p:cNvSpPr>
          <p:nvPr/>
        </p:nvSpPr>
        <p:spPr bwMode="auto">
          <a:xfrm>
            <a:off x="8701088" y="8966200"/>
            <a:ext cx="401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Dixon and Rollin [2012]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1ED3D244-BB02-E04F-926A-5B7A9429F8F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ctr"/>
            <a:r>
              <a:rPr lang="en-US" altLang="en-US"/>
              <a:t>Growth vs Size and Age</a:t>
            </a:r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BE876AAD-C508-5A43-813C-011144CC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3035300"/>
            <a:ext cx="86741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>
            <a:extLst>
              <a:ext uri="{FF2B5EF4-FFF2-40B4-BE49-F238E27FC236}">
                <a16:creationId xmlns:a16="http://schemas.microsoft.com/office/drawing/2014/main" id="{FACA420E-4491-D94B-B12E-BD605A8D10AD}"/>
              </a:ext>
            </a:extLst>
          </p:cNvPr>
          <p:cNvSpPr>
            <a:spLocks/>
          </p:cNvSpPr>
          <p:nvPr/>
        </p:nvSpPr>
        <p:spPr bwMode="auto">
          <a:xfrm>
            <a:off x="12068175" y="330200"/>
            <a:ext cx="504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14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0F2EEA61-5C1B-7C40-A286-D0F29F57FCDB}"/>
              </a:ext>
            </a:extLst>
          </p:cNvPr>
          <p:cNvSpPr>
            <a:spLocks/>
          </p:cNvSpPr>
          <p:nvPr/>
        </p:nvSpPr>
        <p:spPr bwMode="auto">
          <a:xfrm>
            <a:off x="8701088" y="8966200"/>
            <a:ext cx="401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Dixon and Rollin [2012]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A1474E97-64E2-0941-B4C8-A634479314D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Growth Volatility vs Size</a:t>
            </a:r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6279216B-4A4B-0C43-B6C6-05A99B24A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3644900"/>
            <a:ext cx="67945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3">
            <a:extLst>
              <a:ext uri="{FF2B5EF4-FFF2-40B4-BE49-F238E27FC236}">
                <a16:creationId xmlns:a16="http://schemas.microsoft.com/office/drawing/2014/main" id="{2FEE89F0-69A4-C94B-9BAC-0C216F04D321}"/>
              </a:ext>
            </a:extLst>
          </p:cNvPr>
          <p:cNvSpPr>
            <a:spLocks/>
          </p:cNvSpPr>
          <p:nvPr/>
        </p:nvSpPr>
        <p:spPr bwMode="auto">
          <a:xfrm>
            <a:off x="12093575" y="317500"/>
            <a:ext cx="504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15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AF4D700E-85AC-5645-B66D-49D1B321E2B7}"/>
              </a:ext>
            </a:extLst>
          </p:cNvPr>
          <p:cNvSpPr>
            <a:spLocks/>
          </p:cNvSpPr>
          <p:nvPr/>
        </p:nvSpPr>
        <p:spPr bwMode="auto">
          <a:xfrm>
            <a:off x="8701088" y="8959850"/>
            <a:ext cx="4013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Stanley </a:t>
            </a:r>
            <a:r>
              <a:rPr lang="en-US" altLang="en-US" sz="2400" b="1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et al.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 [1996]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23DC3779-2DB9-7545-9904-EB260F21501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 sz="7000"/>
              <a:t>Employment by Firm Age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1A3591B-37F2-C040-9C22-B437632280F3}"/>
              </a:ext>
            </a:extLst>
          </p:cNvPr>
          <p:cNvSpPr>
            <a:spLocks/>
          </p:cNvSpPr>
          <p:nvPr/>
        </p:nvSpPr>
        <p:spPr bwMode="auto">
          <a:xfrm>
            <a:off x="12093575" y="292100"/>
            <a:ext cx="504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16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FD5EDDB8-500A-8B40-8868-9EDE90D6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746500"/>
            <a:ext cx="7696200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4">
            <a:extLst>
              <a:ext uri="{FF2B5EF4-FFF2-40B4-BE49-F238E27FC236}">
                <a16:creationId xmlns:a16="http://schemas.microsoft.com/office/drawing/2014/main" id="{96CB20DF-5C1B-A44C-A3D9-969E8B77D091}"/>
              </a:ext>
            </a:extLst>
          </p:cNvPr>
          <p:cNvSpPr>
            <a:spLocks/>
          </p:cNvSpPr>
          <p:nvPr/>
        </p:nvSpPr>
        <p:spPr bwMode="auto">
          <a:xfrm>
            <a:off x="10910888" y="8966200"/>
            <a:ext cx="180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BLS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24C4989A-EAE5-7B45-B67B-7A9CAF69728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Job Tenure</a:t>
            </a:r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D9D9B0AC-C6C1-7F44-814E-72A1AF63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530600"/>
            <a:ext cx="702310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3">
            <a:extLst>
              <a:ext uri="{FF2B5EF4-FFF2-40B4-BE49-F238E27FC236}">
                <a16:creationId xmlns:a16="http://schemas.microsoft.com/office/drawing/2014/main" id="{0D9F96FA-87EA-5640-BD31-E8C07A761B33}"/>
              </a:ext>
            </a:extLst>
          </p:cNvPr>
          <p:cNvSpPr>
            <a:spLocks/>
          </p:cNvSpPr>
          <p:nvPr/>
        </p:nvSpPr>
        <p:spPr bwMode="auto">
          <a:xfrm>
            <a:off x="12093575" y="292100"/>
            <a:ext cx="504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17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1E7F7EF1-6023-774E-AF72-9481ACE56775}"/>
              </a:ext>
            </a:extLst>
          </p:cNvPr>
          <p:cNvSpPr>
            <a:spLocks/>
          </p:cNvSpPr>
          <p:nvPr/>
        </p:nvSpPr>
        <p:spPr bwMode="auto">
          <a:xfrm>
            <a:off x="10910888" y="8966200"/>
            <a:ext cx="180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BLS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A2562032-B4BA-1544-B27B-BCF18183C04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04800" y="254000"/>
            <a:ext cx="12204700" cy="1562100"/>
          </a:xfrm>
          <a:ln/>
        </p:spPr>
        <p:txBody>
          <a:bodyPr/>
          <a:lstStyle/>
          <a:p>
            <a:pPr marL="407988"/>
            <a:r>
              <a:rPr lang="en-US" altLang="en-US" sz="6400"/>
              <a:t>Transition in the Social Sciences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E9B7C5B-208A-A841-A945-4A17B75E1FD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60400" y="1816100"/>
            <a:ext cx="11696700" cy="72771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en-US"/>
              <a:t>Decision theory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Rational actors: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Utility maximization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Profit maximization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Representative agents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Indirect interactions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Agent-level equilibrium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Ag data + econometrics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OR and optimization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Top down AI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Game theory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Behavioral economics: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Behavioral anomalies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Multi-agent firms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Heterogeneous agents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Direct interactions (nets)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Micro diseq, macro stat.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Micro data + simulation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Institutional realism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Distributed AI -&gt; Agents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EC42537-8176-7F4C-B090-87C3A22A6860}"/>
              </a:ext>
            </a:extLst>
          </p:cNvPr>
          <p:cNvSpPr>
            <a:spLocks/>
          </p:cNvSpPr>
          <p:nvPr/>
        </p:nvSpPr>
        <p:spPr bwMode="auto">
          <a:xfrm rot="-1928229">
            <a:off x="334963" y="3371850"/>
            <a:ext cx="6045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9600">
                <a:solidFill>
                  <a:srgbClr val="D90B00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SIMPLE</a:t>
            </a:r>
          </a:p>
          <a:p>
            <a:pPr algn="ctr"/>
            <a:r>
              <a:rPr lang="en-US" altLang="en-US" sz="9600">
                <a:solidFill>
                  <a:srgbClr val="D90B00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ECONOMICS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A771B38-DAE4-A042-A9D7-5EBD009EC2F3}"/>
              </a:ext>
            </a:extLst>
          </p:cNvPr>
          <p:cNvSpPr>
            <a:spLocks/>
          </p:cNvSpPr>
          <p:nvPr/>
        </p:nvSpPr>
        <p:spPr bwMode="auto">
          <a:xfrm rot="-1928229">
            <a:off x="5997575" y="3368675"/>
            <a:ext cx="6578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9600">
                <a:solidFill>
                  <a:srgbClr val="C632FD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COMPLEXITY</a:t>
            </a:r>
          </a:p>
          <a:p>
            <a:pPr algn="ctr"/>
            <a:r>
              <a:rPr lang="en-US" altLang="en-US" sz="9600">
                <a:solidFill>
                  <a:srgbClr val="C632FD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ECONOMICS?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A3ECD9EA-9DF7-DE4D-8DCB-C04DBB02E848}"/>
              </a:ext>
            </a:extLst>
          </p:cNvPr>
          <p:cNvSpPr>
            <a:spLocks/>
          </p:cNvSpPr>
          <p:nvPr/>
        </p:nvSpPr>
        <p:spPr bwMode="auto">
          <a:xfrm rot="-1180669">
            <a:off x="5997575" y="4121150"/>
            <a:ext cx="6578600" cy="3009900"/>
          </a:xfrm>
          <a:prstGeom prst="rect">
            <a:avLst/>
          </a:prstGeom>
          <a:solidFill>
            <a:schemeClr val="accent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89999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9600">
                <a:solidFill>
                  <a:srgbClr val="C78D00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Santa Fe</a:t>
            </a:r>
          </a:p>
          <a:p>
            <a:pPr algn="ctr"/>
            <a:r>
              <a:rPr lang="en-US" altLang="en-US" sz="9600">
                <a:solidFill>
                  <a:srgbClr val="C78D00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Economics?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31EC599B-2528-5844-879D-4CB06C1D0B86}"/>
              </a:ext>
            </a:extLst>
          </p:cNvPr>
          <p:cNvSpPr>
            <a:spLocks/>
          </p:cNvSpPr>
          <p:nvPr/>
        </p:nvSpPr>
        <p:spPr bwMode="auto">
          <a:xfrm rot="-425727">
            <a:off x="6003925" y="5349875"/>
            <a:ext cx="6578600" cy="3009900"/>
          </a:xfrm>
          <a:prstGeom prst="rect">
            <a:avLst/>
          </a:prstGeom>
          <a:solidFill>
            <a:schemeClr val="accent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>
                    <a:alpha val="89999"/>
                  </a:srgb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9600">
                <a:solidFill>
                  <a:srgbClr val="0044FE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Agent-based</a:t>
            </a:r>
          </a:p>
          <a:p>
            <a:pPr algn="ctr"/>
            <a:r>
              <a:rPr lang="en-US" altLang="en-US" sz="9600">
                <a:solidFill>
                  <a:srgbClr val="0044FE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Economics?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  <p:bldP spid="22533" grpId="0" animBg="1" autoUpdateAnimBg="0"/>
      <p:bldP spid="2253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D5E98958-AD7A-7147-A5FC-10C6E980720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Labor Flow vs Growth</a:t>
            </a:r>
          </a:p>
        </p:txBody>
      </p:sp>
      <p:pic>
        <p:nvPicPr>
          <p:cNvPr id="50178" name="Picture 2">
            <a:extLst>
              <a:ext uri="{FF2B5EF4-FFF2-40B4-BE49-F238E27FC236}">
                <a16:creationId xmlns:a16="http://schemas.microsoft.com/office/drawing/2014/main" id="{181C4AA9-5259-A940-AC68-B233872E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51300"/>
            <a:ext cx="730885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3">
            <a:extLst>
              <a:ext uri="{FF2B5EF4-FFF2-40B4-BE49-F238E27FC236}">
                <a16:creationId xmlns:a16="http://schemas.microsoft.com/office/drawing/2014/main" id="{4F31D1B3-4136-FD42-807B-28EA000C1E66}"/>
              </a:ext>
            </a:extLst>
          </p:cNvPr>
          <p:cNvSpPr>
            <a:spLocks/>
          </p:cNvSpPr>
          <p:nvPr/>
        </p:nvSpPr>
        <p:spPr bwMode="auto">
          <a:xfrm>
            <a:off x="12080875" y="317500"/>
            <a:ext cx="504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18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EA7BAC98-06E8-6349-9180-5AF1D0CB1993}"/>
              </a:ext>
            </a:extLst>
          </p:cNvPr>
          <p:cNvSpPr>
            <a:spLocks/>
          </p:cNvSpPr>
          <p:nvPr/>
        </p:nvSpPr>
        <p:spPr bwMode="auto">
          <a:xfrm>
            <a:off x="7024688" y="8966200"/>
            <a:ext cx="562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Davis, Faber and Haltiwanger [2006]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C71A5C42-BD5B-EB42-9BC0-D46CB7DD389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Labor Flow Network</a:t>
            </a:r>
            <a:br>
              <a:rPr lang="en-US" altLang="en-US"/>
            </a:br>
            <a:r>
              <a:rPr lang="en-US" altLang="en-US" sz="3600"/>
              <a:t>(work of Omar Guerrero)</a:t>
            </a:r>
          </a:p>
        </p:txBody>
      </p:sp>
      <p:pic>
        <p:nvPicPr>
          <p:cNvPr id="51202" name="Picture 2">
            <a:extLst>
              <a:ext uri="{FF2B5EF4-FFF2-40B4-BE49-F238E27FC236}">
                <a16:creationId xmlns:a16="http://schemas.microsoft.com/office/drawing/2014/main" id="{A75516AF-42ED-9F40-B93F-2AD82AF99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086100"/>
            <a:ext cx="106172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>
            <a:extLst>
              <a:ext uri="{FF2B5EF4-FFF2-40B4-BE49-F238E27FC236}">
                <a16:creationId xmlns:a16="http://schemas.microsoft.com/office/drawing/2014/main" id="{7AE8DE19-8783-0C4B-941E-550F7518F890}"/>
              </a:ext>
            </a:extLst>
          </p:cNvPr>
          <p:cNvSpPr>
            <a:spLocks/>
          </p:cNvSpPr>
          <p:nvPr/>
        </p:nvSpPr>
        <p:spPr bwMode="auto">
          <a:xfrm>
            <a:off x="7024688" y="8966200"/>
            <a:ext cx="562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Statistics Finland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3886C11B-B092-3547-A815-C78B2E5EFFC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 algn="ctr"/>
            <a:r>
              <a:rPr lang="en-US" altLang="en-US" sz="6400"/>
              <a:t>Labor Flow Network:</a:t>
            </a:r>
            <a:br>
              <a:rPr lang="en-US" altLang="en-US" sz="6400"/>
            </a:br>
            <a:r>
              <a:rPr lang="en-US" altLang="en-US" sz="6400"/>
              <a:t>Degree Distribution</a:t>
            </a:r>
          </a:p>
        </p:txBody>
      </p:sp>
      <p:pic>
        <p:nvPicPr>
          <p:cNvPr id="52226" name="Picture 2">
            <a:extLst>
              <a:ext uri="{FF2B5EF4-FFF2-40B4-BE49-F238E27FC236}">
                <a16:creationId xmlns:a16="http://schemas.microsoft.com/office/drawing/2014/main" id="{3A81AB6A-B6C8-954D-8807-E00721E1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378200"/>
            <a:ext cx="5270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>
            <a:extLst>
              <a:ext uri="{FF2B5EF4-FFF2-40B4-BE49-F238E27FC236}">
                <a16:creationId xmlns:a16="http://schemas.microsoft.com/office/drawing/2014/main" id="{B0C31FC1-C6EA-D24D-8E02-720ADBBF0910}"/>
              </a:ext>
            </a:extLst>
          </p:cNvPr>
          <p:cNvSpPr>
            <a:spLocks/>
          </p:cNvSpPr>
          <p:nvPr/>
        </p:nvSpPr>
        <p:spPr bwMode="auto">
          <a:xfrm>
            <a:off x="12093575" y="292100"/>
            <a:ext cx="504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19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D200C633-F41C-FA4C-8287-D8D89E69C61E}"/>
              </a:ext>
            </a:extLst>
          </p:cNvPr>
          <p:cNvSpPr>
            <a:spLocks/>
          </p:cNvSpPr>
          <p:nvPr/>
        </p:nvSpPr>
        <p:spPr bwMode="auto">
          <a:xfrm>
            <a:off x="7024688" y="8966200"/>
            <a:ext cx="562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Statistics Finland and O. Guerrero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FED8628F-F44F-0542-BABE-05ABC390AFB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 algn="ctr"/>
            <a:r>
              <a:rPr lang="en-US" altLang="en-US" sz="6400"/>
              <a:t>Labor Flow Network:</a:t>
            </a:r>
            <a:br>
              <a:rPr lang="en-US" altLang="en-US" sz="6400"/>
            </a:br>
            <a:r>
              <a:rPr lang="en-US" altLang="en-US" sz="6400"/>
              <a:t>Edge Weights</a:t>
            </a:r>
          </a:p>
        </p:txBody>
      </p:sp>
      <p:pic>
        <p:nvPicPr>
          <p:cNvPr id="53250" name="Picture 2">
            <a:extLst>
              <a:ext uri="{FF2B5EF4-FFF2-40B4-BE49-F238E27FC236}">
                <a16:creationId xmlns:a16="http://schemas.microsoft.com/office/drawing/2014/main" id="{7E826993-122B-1345-AD1C-F4F8B22CD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2794000"/>
            <a:ext cx="5562600" cy="617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3">
            <a:extLst>
              <a:ext uri="{FF2B5EF4-FFF2-40B4-BE49-F238E27FC236}">
                <a16:creationId xmlns:a16="http://schemas.microsoft.com/office/drawing/2014/main" id="{2FAACFA3-C702-2B49-9B04-61D766EE2A1D}"/>
              </a:ext>
            </a:extLst>
          </p:cNvPr>
          <p:cNvSpPr>
            <a:spLocks/>
          </p:cNvSpPr>
          <p:nvPr/>
        </p:nvSpPr>
        <p:spPr bwMode="auto">
          <a:xfrm>
            <a:off x="12093575" y="292100"/>
            <a:ext cx="504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20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663E6CC8-EC40-A44F-9C47-0F16D97A6CD5}"/>
              </a:ext>
            </a:extLst>
          </p:cNvPr>
          <p:cNvSpPr>
            <a:spLocks/>
          </p:cNvSpPr>
          <p:nvPr/>
        </p:nvSpPr>
        <p:spPr bwMode="auto">
          <a:xfrm>
            <a:off x="7024688" y="8966200"/>
            <a:ext cx="562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Statistics Finland and O. Guerrero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43B752C8-EBBD-AC40-9AE0-CFD25C936F2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 algn="ctr"/>
            <a:r>
              <a:rPr lang="en-US" altLang="en-US" sz="6400"/>
              <a:t>Labor Flow Network:</a:t>
            </a:r>
            <a:br>
              <a:rPr lang="en-US" altLang="en-US" sz="6400"/>
            </a:br>
            <a:r>
              <a:rPr lang="en-US" altLang="en-US" sz="6400"/>
              <a:t>Clustering Coefficient</a:t>
            </a:r>
          </a:p>
        </p:txBody>
      </p:sp>
      <p:pic>
        <p:nvPicPr>
          <p:cNvPr id="54274" name="Picture 2">
            <a:extLst>
              <a:ext uri="{FF2B5EF4-FFF2-40B4-BE49-F238E27FC236}">
                <a16:creationId xmlns:a16="http://schemas.microsoft.com/office/drawing/2014/main" id="{3A90F4FF-F136-FF43-B598-B22BC3AC2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79800"/>
            <a:ext cx="50292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>
            <a:extLst>
              <a:ext uri="{FF2B5EF4-FFF2-40B4-BE49-F238E27FC236}">
                <a16:creationId xmlns:a16="http://schemas.microsoft.com/office/drawing/2014/main" id="{CC264D5A-2290-4845-93C4-0150097545A5}"/>
              </a:ext>
            </a:extLst>
          </p:cNvPr>
          <p:cNvSpPr>
            <a:spLocks/>
          </p:cNvSpPr>
          <p:nvPr/>
        </p:nvSpPr>
        <p:spPr bwMode="auto">
          <a:xfrm>
            <a:off x="12093575" y="292100"/>
            <a:ext cx="504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21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A14156EC-3621-DF4D-8893-98A6F4F8CCA1}"/>
              </a:ext>
            </a:extLst>
          </p:cNvPr>
          <p:cNvSpPr>
            <a:spLocks/>
          </p:cNvSpPr>
          <p:nvPr/>
        </p:nvSpPr>
        <p:spPr bwMode="auto">
          <a:xfrm>
            <a:off x="7024688" y="8966200"/>
            <a:ext cx="562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Statistics Finland and O. Guerrero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E4BF5E51-718C-E248-8C0E-471F7609BA4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 algn="ctr"/>
            <a:r>
              <a:rPr lang="en-US" altLang="en-US" sz="6400"/>
              <a:t>Labor Flow Network:</a:t>
            </a:r>
            <a:br>
              <a:rPr lang="en-US" altLang="en-US" sz="6400"/>
            </a:br>
            <a:r>
              <a:rPr lang="en-US" altLang="en-US" sz="6400"/>
              <a:t>Assortativity</a:t>
            </a:r>
          </a:p>
        </p:txBody>
      </p:sp>
      <p:pic>
        <p:nvPicPr>
          <p:cNvPr id="55298" name="Picture 2">
            <a:extLst>
              <a:ext uri="{FF2B5EF4-FFF2-40B4-BE49-F238E27FC236}">
                <a16:creationId xmlns:a16="http://schemas.microsoft.com/office/drawing/2014/main" id="{DF3246DD-A059-FB4D-B1A0-B7C5CE7F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2895600"/>
            <a:ext cx="5905500" cy="606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3">
            <a:extLst>
              <a:ext uri="{FF2B5EF4-FFF2-40B4-BE49-F238E27FC236}">
                <a16:creationId xmlns:a16="http://schemas.microsoft.com/office/drawing/2014/main" id="{DA70A69B-FF6B-6942-9FAD-2148D118DBA2}"/>
              </a:ext>
            </a:extLst>
          </p:cNvPr>
          <p:cNvSpPr>
            <a:spLocks/>
          </p:cNvSpPr>
          <p:nvPr/>
        </p:nvSpPr>
        <p:spPr bwMode="auto">
          <a:xfrm>
            <a:off x="12093575" y="292100"/>
            <a:ext cx="504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22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6E88F710-3E1D-D945-AD2E-2FB7594F4A3D}"/>
              </a:ext>
            </a:extLst>
          </p:cNvPr>
          <p:cNvSpPr>
            <a:spLocks/>
          </p:cNvSpPr>
          <p:nvPr/>
        </p:nvSpPr>
        <p:spPr bwMode="auto">
          <a:xfrm>
            <a:off x="7024688" y="8966200"/>
            <a:ext cx="562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Statistics Finland and O. Guerrero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F7E5EE7C-0420-BB43-9976-BB4A1B4038A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Large Firm Volatility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6683A85D-E75E-8B4F-B317-692744F0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2667000"/>
            <a:ext cx="75914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3">
            <a:extLst>
              <a:ext uri="{FF2B5EF4-FFF2-40B4-BE49-F238E27FC236}">
                <a16:creationId xmlns:a16="http://schemas.microsoft.com/office/drawing/2014/main" id="{043ACC9E-3A0F-9745-8138-95972DF7DB66}"/>
              </a:ext>
            </a:extLst>
          </p:cNvPr>
          <p:cNvSpPr>
            <a:spLocks/>
          </p:cNvSpPr>
          <p:nvPr/>
        </p:nvSpPr>
        <p:spPr bwMode="auto">
          <a:xfrm>
            <a:off x="7531100" y="8521700"/>
            <a:ext cx="2770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Gabaix [2011]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A9E08882-B334-D047-A7D7-382E6892607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Output Volatility:</a:t>
            </a:r>
            <a:br>
              <a:rPr lang="en-US" altLang="en-US"/>
            </a:br>
            <a:r>
              <a:rPr lang="en-US" altLang="en-US"/>
              <a:t>‘Great Moderation’</a:t>
            </a:r>
          </a:p>
        </p:txBody>
      </p:sp>
      <p:pic>
        <p:nvPicPr>
          <p:cNvPr id="57346" name="Picture 2">
            <a:extLst>
              <a:ext uri="{FF2B5EF4-FFF2-40B4-BE49-F238E27FC236}">
                <a16:creationId xmlns:a16="http://schemas.microsoft.com/office/drawing/2014/main" id="{8081E1B8-086D-EA43-BB67-C0491A66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098800"/>
            <a:ext cx="6986588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DF94763C-8D63-514A-8828-F9F86AE2D17D}"/>
              </a:ext>
            </a:extLst>
          </p:cNvPr>
          <p:cNvSpPr>
            <a:spLocks/>
          </p:cNvSpPr>
          <p:nvPr/>
        </p:nvSpPr>
        <p:spPr bwMode="auto">
          <a:xfrm>
            <a:off x="5300663" y="8559800"/>
            <a:ext cx="443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Carvalho and Gabaix [2012]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55C050C2-5EF4-6843-836A-80D99CA1E7A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Other empirical patterns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539D91A3-0855-8E44-ADDD-948BB8D45D4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498600" y="2768600"/>
            <a:ext cx="10922000" cy="6464300"/>
          </a:xfrm>
          <a:ln/>
        </p:spPr>
        <p:txBody>
          <a:bodyPr/>
          <a:lstStyle/>
          <a:p>
            <a:pPr>
              <a:buSzPct val="99000"/>
              <a:buFontTx/>
              <a:buAutoNum type="arabicPeriod" startAt="25"/>
            </a:pPr>
            <a:r>
              <a:rPr lang="en-US" altLang="en-US"/>
              <a:t> Constant returns to scale at the macro level</a:t>
            </a:r>
          </a:p>
          <a:p>
            <a:pPr>
              <a:buSzPct val="99000"/>
              <a:buFontTx/>
              <a:buAutoNum type="arabicPeriod" startAt="25"/>
            </a:pPr>
            <a:r>
              <a:rPr lang="en-US" altLang="en-US"/>
              <a:t> Exponential income distribution</a:t>
            </a:r>
          </a:p>
          <a:p>
            <a:pPr>
              <a:buSzPct val="99000"/>
              <a:buFontTx/>
              <a:buAutoNum type="arabicPeriod" startAt="25"/>
            </a:pPr>
            <a:r>
              <a:rPr lang="en-US" altLang="en-US"/>
              <a:t> Employment as a function of size</a:t>
            </a:r>
          </a:p>
          <a:p>
            <a:pPr>
              <a:buSzPct val="99000"/>
              <a:buFontTx/>
              <a:buAutoNum type="arabicPeriod" startAt="25"/>
            </a:pPr>
            <a:r>
              <a:rPr lang="en-US" altLang="en-US"/>
              <a:t> Variance of firm growth rate with age</a:t>
            </a:r>
          </a:p>
          <a:p>
            <a:pPr>
              <a:buSzPct val="99000"/>
              <a:buFontTx/>
              <a:buAutoNum type="arabicPeriod" startAt="25"/>
            </a:pPr>
            <a:r>
              <a:rPr lang="en-US" altLang="en-US"/>
              <a:t> Firm wage-size effect (larger firms pay more)</a:t>
            </a:r>
          </a:p>
          <a:p>
            <a:pPr>
              <a:buSzPct val="99000"/>
              <a:buFontTx/>
              <a:buAutoNum type="arabicPeriod" startAt="25"/>
            </a:pPr>
            <a:r>
              <a:rPr lang="en-US" altLang="en-US"/>
              <a:t> Dependence of output volatility on size</a:t>
            </a:r>
          </a:p>
          <a:p>
            <a:pPr>
              <a:buSzPct val="99000"/>
              <a:buFontTx/>
              <a:buAutoNum type="arabicPeriod" startAt="25"/>
            </a:pPr>
            <a:r>
              <a:rPr lang="en-US" altLang="en-US"/>
              <a:t>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 bldLvl="5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629BEC26-8ED7-C74A-A47F-685596B104AB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Team Production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A92EF473-C813-2548-A445-3222F8D0D92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41400" y="368300"/>
            <a:ext cx="10922000" cy="1460500"/>
          </a:xfrm>
          <a:ln/>
        </p:spPr>
        <p:txBody>
          <a:bodyPr/>
          <a:lstStyle/>
          <a:p>
            <a:pPr marL="407988"/>
            <a:r>
              <a:rPr lang="en-US" altLang="en-US"/>
              <a:t>Big Picture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EB597F1-A508-FA4F-B52C-684E713373E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1400" y="1727200"/>
            <a:ext cx="11353800" cy="77724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en-US" u="sng"/>
              <a:t>5 strengths of agents</a:t>
            </a:r>
            <a:r>
              <a:rPr lang="en-US" altLang="en-US"/>
              <a:t>: heterogeneity, bounded rationality, direct interactions, non-equilibrium, </a:t>
            </a:r>
            <a:r>
              <a:rPr lang="en-US" altLang="en-US" b="1"/>
              <a:t>scale</a:t>
            </a:r>
            <a:endParaRPr lang="en-US" altLang="en-US" u="sng"/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‘</a:t>
            </a:r>
            <a:r>
              <a:rPr lang="en-US" altLang="en-US" u="sng"/>
              <a:t>Agentization</a:t>
            </a:r>
            <a:r>
              <a:rPr lang="en-US" altLang="en-US"/>
              <a:t>’: Create computational representation of conventional (neoclassical) model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Many ways to </a:t>
            </a:r>
            <a:r>
              <a:rPr lang="en-US" altLang="en-US" u="sng"/>
              <a:t>relax</a:t>
            </a:r>
            <a:r>
              <a:rPr lang="en-US" altLang="en-US"/>
              <a:t> neoclassical specifications, leading to multiple model ‘flavors’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 u="sng"/>
              <a:t>Macro</a:t>
            </a:r>
            <a:r>
              <a:rPr lang="en-US" altLang="en-US"/>
              <a:t>: add heterogeneity, add networks, sub-rational behavior, add institutions,...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Need </a:t>
            </a:r>
            <a:r>
              <a:rPr lang="en-US" altLang="en-US" u="sng"/>
              <a:t>basic research</a:t>
            </a:r>
            <a:r>
              <a:rPr lang="en-US" altLang="en-US"/>
              <a:t> program on macroeconomics: let 100 flowers bloom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Need </a:t>
            </a:r>
            <a:r>
              <a:rPr lang="en-US" altLang="en-US" u="sng"/>
              <a:t>positive research</a:t>
            </a:r>
            <a:r>
              <a:rPr lang="en-US" altLang="en-US"/>
              <a:t> not tied to policy concerns...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...although policy makers can drive methodology!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B7EDD71B-2B4F-D04A-BFB6-4CA1E21170B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Team Formation Model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908C689E-44AF-8A46-AFBF-F0832F10D51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 rIns="39686"/>
          <a:lstStyle/>
          <a:p>
            <a:pPr marL="685800" indent="-342900">
              <a:buClr>
                <a:srgbClr val="FFFFFF"/>
              </a:buClr>
              <a:buFont typeface="Times" pitchFamily="2" charset="0"/>
              <a:buChar char="•"/>
            </a:pPr>
            <a:r>
              <a:rPr lang="en-US" altLang="en-US" i="1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Heterogeneous</a:t>
            </a:r>
            <a:r>
              <a:rPr lang="en-US" altLang="en-US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 population of agents</a:t>
            </a:r>
            <a:endParaRPr lang="en-US" altLang="en-US">
              <a:solidFill>
                <a:srgbClr val="1A1A1A"/>
              </a:solidFill>
              <a:latin typeface="Times" pitchFamily="2" charset="0"/>
              <a:ea typeface="ヒラギノ明朝 ProN W3" panose="02020300000000000000" pitchFamily="18" charset="-128"/>
              <a:sym typeface="Times" pitchFamily="2" charset="0"/>
            </a:endParaRPr>
          </a:p>
          <a:p>
            <a:pPr marL="685800" indent="-342900">
              <a:spcBef>
                <a:spcPts val="800"/>
              </a:spcBef>
              <a:buClr>
                <a:srgbClr val="FFFFFF"/>
              </a:buClr>
              <a:buFont typeface="Times" pitchFamily="2" charset="0"/>
              <a:buChar char="•"/>
            </a:pPr>
            <a:r>
              <a:rPr lang="en-US" altLang="en-US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Situated in an environment of increasing returns (</a:t>
            </a:r>
            <a:r>
              <a:rPr lang="en-US" altLang="en-US" i="1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team production</a:t>
            </a:r>
            <a:r>
              <a:rPr lang="en-US" altLang="en-US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)</a:t>
            </a:r>
            <a:endParaRPr lang="en-US" altLang="en-US">
              <a:solidFill>
                <a:srgbClr val="1A1A1A"/>
              </a:solidFill>
              <a:latin typeface="Times" pitchFamily="2" charset="0"/>
              <a:ea typeface="ヒラギノ明朝 ProN W3" panose="02020300000000000000" pitchFamily="18" charset="-128"/>
              <a:sym typeface="Times" pitchFamily="2" charset="0"/>
            </a:endParaRPr>
          </a:p>
          <a:p>
            <a:pPr marL="685800" indent="-342900">
              <a:spcBef>
                <a:spcPts val="800"/>
              </a:spcBef>
              <a:buClr>
                <a:srgbClr val="FFFFFF"/>
              </a:buClr>
              <a:buFont typeface="Times" pitchFamily="2" charset="0"/>
              <a:buChar char="•"/>
            </a:pPr>
            <a:r>
              <a:rPr lang="en-US" altLang="en-US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Agents are </a:t>
            </a:r>
            <a:r>
              <a:rPr lang="en-US" altLang="en-US" i="1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boundedly rational</a:t>
            </a:r>
            <a:r>
              <a:rPr lang="en-US" altLang="en-US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 (locally purposive not perfectly rational)</a:t>
            </a:r>
            <a:endParaRPr lang="en-US" altLang="en-US">
              <a:solidFill>
                <a:srgbClr val="1A1A1A"/>
              </a:solidFill>
              <a:latin typeface="Times" pitchFamily="2" charset="0"/>
              <a:ea typeface="ヒラギノ明朝 ProN W3" panose="02020300000000000000" pitchFamily="18" charset="-128"/>
              <a:sym typeface="Times" pitchFamily="2" charset="0"/>
            </a:endParaRPr>
          </a:p>
          <a:p>
            <a:pPr marL="685800" indent="-342900">
              <a:spcBef>
                <a:spcPts val="800"/>
              </a:spcBef>
              <a:buClr>
                <a:srgbClr val="FFFFFF"/>
              </a:buClr>
              <a:buFont typeface="Times" pitchFamily="2" charset="0"/>
              <a:buChar char="•"/>
            </a:pPr>
            <a:r>
              <a:rPr lang="en-US" altLang="en-US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Rules for dividing team output (</a:t>
            </a:r>
            <a:r>
              <a:rPr lang="en-US" altLang="en-US" i="1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compensation</a:t>
            </a:r>
            <a:r>
              <a:rPr lang="en-US" altLang="en-US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 systems)</a:t>
            </a:r>
            <a:endParaRPr lang="en-US" altLang="en-US">
              <a:solidFill>
                <a:srgbClr val="1A1A1A"/>
              </a:solidFill>
              <a:latin typeface="Times" pitchFamily="2" charset="0"/>
              <a:ea typeface="ヒラギノ明朝 ProN W3" panose="02020300000000000000" pitchFamily="18" charset="-128"/>
              <a:sym typeface="Times" pitchFamily="2" charset="0"/>
            </a:endParaRPr>
          </a:p>
          <a:p>
            <a:pPr marL="685800" indent="-342900">
              <a:spcBef>
                <a:spcPts val="800"/>
              </a:spcBef>
              <a:buClr>
                <a:srgbClr val="FFFFFF"/>
              </a:buClr>
              <a:buFont typeface="Times" pitchFamily="2" charset="0"/>
              <a:buChar char="•"/>
            </a:pPr>
            <a:r>
              <a:rPr lang="en-US" altLang="en-US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Agents have </a:t>
            </a:r>
            <a:r>
              <a:rPr lang="en-US" altLang="en-US" i="1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social networks</a:t>
            </a:r>
            <a:r>
              <a:rPr lang="en-US" altLang="en-US">
                <a:solidFill>
                  <a:srgbClr val="1A1A1A"/>
                </a:solidFill>
                <a:latin typeface="Times" pitchFamily="2" charset="0"/>
                <a:sym typeface="Times" pitchFamily="2" charset="0"/>
              </a:rPr>
              <a:t> from which they learn about job opportunities</a:t>
            </a:r>
            <a:endParaRPr lang="en-US" altLang="en-US">
              <a:solidFill>
                <a:srgbClr val="1A1A1A"/>
              </a:solidFill>
              <a:latin typeface="Times" pitchFamily="2" charset="0"/>
              <a:ea typeface="ヒラギノ明朝 ProN W3" panose="02020300000000000000" pitchFamily="18" charset="-128"/>
              <a:sym typeface="Times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 bldLvl="5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2F3A7A1C-EDA3-3B47-AB27-28EC09950D52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Model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4FB4D62D-89F2-A640-B470-793BABFC9E2B}"/>
              </a:ext>
            </a:extLst>
          </p:cNvPr>
          <p:cNvSpPr>
            <a:spLocks/>
          </p:cNvSpPr>
          <p:nvPr/>
        </p:nvSpPr>
        <p:spPr bwMode="auto">
          <a:xfrm>
            <a:off x="1041400" y="2540000"/>
            <a:ext cx="10922000" cy="64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39686" bIns="0"/>
          <a:lstStyle>
            <a:lvl1pPr marL="38100"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r>
              <a:rPr lang="en-US" altLang="en-US" sz="3600">
                <a:solidFill>
                  <a:srgbClr val="343434"/>
                </a:solidFill>
                <a:latin typeface="Wingdings" pitchFamily="2" charset="2"/>
                <a:ea typeface="Wingdings" pitchFamily="2" charset="2"/>
                <a:cs typeface="Wingdings" pitchFamily="2" charset="2"/>
                <a:sym typeface="Wingdings" pitchFamily="2" charset="2"/>
              </a:rPr>
              <a:t>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Consider a group of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N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agents, each of whom supplies input (‘effort’)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e</a:t>
            </a:r>
            <a:r>
              <a:rPr lang="en-US" altLang="en-US" sz="3600" baseline="-190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i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altLang="en-US" sz="3600">
                <a:solidFill>
                  <a:srgbClr val="343434"/>
                </a:solidFill>
                <a:latin typeface="Symbol" pitchFamily="2" charset="2"/>
                <a:ea typeface="Symbol" pitchFamily="2" charset="2"/>
                <a:cs typeface="Symbol" pitchFamily="2" charset="2"/>
                <a:sym typeface="Symbol" pitchFamily="2" charset="2"/>
              </a:rPr>
              <a:t>∈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[0,1]</a:t>
            </a:r>
          </a:p>
          <a:p>
            <a:r>
              <a:rPr lang="en-US" altLang="en-US" sz="3600">
                <a:solidFill>
                  <a:srgbClr val="343434"/>
                </a:solidFill>
                <a:latin typeface="Wingdings" pitchFamily="2" charset="2"/>
                <a:ea typeface="Wingdings" pitchFamily="2" charset="2"/>
                <a:cs typeface="Wingdings" pitchFamily="2" charset="2"/>
                <a:sym typeface="Wingdings" pitchFamily="2" charset="2"/>
              </a:rPr>
              <a:t>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Total effort level: 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E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= </a:t>
            </a:r>
            <a:r>
              <a:rPr lang="en-US" altLang="en-US" sz="3600">
                <a:solidFill>
                  <a:srgbClr val="343434"/>
                </a:solidFill>
                <a:latin typeface="Symbol" pitchFamily="2" charset="2"/>
                <a:ea typeface="Symbol" pitchFamily="2" charset="2"/>
                <a:cs typeface="Symbol" pitchFamily="2" charset="2"/>
                <a:sym typeface="Symbol" pitchFamily="2" charset="2"/>
              </a:rPr>
              <a:t>Σ</a:t>
            </a:r>
            <a:r>
              <a:rPr lang="en-US" altLang="en-US" sz="3600" baseline="-190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i</a:t>
            </a:r>
            <a:r>
              <a:rPr lang="en-US" altLang="en-US" sz="3600" baseline="-19000">
                <a:solidFill>
                  <a:srgbClr val="343434"/>
                </a:solidFill>
                <a:latin typeface="Symbol" pitchFamily="2" charset="2"/>
                <a:ea typeface="Symbol" pitchFamily="2" charset="2"/>
                <a:cs typeface="Symbol" pitchFamily="2" charset="2"/>
                <a:sym typeface="Symbol" pitchFamily="2" charset="2"/>
              </a:rPr>
              <a:t>∈</a:t>
            </a:r>
            <a:r>
              <a:rPr lang="en-US" altLang="en-US" sz="3600" baseline="-190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{1..N}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e</a:t>
            </a:r>
            <a:r>
              <a:rPr lang="en-US" altLang="en-US" sz="3600" baseline="-190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i</a:t>
            </a:r>
          </a:p>
          <a:p>
            <a:r>
              <a:rPr lang="en-US" altLang="en-US" sz="3600">
                <a:solidFill>
                  <a:srgbClr val="343434"/>
                </a:solidFill>
                <a:latin typeface="Wingdings" pitchFamily="2" charset="2"/>
                <a:ea typeface="Wingdings" pitchFamily="2" charset="2"/>
                <a:cs typeface="Wingdings" pitchFamily="2" charset="2"/>
                <a:sym typeface="Wingdings" pitchFamily="2" charset="2"/>
              </a:rPr>
              <a:t>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Total output: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O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(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E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) =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aE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+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bE</a:t>
            </a:r>
            <a:r>
              <a:rPr lang="en-US" altLang="en-US" sz="3600" baseline="31000">
                <a:solidFill>
                  <a:srgbClr val="343434"/>
                </a:solidFill>
                <a:latin typeface="Symbol" pitchFamily="2" charset="2"/>
                <a:ea typeface="Symbol" pitchFamily="2" charset="2"/>
                <a:cs typeface="Symbol" pitchFamily="2" charset="2"/>
                <a:sym typeface="Symbol" pitchFamily="2" charset="2"/>
              </a:rPr>
              <a:t>2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,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a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,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b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≥ 0</a:t>
            </a:r>
          </a:p>
          <a:p>
            <a:r>
              <a:rPr lang="en-US" altLang="en-US" sz="3600">
                <a:solidFill>
                  <a:srgbClr val="343434"/>
                </a:solidFill>
                <a:latin typeface="Wingdings" pitchFamily="2" charset="2"/>
                <a:ea typeface="Wingdings" pitchFamily="2" charset="2"/>
                <a:cs typeface="Wingdings" pitchFamily="2" charset="2"/>
                <a:sym typeface="Wingdings" pitchFamily="2" charset="2"/>
              </a:rPr>
              <a:t>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b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= 0 means constant returns,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b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&gt; 0 is</a:t>
            </a:r>
          </a:p>
          <a:p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  increasing returns</a:t>
            </a:r>
          </a:p>
          <a:p>
            <a:r>
              <a:rPr lang="en-US" altLang="en-US" sz="3600">
                <a:solidFill>
                  <a:srgbClr val="343434"/>
                </a:solidFill>
                <a:latin typeface="Wingdings" pitchFamily="2" charset="2"/>
                <a:ea typeface="Wingdings" pitchFamily="2" charset="2"/>
                <a:cs typeface="Wingdings" pitchFamily="2" charset="2"/>
                <a:sym typeface="Wingdings" pitchFamily="2" charset="2"/>
              </a:rPr>
              <a:t>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Agents receive equal shares of output:</a:t>
            </a:r>
          </a:p>
          <a:p>
            <a:r>
              <a:rPr lang="en-US" altLang="en-US" sz="3600">
                <a:solidFill>
                  <a:srgbClr val="343434"/>
                </a:solidFill>
                <a:latin typeface="Arial Bold" charset="0"/>
                <a:cs typeface="Lucida Grande" panose="020B0600040502020204" pitchFamily="34" charset="0"/>
                <a:sym typeface="Arial Bold" charset="0"/>
              </a:rPr>
              <a:t>		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S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(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E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)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 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=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O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(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E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)/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N</a:t>
            </a:r>
          </a:p>
          <a:p>
            <a:r>
              <a:rPr lang="en-US" altLang="en-US" sz="3600">
                <a:solidFill>
                  <a:srgbClr val="343434"/>
                </a:solidFill>
                <a:latin typeface="Wingdings" pitchFamily="2" charset="2"/>
                <a:ea typeface="Wingdings" pitchFamily="2" charset="2"/>
                <a:cs typeface="Wingdings" pitchFamily="2" charset="2"/>
                <a:sym typeface="Wingdings" pitchFamily="2" charset="2"/>
              </a:rPr>
              <a:t>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Agents have Cobb-Douglas preferences for</a:t>
            </a:r>
          </a:p>
          <a:p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  income (output shares) and leisure,</a:t>
            </a:r>
          </a:p>
          <a:p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		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U</a:t>
            </a:r>
            <a:r>
              <a:rPr lang="en-US" altLang="en-US" sz="3600" baseline="440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i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(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e</a:t>
            </a:r>
            <a:r>
              <a:rPr lang="en-US" altLang="en-US" sz="3600" baseline="-190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i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) = 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S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(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e</a:t>
            </a:r>
            <a:r>
              <a:rPr lang="en-US" altLang="en-US" sz="3600" baseline="-190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i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,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E</a:t>
            </a:r>
            <a:r>
              <a:rPr lang="en-US" altLang="en-US" sz="3600" baseline="-190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~i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)</a:t>
            </a:r>
            <a:r>
              <a:rPr lang="en-US" altLang="en-US" sz="3600" baseline="44000">
                <a:solidFill>
                  <a:srgbClr val="343434"/>
                </a:solidFill>
                <a:latin typeface="Symbol" pitchFamily="2" charset="2"/>
                <a:ea typeface="Symbol" pitchFamily="2" charset="2"/>
                <a:cs typeface="Symbol" pitchFamily="2" charset="2"/>
                <a:sym typeface="Symbol" pitchFamily="2" charset="2"/>
              </a:rPr>
              <a:t>θ</a:t>
            </a:r>
            <a:r>
              <a:rPr lang="en-US" altLang="en-US" sz="3600" baseline="310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i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(1-</a:t>
            </a:r>
            <a:r>
              <a:rPr lang="en-US" altLang="en-US" sz="36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e</a:t>
            </a:r>
            <a:r>
              <a:rPr lang="en-US" altLang="en-US" sz="3600" baseline="-190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i</a:t>
            </a:r>
            <a:r>
              <a:rPr lang="en-US" altLang="en-US" sz="36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)</a:t>
            </a:r>
            <a:r>
              <a:rPr lang="en-US" altLang="en-US" sz="3600" baseline="44000">
                <a:solidFill>
                  <a:srgbClr val="343434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1-</a:t>
            </a:r>
            <a:r>
              <a:rPr lang="en-US" altLang="en-US" sz="3600" baseline="44000">
                <a:solidFill>
                  <a:srgbClr val="343434"/>
                </a:solidFill>
                <a:latin typeface="Symbol" pitchFamily="2" charset="2"/>
                <a:ea typeface="Symbol" pitchFamily="2" charset="2"/>
                <a:cs typeface="Symbol" pitchFamily="2" charset="2"/>
                <a:sym typeface="Symbol" pitchFamily="2" charset="2"/>
              </a:rPr>
              <a:t>θ</a:t>
            </a:r>
            <a:r>
              <a:rPr lang="en-US" altLang="en-US" sz="3600" baseline="31000">
                <a:solidFill>
                  <a:srgbClr val="343434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0660F0AE-226A-A14A-9556-05155426C85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41400" y="254000"/>
            <a:ext cx="10922000" cy="1765300"/>
          </a:xfrm>
          <a:ln/>
        </p:spPr>
        <p:txBody>
          <a:bodyPr/>
          <a:lstStyle/>
          <a:p>
            <a:pPr marL="407988"/>
            <a:r>
              <a:rPr lang="en-US" altLang="en-US"/>
              <a:t>Analytical Results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27E5A2A-ED94-C542-A829-CE9A993C317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1400" y="2260600"/>
            <a:ext cx="10922000" cy="42545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en-US"/>
              <a:t>Nash equilibria always exist and are unique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/>
              <a:t>Agents undersupply effort at Nash equlibrium (Holmström)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/>
              <a:t>Nash equilibrium is dynamically unstable for sufficiently large groups</a:t>
            </a:r>
          </a:p>
        </p:txBody>
      </p:sp>
      <p:pic>
        <p:nvPicPr>
          <p:cNvPr id="62467" name="Picture 3">
            <a:extLst>
              <a:ext uri="{FF2B5EF4-FFF2-40B4-BE49-F238E27FC236}">
                <a16:creationId xmlns:a16="http://schemas.microsoft.com/office/drawing/2014/main" id="{6409CA5F-9CBE-E54C-B258-715A06107B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10300"/>
            <a:ext cx="44958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 bldLvl="5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29DE1683-BC11-1D42-9B32-FDE8529E022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Agent Model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02CF3313-C30C-4746-94ED-7EC83A362AE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Base Parameterization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2DBAFE34-F73F-A843-B7D2-5B5CD156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3098800"/>
            <a:ext cx="1037590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7" name="Group 5">
            <a:extLst>
              <a:ext uri="{FF2B5EF4-FFF2-40B4-BE49-F238E27FC236}">
                <a16:creationId xmlns:a16="http://schemas.microsoft.com/office/drawing/2014/main" id="{F93CF933-8613-A04B-B6BD-1AEC31E4248B}"/>
              </a:ext>
            </a:extLst>
          </p:cNvPr>
          <p:cNvGrpSpPr>
            <a:grpSpLocks/>
          </p:cNvGrpSpPr>
          <p:nvPr/>
        </p:nvGrpSpPr>
        <p:grpSpPr bwMode="auto">
          <a:xfrm>
            <a:off x="8299450" y="2571750"/>
            <a:ext cx="4230688" cy="1276350"/>
            <a:chOff x="0" y="0"/>
            <a:chExt cx="2665" cy="804"/>
          </a:xfrm>
        </p:grpSpPr>
        <p:sp>
          <p:nvSpPr>
            <p:cNvPr id="64515" name="Rectangle 3">
              <a:extLst>
                <a:ext uri="{FF2B5EF4-FFF2-40B4-BE49-F238E27FC236}">
                  <a16:creationId xmlns:a16="http://schemas.microsoft.com/office/drawing/2014/main" id="{04D2AC19-75E3-4047-8189-BD4D85036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6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9pPr>
            </a:lstStyle>
            <a:p>
              <a:pPr algn="ctr"/>
              <a:r>
                <a:rPr lang="en-US" altLang="en-US" sz="2400" i="1">
                  <a:solidFill>
                    <a:srgbClr val="FF0080"/>
                  </a:solidFill>
                  <a:latin typeface="Helvetica" pitchFamily="2" charset="0"/>
                  <a:ea typeface="Helvetica" pitchFamily="2" charset="0"/>
                  <a:cs typeface="Helvetica" pitchFamily="2" charset="0"/>
                  <a:sym typeface="Helvetica" pitchFamily="2" charset="0"/>
                </a:rPr>
                <a:t>Size of the U.S. private sector </a:t>
              </a:r>
            </a:p>
          </p:txBody>
        </p:sp>
        <p:sp>
          <p:nvSpPr>
            <p:cNvPr id="64516" name="Line 4">
              <a:extLst>
                <a:ext uri="{FF2B5EF4-FFF2-40B4-BE49-F238E27FC236}">
                  <a16:creationId xmlns:a16="http://schemas.microsoft.com/office/drawing/2014/main" id="{A5B81B4A-DC09-7446-ABC3-514A121C7C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701" y="284"/>
              <a:ext cx="686" cy="520"/>
            </a:xfrm>
            <a:prstGeom prst="line">
              <a:avLst/>
            </a:prstGeom>
            <a:noFill/>
            <a:ln w="25400" cap="flat">
              <a:solidFill>
                <a:srgbClr val="FF0080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85F77341-53AE-B443-AA94-83C8C50473E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Pseudo-code</a:t>
            </a:r>
          </a:p>
        </p:txBody>
      </p:sp>
      <p:pic>
        <p:nvPicPr>
          <p:cNvPr id="65538" name="Picture 2">
            <a:extLst>
              <a:ext uri="{FF2B5EF4-FFF2-40B4-BE49-F238E27FC236}">
                <a16:creationId xmlns:a16="http://schemas.microsoft.com/office/drawing/2014/main" id="{70972AC8-7569-D743-BC29-696264BDB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324100"/>
            <a:ext cx="9297988" cy="669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6C4C1FD8-FD2F-704D-BDDC-F065AFF343F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Dynamics</a:t>
            </a:r>
            <a:br>
              <a:rPr lang="en-US" altLang="en-US"/>
            </a:br>
            <a:r>
              <a:rPr lang="en-US" altLang="en-US"/>
              <a:t>(in slow motion)</a:t>
            </a:r>
          </a:p>
        </p:txBody>
      </p:sp>
      <p:pic>
        <p:nvPicPr>
          <p:cNvPr id="66562" name="Firms-Short movie-1.mov" descr="Axtell-Leiden.ppt_media/Firms-Short movie-1.mov">
            <a:hlinkClick r:id="" action="ppaction://media"/>
            <a:extLst>
              <a:ext uri="{FF2B5EF4-FFF2-40B4-BE49-F238E27FC236}">
                <a16:creationId xmlns:a16="http://schemas.microsoft.com/office/drawing/2014/main" id="{A64D9854-A1B1-E149-980C-26D289BD4794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009900"/>
            <a:ext cx="101346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65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656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65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65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562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BD2EC641-C166-CE40-A59E-329CED4C2DB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Realizing 10</a:t>
            </a:r>
            <a:r>
              <a:rPr lang="en-US" altLang="en-US" baseline="32000"/>
              <a:t>8</a:t>
            </a:r>
            <a:r>
              <a:rPr lang="en-US" altLang="en-US"/>
              <a:t> agents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5834FB1-43F6-8745-8ED7-E296415ED55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308100" y="2387600"/>
            <a:ext cx="10922000" cy="64643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en-US" u="sng"/>
              <a:t>Needed</a:t>
            </a:r>
            <a:r>
              <a:rPr lang="en-US" altLang="en-US"/>
              <a:t>: 1 KB/agent =&gt; 100 GB</a:t>
            </a:r>
            <a:endParaRPr lang="en-US" altLang="en-US" u="sng"/>
          </a:p>
          <a:p>
            <a:pPr>
              <a:spcBef>
                <a:spcPts val="1600"/>
              </a:spcBef>
              <a:buFontTx/>
              <a:buBlip>
                <a:blip r:embed="rId2"/>
              </a:buBlip>
            </a:pPr>
            <a:r>
              <a:rPr lang="en-US" altLang="en-US" u="sng"/>
              <a:t>What doesn’t work</a:t>
            </a:r>
            <a:r>
              <a:rPr lang="en-US" altLang="en-US"/>
              <a:t>: multiple machines, OpenMP, MPI; Java; conventional threading on a few cores</a:t>
            </a:r>
          </a:p>
          <a:p>
            <a:pPr>
              <a:spcBef>
                <a:spcPts val="1600"/>
              </a:spcBef>
              <a:buFontTx/>
              <a:buBlip>
                <a:blip r:embed="rId2"/>
              </a:buBlip>
            </a:pPr>
            <a:r>
              <a:rPr lang="en-US" altLang="en-US" u="sng"/>
              <a:t>What is needed</a:t>
            </a:r>
            <a:r>
              <a:rPr lang="en-US" altLang="en-US"/>
              <a:t>:</a:t>
            </a:r>
          </a:p>
          <a:p>
            <a:pPr marL="876300" lvl="1">
              <a:buFontTx/>
              <a:buBlip>
                <a:blip r:embed="rId2"/>
              </a:buBlip>
            </a:pPr>
            <a:r>
              <a:rPr lang="en-US" altLang="en-US"/>
              <a:t>large ‘flat’ memory space (e.g., 256 GB)</a:t>
            </a:r>
          </a:p>
          <a:p>
            <a:pPr marL="876300" lvl="1">
              <a:buFontTx/>
              <a:buBlip>
                <a:blip r:embed="rId2"/>
              </a:buBlip>
            </a:pPr>
            <a:r>
              <a:rPr lang="en-US" altLang="en-US"/>
              <a:t>OS to address large memory (Unix)</a:t>
            </a:r>
          </a:p>
          <a:p>
            <a:pPr marL="876300" lvl="1">
              <a:buFontTx/>
              <a:buBlip>
                <a:blip r:embed="rId2"/>
              </a:buBlip>
            </a:pPr>
            <a:r>
              <a:rPr lang="en-US" altLang="en-US"/>
              <a:t>lots of processors (server architecture motherboard, e.g., 4 Xeon E5-2687W)</a:t>
            </a:r>
          </a:p>
          <a:p>
            <a:pPr marL="876300" lvl="1">
              <a:buFontTx/>
              <a:buBlip>
                <a:blip r:embed="rId2"/>
              </a:buBlip>
            </a:pPr>
            <a:r>
              <a:rPr lang="en-US" altLang="en-US"/>
              <a:t>lots of cores/processor (2687W = 8, so 32 cores)</a:t>
            </a:r>
          </a:p>
          <a:p>
            <a:pPr marL="876300" lvl="1">
              <a:buFontTx/>
              <a:buBlip>
                <a:blip r:embed="rId2"/>
              </a:buBlip>
            </a:pPr>
            <a:r>
              <a:rPr lang="en-US" altLang="en-US"/>
              <a:t>time...24-48 hours to remove transient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bldLvl="5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63FEB406-0683-334C-8182-AA93EE6F869B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 sz="6800"/>
              <a:t>Monthly Job-to-Job Flows</a:t>
            </a:r>
          </a:p>
        </p:txBody>
      </p:sp>
      <p:pic>
        <p:nvPicPr>
          <p:cNvPr id="68610" name="Picture 2">
            <a:extLst>
              <a:ext uri="{FF2B5EF4-FFF2-40B4-BE49-F238E27FC236}">
                <a16:creationId xmlns:a16="http://schemas.microsoft.com/office/drawing/2014/main" id="{87DDD1F1-AE97-7446-806C-42192E06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378200"/>
            <a:ext cx="61849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3">
            <a:extLst>
              <a:ext uri="{FF2B5EF4-FFF2-40B4-BE49-F238E27FC236}">
                <a16:creationId xmlns:a16="http://schemas.microsoft.com/office/drawing/2014/main" id="{D7160D8D-2D7D-824C-AD98-07151C9F5B4A}"/>
              </a:ext>
            </a:extLst>
          </p:cNvPr>
          <p:cNvSpPr>
            <a:spLocks/>
          </p:cNvSpPr>
          <p:nvPr/>
        </p:nvSpPr>
        <p:spPr bwMode="auto">
          <a:xfrm>
            <a:off x="9932988" y="7975600"/>
            <a:ext cx="2360612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TOTAL</a:t>
            </a:r>
          </a:p>
          <a:p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JOB CREATION</a:t>
            </a:r>
          </a:p>
          <a:p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JOB DESTRUCTION</a:t>
            </a:r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06FD742B-0415-5F48-B7AD-B4C37D59E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4275" y="8239125"/>
            <a:ext cx="796925" cy="1588"/>
          </a:xfrm>
          <a:prstGeom prst="line">
            <a:avLst/>
          </a:prstGeom>
          <a:noFill/>
          <a:ln w="25400" cap="flat">
            <a:solidFill>
              <a:srgbClr val="2E6FF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241FE1F9-0B93-4043-B51F-6C3853A0A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1100" y="8902700"/>
            <a:ext cx="795338" cy="1588"/>
          </a:xfrm>
          <a:prstGeom prst="line">
            <a:avLst/>
          </a:prstGeom>
          <a:noFill/>
          <a:ln w="25400" cap="flat">
            <a:solidFill>
              <a:srgbClr val="66B13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33297E7F-3D8D-094E-B2B3-5041BD666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1100" y="8572500"/>
            <a:ext cx="795338" cy="1588"/>
          </a:xfrm>
          <a:prstGeom prst="line">
            <a:avLst/>
          </a:prstGeom>
          <a:noFill/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141A8530-0F19-5640-BDC3-03503C99850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Number of Firms</a:t>
            </a:r>
          </a:p>
        </p:txBody>
      </p:sp>
      <p:pic>
        <p:nvPicPr>
          <p:cNvPr id="69634" name="Picture 2">
            <a:extLst>
              <a:ext uri="{FF2B5EF4-FFF2-40B4-BE49-F238E27FC236}">
                <a16:creationId xmlns:a16="http://schemas.microsoft.com/office/drawing/2014/main" id="{CD566F3A-52AB-7747-B02F-E9577DA9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111500"/>
            <a:ext cx="74644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>
            <a:extLst>
              <a:ext uri="{FF2B5EF4-FFF2-40B4-BE49-F238E27FC236}">
                <a16:creationId xmlns:a16="http://schemas.microsoft.com/office/drawing/2014/main" id="{5D337223-F5DE-9145-AC3A-A01E9B72BE93}"/>
              </a:ext>
            </a:extLst>
          </p:cNvPr>
          <p:cNvSpPr>
            <a:spLocks/>
          </p:cNvSpPr>
          <p:nvPr/>
        </p:nvSpPr>
        <p:spPr bwMode="auto">
          <a:xfrm>
            <a:off x="10644188" y="7950200"/>
            <a:ext cx="1400175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TOTAL</a:t>
            </a:r>
          </a:p>
          <a:p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ENTRANTS</a:t>
            </a:r>
          </a:p>
          <a:p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EXITS</a:t>
            </a: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05151E30-5E53-554E-BE55-13F952772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75" y="8239125"/>
            <a:ext cx="796925" cy="1588"/>
          </a:xfrm>
          <a:prstGeom prst="line">
            <a:avLst/>
          </a:prstGeom>
          <a:noFill/>
          <a:ln w="25400" cap="flat">
            <a:solidFill>
              <a:srgbClr val="2E6FF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DEFF9763-37B1-C040-B428-E716A97EB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8572500"/>
            <a:ext cx="795338" cy="1588"/>
          </a:xfrm>
          <a:prstGeom prst="line">
            <a:avLst/>
          </a:prstGeom>
          <a:noFill/>
          <a:ln w="25400" cap="flat">
            <a:solidFill>
              <a:srgbClr val="66B13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BFB2D10A-41E8-FE43-827F-35DE2A45C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8902700"/>
            <a:ext cx="795338" cy="1588"/>
          </a:xfrm>
          <a:prstGeom prst="line">
            <a:avLst/>
          </a:prstGeom>
          <a:noFill/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69641" name="Group 9">
            <a:extLst>
              <a:ext uri="{FF2B5EF4-FFF2-40B4-BE49-F238E27FC236}">
                <a16:creationId xmlns:a16="http://schemas.microsoft.com/office/drawing/2014/main" id="{A11EABF2-840A-944F-B950-625D2D58238E}"/>
              </a:ext>
            </a:extLst>
          </p:cNvPr>
          <p:cNvGrpSpPr>
            <a:grpSpLocks/>
          </p:cNvGrpSpPr>
          <p:nvPr/>
        </p:nvGrpSpPr>
        <p:grpSpPr bwMode="auto">
          <a:xfrm>
            <a:off x="8329613" y="4000500"/>
            <a:ext cx="4144962" cy="723900"/>
            <a:chOff x="0" y="0"/>
            <a:chExt cx="2611" cy="456"/>
          </a:xfrm>
        </p:grpSpPr>
        <p:sp>
          <p:nvSpPr>
            <p:cNvPr id="69639" name="Rectangle 7">
              <a:extLst>
                <a:ext uri="{FF2B5EF4-FFF2-40B4-BE49-F238E27FC236}">
                  <a16:creationId xmlns:a16="http://schemas.microsoft.com/office/drawing/2014/main" id="{F4B38F63-06E7-4748-86C0-C9077368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8"/>
              <a:ext cx="16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343434"/>
                  </a:solidFill>
                  <a:ea typeface="Helvetica Neue Bold Condensed" panose="02000503000000020004" pitchFamily="2" charset="0"/>
                  <a:cs typeface="Helvetica Neue Bold Condensed" panose="02000503000000020004" pitchFamily="2" charset="0"/>
                </a:rPr>
                <a:t>avg firm size ~ 20 = </a:t>
              </a:r>
            </a:p>
          </p:txBody>
        </p:sp>
        <p:pic>
          <p:nvPicPr>
            <p:cNvPr id="69640" name="Picture 8">
              <a:extLst>
                <a:ext uri="{FF2B5EF4-FFF2-40B4-BE49-F238E27FC236}">
                  <a16:creationId xmlns:a16="http://schemas.microsoft.com/office/drawing/2014/main" id="{D39AD910-D31D-9C40-B48D-D43B3F0E3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" y="0"/>
              <a:ext cx="955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6DFA80D2-D4FD-3649-BE86-3237974D6FB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41400" y="368300"/>
            <a:ext cx="10922000" cy="1460500"/>
          </a:xfrm>
          <a:ln/>
        </p:spPr>
        <p:txBody>
          <a:bodyPr/>
          <a:lstStyle/>
          <a:p>
            <a:pPr marL="407988"/>
            <a:r>
              <a:rPr lang="en-US" altLang="en-US"/>
              <a:t>A Basic Research Pgm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9865621-718E-E240-8050-74BDF33B90A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1400" y="1727200"/>
            <a:ext cx="11353800" cy="77724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en-US"/>
              <a:t>Back to the </a:t>
            </a:r>
            <a:r>
              <a:rPr lang="en-US" altLang="en-US" u="sng"/>
              <a:t>foundations</a:t>
            </a:r>
            <a:r>
              <a:rPr lang="en-US" altLang="en-US"/>
              <a:t> of macroeconomics: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Empirically-credible macro-level output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Behaviorally-credible heterogeneous agents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Institutionally-credible details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Macro-dynamics: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Perpetual novelty at agent level, macro-stationarity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Exogenous shocks neither necessary nor sufficient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We don’t know how to accomplish this analytically: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‘Double regress’ of stalled analytics -&gt; numerics</a:t>
            </a:r>
          </a:p>
          <a:p>
            <a:pPr marL="876300" lvl="1"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Begin with agents and institutions, ‘grow’ macroeconomy from the bottom 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bldLvl="5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0" name="Group 4">
            <a:extLst>
              <a:ext uri="{FF2B5EF4-FFF2-40B4-BE49-F238E27FC236}">
                <a16:creationId xmlns:a16="http://schemas.microsoft.com/office/drawing/2014/main" id="{335AC6D5-3507-9742-9F5C-4919B4250B61}"/>
              </a:ext>
            </a:extLst>
          </p:cNvPr>
          <p:cNvGrpSpPr>
            <a:grpSpLocks/>
          </p:cNvGrpSpPr>
          <p:nvPr/>
        </p:nvGrpSpPr>
        <p:grpSpPr bwMode="auto">
          <a:xfrm>
            <a:off x="4765675" y="5054600"/>
            <a:ext cx="989013" cy="1139825"/>
            <a:chOff x="0" y="0"/>
            <a:chExt cx="623" cy="718"/>
          </a:xfrm>
        </p:grpSpPr>
        <p:sp>
          <p:nvSpPr>
            <p:cNvPr id="70657" name="Line 1">
              <a:extLst>
                <a:ext uri="{FF2B5EF4-FFF2-40B4-BE49-F238E27FC236}">
                  <a16:creationId xmlns:a16="http://schemas.microsoft.com/office/drawing/2014/main" id="{106F27E3-5458-5547-8ADA-DB5BAAF42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" y="79"/>
              <a:ext cx="2" cy="639"/>
            </a:xfrm>
            <a:prstGeom prst="line">
              <a:avLst/>
            </a:prstGeom>
            <a:noFill/>
            <a:ln w="25400" cap="flat">
              <a:solidFill>
                <a:srgbClr val="908F95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58" name="Line 2">
              <a:extLst>
                <a:ext uri="{FF2B5EF4-FFF2-40B4-BE49-F238E27FC236}">
                  <a16:creationId xmlns:a16="http://schemas.microsoft.com/office/drawing/2014/main" id="{8DF34AEF-9330-7F4E-8672-47102E5AA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9"/>
              <a:ext cx="621" cy="2"/>
            </a:xfrm>
            <a:prstGeom prst="line">
              <a:avLst/>
            </a:prstGeom>
            <a:noFill/>
            <a:ln w="25400" cap="flat">
              <a:solidFill>
                <a:srgbClr val="908F95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59" name="Rectangle 3">
              <a:extLst>
                <a:ext uri="{FF2B5EF4-FFF2-40B4-BE49-F238E27FC236}">
                  <a16:creationId xmlns:a16="http://schemas.microsoft.com/office/drawing/2014/main" id="{119A4888-FD45-4E43-AE97-6999516C2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" y="0"/>
              <a:ext cx="28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Helvetica Neue Bold Condensed" panose="02000503000000020004" pitchFamily="2" charset="0"/>
                </a:defRPr>
              </a:lvl9pPr>
            </a:lstStyle>
            <a:p>
              <a:pPr algn="ctr"/>
              <a:r>
                <a:rPr lang="en-US" altLang="en-US" sz="3200">
                  <a:ea typeface="Helvetica Neue Bold Condensed" panose="02000503000000020004" pitchFamily="2" charset="0"/>
                  <a:cs typeface="Helvetica Neue Bold Condensed" panose="02000503000000020004" pitchFamily="2" charset="0"/>
                </a:rPr>
                <a:t>-2</a:t>
              </a:r>
            </a:p>
          </p:txBody>
        </p:sp>
      </p:grpSp>
      <p:sp>
        <p:nvSpPr>
          <p:cNvPr id="70661" name="Rectangle 5">
            <a:extLst>
              <a:ext uri="{FF2B5EF4-FFF2-40B4-BE49-F238E27FC236}">
                <a16:creationId xmlns:a16="http://schemas.microsoft.com/office/drawing/2014/main" id="{5FB78A62-A6D9-3D4A-B9BE-1AD993353B9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Firm Size Distribution</a:t>
            </a:r>
          </a:p>
        </p:txBody>
      </p:sp>
      <p:pic>
        <p:nvPicPr>
          <p:cNvPr id="70662" name="Picture 6">
            <a:extLst>
              <a:ext uri="{FF2B5EF4-FFF2-40B4-BE49-F238E27FC236}">
                <a16:creationId xmlns:a16="http://schemas.microsoft.com/office/drawing/2014/main" id="{23D20CDB-C07B-CD4B-82A8-1D014111D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3136900"/>
            <a:ext cx="76596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1453DEC3-D20E-974E-86D4-FD22045121F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Firm Size Distribution</a:t>
            </a:r>
          </a:p>
        </p:txBody>
      </p:sp>
      <p:grpSp>
        <p:nvGrpSpPr>
          <p:cNvPr id="71687" name="Group 7">
            <a:extLst>
              <a:ext uri="{FF2B5EF4-FFF2-40B4-BE49-F238E27FC236}">
                <a16:creationId xmlns:a16="http://schemas.microsoft.com/office/drawing/2014/main" id="{95C28348-5370-364F-A661-7E9CDF350459}"/>
              </a:ext>
            </a:extLst>
          </p:cNvPr>
          <p:cNvGrpSpPr>
            <a:grpSpLocks/>
          </p:cNvGrpSpPr>
          <p:nvPr/>
        </p:nvGrpSpPr>
        <p:grpSpPr bwMode="auto">
          <a:xfrm>
            <a:off x="2374900" y="3136900"/>
            <a:ext cx="7659688" cy="4216400"/>
            <a:chOff x="0" y="0"/>
            <a:chExt cx="4825" cy="2656"/>
          </a:xfrm>
        </p:grpSpPr>
        <p:grpSp>
          <p:nvGrpSpPr>
            <p:cNvPr id="71685" name="Group 5">
              <a:extLst>
                <a:ext uri="{FF2B5EF4-FFF2-40B4-BE49-F238E27FC236}">
                  <a16:creationId xmlns:a16="http://schemas.microsoft.com/office/drawing/2014/main" id="{113D06D8-0CFC-C742-96D2-D9ED96238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6" y="1208"/>
              <a:ext cx="623" cy="718"/>
              <a:chOff x="0" y="0"/>
              <a:chExt cx="623" cy="718"/>
            </a:xfrm>
          </p:grpSpPr>
          <p:sp>
            <p:nvSpPr>
              <p:cNvPr id="71682" name="Line 2">
                <a:extLst>
                  <a:ext uri="{FF2B5EF4-FFF2-40B4-BE49-F238E27FC236}">
                    <a16:creationId xmlns:a16="http://schemas.microsoft.com/office/drawing/2014/main" id="{87E3110C-E8A6-134A-BBA1-3092A7C56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" y="79"/>
                <a:ext cx="2" cy="639"/>
              </a:xfrm>
              <a:prstGeom prst="line">
                <a:avLst/>
              </a:prstGeom>
              <a:noFill/>
              <a:ln w="25400" cap="flat">
                <a:solidFill>
                  <a:srgbClr val="908F95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683" name="Line 3">
                <a:extLst>
                  <a:ext uri="{FF2B5EF4-FFF2-40B4-BE49-F238E27FC236}">
                    <a16:creationId xmlns:a16="http://schemas.microsoft.com/office/drawing/2014/main" id="{8C3CC751-01AD-0946-9437-F290CB8B0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69"/>
                <a:ext cx="621" cy="2"/>
              </a:xfrm>
              <a:prstGeom prst="line">
                <a:avLst/>
              </a:prstGeom>
              <a:noFill/>
              <a:ln w="25400" cap="flat">
                <a:solidFill>
                  <a:srgbClr val="908F95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684" name="Rectangle 4">
                <a:extLst>
                  <a:ext uri="{FF2B5EF4-FFF2-40B4-BE49-F238E27FC236}">
                    <a16:creationId xmlns:a16="http://schemas.microsoft.com/office/drawing/2014/main" id="{219F573F-3004-DE4E-80BA-CC23A166D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" y="0"/>
                <a:ext cx="289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algn="l">
                  <a:defRPr sz="1200">
                    <a:solidFill>
                      <a:schemeClr val="tx1"/>
                    </a:solidFill>
                    <a:latin typeface="Helvetica Neue Bold Condensed" panose="02000503000000020004" pitchFamily="2" charset="0"/>
                  </a:defRPr>
                </a:lvl1pPr>
                <a:lvl2pPr algn="l">
                  <a:defRPr sz="1200">
                    <a:solidFill>
                      <a:schemeClr val="tx1"/>
                    </a:solidFill>
                    <a:latin typeface="Helvetica Neue Bold Condensed" panose="02000503000000020004" pitchFamily="2" charset="0"/>
                  </a:defRPr>
                </a:lvl2pPr>
                <a:lvl3pPr algn="l">
                  <a:defRPr sz="1200">
                    <a:solidFill>
                      <a:schemeClr val="tx1"/>
                    </a:solidFill>
                    <a:latin typeface="Helvetica Neue Bold Condensed" panose="02000503000000020004" pitchFamily="2" charset="0"/>
                  </a:defRPr>
                </a:lvl3pPr>
                <a:lvl4pPr algn="l">
                  <a:defRPr sz="1200">
                    <a:solidFill>
                      <a:schemeClr val="tx1"/>
                    </a:solidFill>
                    <a:latin typeface="Helvetica Neue Bold Condensed" panose="02000503000000020004" pitchFamily="2" charset="0"/>
                  </a:defRPr>
                </a:lvl4pPr>
                <a:lvl5pPr algn="l">
                  <a:defRPr sz="1200">
                    <a:solidFill>
                      <a:schemeClr val="tx1"/>
                    </a:solidFill>
                    <a:latin typeface="Helvetica Neue Bold Condensed" panose="02000503000000020004" pitchFamily="2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Helvetica Neue Bold Condensed" panose="02000503000000020004" pitchFamily="2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Helvetica Neue Bold Condensed" panose="02000503000000020004" pitchFamily="2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Helvetica Neue Bold Condensed" panose="02000503000000020004" pitchFamily="2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Helvetica Neue Bold Condensed" panose="02000503000000020004" pitchFamily="2" charset="0"/>
                  </a:defRPr>
                </a:lvl9pPr>
              </a:lstStyle>
              <a:p>
                <a:pPr algn="ctr"/>
                <a:r>
                  <a:rPr lang="en-US" altLang="en-US" sz="3200">
                    <a:ea typeface="Helvetica Neue Bold Condensed" panose="02000503000000020004" pitchFamily="2" charset="0"/>
                    <a:cs typeface="Helvetica Neue Bold Condensed" panose="02000503000000020004" pitchFamily="2" charset="0"/>
                  </a:rPr>
                  <a:t>-2</a:t>
                </a:r>
              </a:p>
            </p:txBody>
          </p:sp>
        </p:grpSp>
        <p:pic>
          <p:nvPicPr>
            <p:cNvPr id="71686" name="Picture 6">
              <a:extLst>
                <a:ext uri="{FF2B5EF4-FFF2-40B4-BE49-F238E27FC236}">
                  <a16:creationId xmlns:a16="http://schemas.microsoft.com/office/drawing/2014/main" id="{2A8C5C53-883E-A343-AB48-20D6AD916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825" cy="2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688" name="Picture 8">
            <a:extLst>
              <a:ext uri="{FF2B5EF4-FFF2-40B4-BE49-F238E27FC236}">
                <a16:creationId xmlns:a16="http://schemas.microsoft.com/office/drawing/2014/main" id="{273E4D65-4A8F-A84A-BBD8-86FF79D3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2400300"/>
            <a:ext cx="4660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9">
            <a:extLst>
              <a:ext uri="{FF2B5EF4-FFF2-40B4-BE49-F238E27FC236}">
                <a16:creationId xmlns:a16="http://schemas.microsoft.com/office/drawing/2014/main" id="{375A9683-702B-9E4E-9EF0-0411D180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473700"/>
            <a:ext cx="47498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85EAB3CD-86AE-3943-8B9B-B159802AFE2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Firm Size Statistics</a:t>
            </a:r>
          </a:p>
        </p:txBody>
      </p:sp>
      <p:pic>
        <p:nvPicPr>
          <p:cNvPr id="72706" name="Picture 2">
            <a:extLst>
              <a:ext uri="{FF2B5EF4-FFF2-40B4-BE49-F238E27FC236}">
                <a16:creationId xmlns:a16="http://schemas.microsoft.com/office/drawing/2014/main" id="{56908937-6BF6-BB42-A0E4-A77512FBB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3505200"/>
            <a:ext cx="7999413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E42C5251-C9BD-7340-98AC-7FDF2DA7361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Largest Firms</a:t>
            </a:r>
          </a:p>
        </p:txBody>
      </p:sp>
      <p:pic>
        <p:nvPicPr>
          <p:cNvPr id="73730" name="Picture 2">
            <a:extLst>
              <a:ext uri="{FF2B5EF4-FFF2-40B4-BE49-F238E27FC236}">
                <a16:creationId xmlns:a16="http://schemas.microsoft.com/office/drawing/2014/main" id="{DF6147C9-0FB3-794F-8698-5AA77F2E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3378200"/>
            <a:ext cx="8642350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F2EF1BAB-62CA-7247-B1DB-EEA16AC2EE1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Digression on Scale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57175F2F-8ECC-494B-9EDF-CD61D92B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2565400"/>
            <a:ext cx="347821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>
            <a:extLst>
              <a:ext uri="{FF2B5EF4-FFF2-40B4-BE49-F238E27FC236}">
                <a16:creationId xmlns:a16="http://schemas.microsoft.com/office/drawing/2014/main" id="{702B8473-2E4D-AA4F-86EA-E36CAC269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3835400"/>
            <a:ext cx="3149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>
            <a:extLst>
              <a:ext uri="{FF2B5EF4-FFF2-40B4-BE49-F238E27FC236}">
                <a16:creationId xmlns:a16="http://schemas.microsoft.com/office/drawing/2014/main" id="{1DB58405-5D28-774B-BC1D-F654DCAF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5130800"/>
            <a:ext cx="37211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">
            <a:extLst>
              <a:ext uri="{FF2B5EF4-FFF2-40B4-BE49-F238E27FC236}">
                <a16:creationId xmlns:a16="http://schemas.microsoft.com/office/drawing/2014/main" id="{C41A50FB-1271-324B-AD85-1F27F8DC8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6388100"/>
            <a:ext cx="41671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396F759C-E655-C941-9E08-7062D0E9BE5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Realized Firm Ages</a:t>
            </a:r>
          </a:p>
        </p:txBody>
      </p:sp>
      <p:pic>
        <p:nvPicPr>
          <p:cNvPr id="75778" name="Picture 2">
            <a:extLst>
              <a:ext uri="{FF2B5EF4-FFF2-40B4-BE49-F238E27FC236}">
                <a16:creationId xmlns:a16="http://schemas.microsoft.com/office/drawing/2014/main" id="{62C30E7F-F27D-8848-8916-314C18DD4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3352800"/>
            <a:ext cx="838200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CDF9A3E5-4324-9D4D-ABE6-3CE0DB6FCC5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Firms by Size an Age</a:t>
            </a:r>
          </a:p>
        </p:txBody>
      </p:sp>
      <p:pic>
        <p:nvPicPr>
          <p:cNvPr id="76802" name="Picture 2">
            <a:extLst>
              <a:ext uri="{FF2B5EF4-FFF2-40B4-BE49-F238E27FC236}">
                <a16:creationId xmlns:a16="http://schemas.microsoft.com/office/drawing/2014/main" id="{57851E0B-CEC6-F04E-8F48-53453694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33700"/>
            <a:ext cx="9745663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E355FE2C-9E0D-A54F-AD48-6B75DC60A322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Avg Age and Avg Size</a:t>
            </a:r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93AF4E07-FEF3-2644-9368-CAF3457A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2527300"/>
            <a:ext cx="9034463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3">
            <a:extLst>
              <a:ext uri="{FF2B5EF4-FFF2-40B4-BE49-F238E27FC236}">
                <a16:creationId xmlns:a16="http://schemas.microsoft.com/office/drawing/2014/main" id="{882D102F-ADF7-2943-81B3-0A0ADA1B8AFD}"/>
              </a:ext>
            </a:extLst>
          </p:cNvPr>
          <p:cNvSpPr>
            <a:spLocks/>
          </p:cNvSpPr>
          <p:nvPr/>
        </p:nvSpPr>
        <p:spPr bwMode="auto">
          <a:xfrm>
            <a:off x="3844925" y="2374900"/>
            <a:ext cx="1355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US data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228B2FE9-5D98-6846-96FC-5FDD00C084CB}"/>
              </a:ext>
            </a:extLst>
          </p:cNvPr>
          <p:cNvSpPr>
            <a:spLocks/>
          </p:cNvSpPr>
          <p:nvPr/>
        </p:nvSpPr>
        <p:spPr bwMode="auto">
          <a:xfrm>
            <a:off x="8077200" y="2374900"/>
            <a:ext cx="2243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Model output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460F973D-E3D8-EC4B-801B-BDA1F03BED5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Realized Firm Survival</a:t>
            </a:r>
          </a:p>
        </p:txBody>
      </p:sp>
      <p:pic>
        <p:nvPicPr>
          <p:cNvPr id="78850" name="Picture 2">
            <a:extLst>
              <a:ext uri="{FF2B5EF4-FFF2-40B4-BE49-F238E27FC236}">
                <a16:creationId xmlns:a16="http://schemas.microsoft.com/office/drawing/2014/main" id="{5101FB31-4243-E942-AFD8-478901D5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997200"/>
            <a:ext cx="89281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D2A7F954-B2E4-144B-8E6A-DFDF1951C07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Realized Firm Growth</a:t>
            </a:r>
          </a:p>
        </p:txBody>
      </p:sp>
      <p:pic>
        <p:nvPicPr>
          <p:cNvPr id="79874" name="Picture 2">
            <a:extLst>
              <a:ext uri="{FF2B5EF4-FFF2-40B4-BE49-F238E27FC236}">
                <a16:creationId xmlns:a16="http://schemas.microsoft.com/office/drawing/2014/main" id="{A89EE003-6992-E947-85D9-BCA9C54F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740025"/>
            <a:ext cx="838200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3">
            <a:extLst>
              <a:ext uri="{FF2B5EF4-FFF2-40B4-BE49-F238E27FC236}">
                <a16:creationId xmlns:a16="http://schemas.microsoft.com/office/drawing/2014/main" id="{285CEF3B-FE24-FC48-B5DC-290EC889E524}"/>
              </a:ext>
            </a:extLst>
          </p:cNvPr>
          <p:cNvSpPr>
            <a:spLocks/>
          </p:cNvSpPr>
          <p:nvPr/>
        </p:nvSpPr>
        <p:spPr bwMode="auto">
          <a:xfrm>
            <a:off x="10833100" y="6102350"/>
            <a:ext cx="125095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r>
              <a:rPr lang="en-US" altLang="en-US" sz="24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KEY</a:t>
            </a:r>
            <a:endParaRPr lang="en-US" altLang="en-US" sz="2400">
              <a:ea typeface="Helvetica Neue Bold Condensed" panose="02000503000000020004" pitchFamily="2" charset="0"/>
              <a:cs typeface="Helvetica Neue Bold Condensed" panose="02000503000000020004" pitchFamily="2" charset="0"/>
            </a:endParaRPr>
          </a:p>
          <a:p>
            <a:r>
              <a:rPr lang="en-US" altLang="en-US" sz="2400">
                <a:solidFill>
                  <a:srgbClr val="0044FE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8-15</a:t>
            </a:r>
          </a:p>
          <a:p>
            <a:r>
              <a:rPr lang="en-US" altLang="en-US" sz="2400">
                <a:solidFill>
                  <a:srgbClr val="D90B00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16-31</a:t>
            </a:r>
          </a:p>
          <a:p>
            <a:r>
              <a:rPr lang="en-US" altLang="en-US" sz="2400">
                <a:solidFill>
                  <a:srgbClr val="66B132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32-63</a:t>
            </a:r>
          </a:p>
          <a:p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64-127</a:t>
            </a:r>
          </a:p>
          <a:p>
            <a:r>
              <a:rPr lang="en-US" altLang="en-US" sz="2400">
                <a:solidFill>
                  <a:srgbClr val="FF5308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128-255</a:t>
            </a:r>
          </a:p>
          <a:p>
            <a:r>
              <a:rPr lang="en-US" altLang="en-US" sz="2400">
                <a:solidFill>
                  <a:srgbClr val="B7B100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256-511</a:t>
            </a:r>
          </a:p>
          <a:p>
            <a:r>
              <a:rPr lang="en-US" altLang="en-US" sz="2400">
                <a:solidFill>
                  <a:srgbClr val="8500AF"/>
                </a:solidFill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512-1023</a:t>
            </a:r>
          </a:p>
        </p:txBody>
      </p:sp>
      <p:pic>
        <p:nvPicPr>
          <p:cNvPr id="79876" name="Picture 4">
            <a:extLst>
              <a:ext uri="{FF2B5EF4-FFF2-40B4-BE49-F238E27FC236}">
                <a16:creationId xmlns:a16="http://schemas.microsoft.com/office/drawing/2014/main" id="{42BDE29E-47CD-804E-BB72-70126268817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36"/>
          <a:stretch>
            <a:fillRect/>
          </a:stretch>
        </p:blipFill>
        <p:spPr bwMode="auto">
          <a:xfrm>
            <a:off x="9575800" y="2625725"/>
            <a:ext cx="2641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9CD3C956-CFCE-3142-AD3D-C71C237F5E7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41400" y="342900"/>
            <a:ext cx="10922000" cy="1473200"/>
          </a:xfrm>
          <a:ln/>
        </p:spPr>
        <p:txBody>
          <a:bodyPr/>
          <a:lstStyle/>
          <a:p>
            <a:pPr marL="407988"/>
            <a:r>
              <a:rPr lang="en-US" altLang="en-US" sz="6400"/>
              <a:t>Origins of Macro Fluctuations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1E2E647-5B4D-4242-AAA3-71EF3D04F73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1400" y="1828800"/>
            <a:ext cx="11391900" cy="75311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en-US" u="sng"/>
              <a:t>DSGE</a:t>
            </a:r>
            <a:r>
              <a:rPr lang="en-US" altLang="en-US"/>
              <a:t>: Microeconomy is in equilibrium, thus only way to get dynamics is via exogenous shocks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 u="sng"/>
              <a:t>Gabaix [2011]</a:t>
            </a:r>
            <a:r>
              <a:rPr lang="en-US" altLang="en-US"/>
              <a:t>: Skew sizes + exogenous firm shocks lead to lumpy (‘granular’) aggregate fluctuations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 u="sng"/>
              <a:t>Schwartzkopf, Farmer and Axtell</a:t>
            </a:r>
            <a:r>
              <a:rPr lang="en-US" altLang="en-US"/>
              <a:t>: Stochastic firm growth generates aggregate variability 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 u="sng"/>
              <a:t>Acemoglu </a:t>
            </a:r>
            <a:r>
              <a:rPr lang="en-US" altLang="en-US" i="1" u="sng"/>
              <a:t>et al</a:t>
            </a:r>
            <a:r>
              <a:rPr lang="en-US" altLang="en-US" u="sng"/>
              <a:t>. [2012]</a:t>
            </a:r>
            <a:r>
              <a:rPr lang="en-US" altLang="en-US"/>
              <a:t>: Skew production networks lead to realistic levels of aggregate volatility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 u="sng"/>
              <a:t>Today</a:t>
            </a:r>
            <a:r>
              <a:rPr lang="en-US" altLang="en-US"/>
              <a:t>: ‘Normal’ labor dynamics lead to skew sizes, firm-level fluctuations, and aggregate volatility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bldLvl="5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6989CEC2-5142-6A4F-947F-6067BF8089F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41400" y="254000"/>
            <a:ext cx="11087100" cy="2438400"/>
          </a:xfrm>
          <a:ln/>
        </p:spPr>
        <p:txBody>
          <a:bodyPr/>
          <a:lstStyle/>
          <a:p>
            <a:pPr marL="407988"/>
            <a:r>
              <a:rPr lang="en-US" altLang="en-US"/>
              <a:t>Realized Growth on Size</a:t>
            </a:r>
          </a:p>
        </p:txBody>
      </p:sp>
      <p:pic>
        <p:nvPicPr>
          <p:cNvPr id="80898" name="Picture 2">
            <a:extLst>
              <a:ext uri="{FF2B5EF4-FFF2-40B4-BE49-F238E27FC236}">
                <a16:creationId xmlns:a16="http://schemas.microsoft.com/office/drawing/2014/main" id="{E5A1980B-9112-EA4F-B915-CAA7C44B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238500"/>
            <a:ext cx="87376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>
            <a:extLst>
              <a:ext uri="{FF2B5EF4-FFF2-40B4-BE49-F238E27FC236}">
                <a16:creationId xmlns:a16="http://schemas.microsoft.com/office/drawing/2014/main" id="{102E5BFE-7969-1B4A-96C8-69E67808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88" y="7027863"/>
            <a:ext cx="25019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9F0423BC-45A0-9F47-9DF3-B32698BC121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787400" y="254000"/>
            <a:ext cx="11264900" cy="2438400"/>
          </a:xfrm>
          <a:ln/>
        </p:spPr>
        <p:txBody>
          <a:bodyPr/>
          <a:lstStyle/>
          <a:p>
            <a:pPr marL="407988"/>
            <a:r>
              <a:rPr lang="en-US" altLang="en-US"/>
              <a:t>Realized Volatility on Size</a:t>
            </a: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C78B0EDD-1928-D743-A735-5638E344D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3327400"/>
            <a:ext cx="7978775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3" name="Picture 3">
            <a:extLst>
              <a:ext uri="{FF2B5EF4-FFF2-40B4-BE49-F238E27FC236}">
                <a16:creationId xmlns:a16="http://schemas.microsoft.com/office/drawing/2014/main" id="{39FBE7D6-66EC-FA45-AFDF-D923BED18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2667000"/>
            <a:ext cx="271462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Line 4">
            <a:extLst>
              <a:ext uri="{FF2B5EF4-FFF2-40B4-BE49-F238E27FC236}">
                <a16:creationId xmlns:a16="http://schemas.microsoft.com/office/drawing/2014/main" id="{0CB51701-EAAA-E044-90FD-82D6FAAAE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4737100"/>
            <a:ext cx="1588" cy="538163"/>
          </a:xfrm>
          <a:prstGeom prst="line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73076A76-E8E6-0C4C-868F-39F804795DE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443538" y="5251450"/>
            <a:ext cx="2106612" cy="0"/>
          </a:xfrm>
          <a:prstGeom prst="line">
            <a:avLst/>
          </a:prstGeom>
          <a:noFill/>
          <a:ln w="25400" cap="flat">
            <a:solidFill>
              <a:srgbClr val="908F95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A688FCE8-9D65-1447-A050-98BC1C388D2F}"/>
              </a:ext>
            </a:extLst>
          </p:cNvPr>
          <p:cNvSpPr>
            <a:spLocks/>
          </p:cNvSpPr>
          <p:nvPr/>
        </p:nvSpPr>
        <p:spPr bwMode="auto">
          <a:xfrm>
            <a:off x="6261100" y="4330700"/>
            <a:ext cx="788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-1/7</a:t>
            </a: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07BEBECB-A6BF-B345-8960-3FDF7EDE458B}"/>
              </a:ext>
            </a:extLst>
          </p:cNvPr>
          <p:cNvSpPr>
            <a:spLocks/>
          </p:cNvSpPr>
          <p:nvPr/>
        </p:nvSpPr>
        <p:spPr bwMode="auto">
          <a:xfrm>
            <a:off x="11042650" y="3232150"/>
            <a:ext cx="368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-1/6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57BC4A9F-86BA-5D46-B36F-1747BCCADD6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 algn="ctr"/>
            <a:r>
              <a:rPr lang="en-US" altLang="en-US"/>
              <a:t>Growth Rate vs Age</a:t>
            </a:r>
          </a:p>
        </p:txBody>
      </p:sp>
      <p:pic>
        <p:nvPicPr>
          <p:cNvPr id="82946" name="Picture 2">
            <a:extLst>
              <a:ext uri="{FF2B5EF4-FFF2-40B4-BE49-F238E27FC236}">
                <a16:creationId xmlns:a16="http://schemas.microsoft.com/office/drawing/2014/main" id="{DD8F0F70-CB68-C746-85A4-06F37E39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425700"/>
            <a:ext cx="9477375" cy="64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8B83EB84-D9DA-B94B-95A4-0D925C70F28B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41400" y="254000"/>
            <a:ext cx="10922000" cy="1790700"/>
          </a:xfrm>
          <a:ln/>
        </p:spPr>
        <p:txBody>
          <a:bodyPr/>
          <a:lstStyle/>
          <a:p>
            <a:pPr marL="407988" algn="ctr"/>
            <a:r>
              <a:rPr lang="en-US" altLang="en-US"/>
              <a:t>Labor Transitions</a:t>
            </a:r>
          </a:p>
        </p:txBody>
      </p:sp>
      <p:pic>
        <p:nvPicPr>
          <p:cNvPr id="83970" name="Picture 2">
            <a:extLst>
              <a:ext uri="{FF2B5EF4-FFF2-40B4-BE49-F238E27FC236}">
                <a16:creationId xmlns:a16="http://schemas.microsoft.com/office/drawing/2014/main" id="{69431870-253C-D445-9166-0950B675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43100"/>
            <a:ext cx="5854700" cy="736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>
            <a:extLst>
              <a:ext uri="{FF2B5EF4-FFF2-40B4-BE49-F238E27FC236}">
                <a16:creationId xmlns:a16="http://schemas.microsoft.com/office/drawing/2014/main" id="{AED3D2F3-DA5C-CD42-916A-FD39F6367ED1}"/>
              </a:ext>
            </a:extLst>
          </p:cNvPr>
          <p:cNvSpPr>
            <a:spLocks/>
          </p:cNvSpPr>
          <p:nvPr/>
        </p:nvSpPr>
        <p:spPr bwMode="auto">
          <a:xfrm>
            <a:off x="9375775" y="3079750"/>
            <a:ext cx="30432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1800" u="sng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SOURCE</a:t>
            </a:r>
            <a:r>
              <a:rPr lang="en-US" altLang="en-US" sz="18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: Davis, Faberman and</a:t>
            </a:r>
          </a:p>
          <a:p>
            <a:pPr algn="ctr"/>
            <a:r>
              <a:rPr lang="en-US" altLang="en-US" sz="18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Haltiwanger 2006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D3E3E679-D996-614A-85DF-58716E9D835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Realized Job Tenure</a:t>
            </a:r>
          </a:p>
        </p:txBody>
      </p:sp>
      <p:pic>
        <p:nvPicPr>
          <p:cNvPr id="84994" name="Picture 2">
            <a:extLst>
              <a:ext uri="{FF2B5EF4-FFF2-40B4-BE49-F238E27FC236}">
                <a16:creationId xmlns:a16="http://schemas.microsoft.com/office/drawing/2014/main" id="{2582FA8E-4115-1442-B6CB-D70A3D030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33600"/>
            <a:ext cx="594360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Rectangle 3">
            <a:extLst>
              <a:ext uri="{FF2B5EF4-FFF2-40B4-BE49-F238E27FC236}">
                <a16:creationId xmlns:a16="http://schemas.microsoft.com/office/drawing/2014/main" id="{A3A2BAA2-CD4E-7141-BDC7-FF8DA42FACF7}"/>
              </a:ext>
            </a:extLst>
          </p:cNvPr>
          <p:cNvSpPr>
            <a:spLocks/>
          </p:cNvSpPr>
          <p:nvPr/>
        </p:nvSpPr>
        <p:spPr bwMode="auto">
          <a:xfrm>
            <a:off x="7997825" y="2895600"/>
            <a:ext cx="1355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US data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BC56B997-ED1B-7A46-828F-0E75763B5495}"/>
              </a:ext>
            </a:extLst>
          </p:cNvPr>
          <p:cNvSpPr>
            <a:spLocks/>
          </p:cNvSpPr>
          <p:nvPr/>
        </p:nvSpPr>
        <p:spPr bwMode="auto">
          <a:xfrm>
            <a:off x="7708900" y="6985000"/>
            <a:ext cx="2243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Model output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8A2DC7DA-9256-B045-8FD7-305DE5FC84A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 sz="7200"/>
              <a:t>Employment by Firm Age</a:t>
            </a:r>
          </a:p>
        </p:txBody>
      </p:sp>
      <p:pic>
        <p:nvPicPr>
          <p:cNvPr id="86018" name="Picture 2">
            <a:extLst>
              <a:ext uri="{FF2B5EF4-FFF2-40B4-BE49-F238E27FC236}">
                <a16:creationId xmlns:a16="http://schemas.microsoft.com/office/drawing/2014/main" id="{D3B0FD6D-5B6F-4E49-AD4B-FD375D8E6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514600"/>
            <a:ext cx="6556375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>
            <a:extLst>
              <a:ext uri="{FF2B5EF4-FFF2-40B4-BE49-F238E27FC236}">
                <a16:creationId xmlns:a16="http://schemas.microsoft.com/office/drawing/2014/main" id="{57E2395D-E192-5F4F-B8BA-8D5F0143F3A2}"/>
              </a:ext>
            </a:extLst>
          </p:cNvPr>
          <p:cNvSpPr>
            <a:spLocks/>
          </p:cNvSpPr>
          <p:nvPr/>
        </p:nvSpPr>
        <p:spPr bwMode="auto">
          <a:xfrm>
            <a:off x="7997825" y="2895600"/>
            <a:ext cx="1355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US data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8F81D066-EB19-3844-B6E5-6E465A8630D6}"/>
              </a:ext>
            </a:extLst>
          </p:cNvPr>
          <p:cNvSpPr>
            <a:spLocks/>
          </p:cNvSpPr>
          <p:nvPr/>
        </p:nvSpPr>
        <p:spPr bwMode="auto">
          <a:xfrm>
            <a:off x="7708900" y="6985000"/>
            <a:ext cx="2243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Model output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ABEC2F54-D9A5-044D-A030-2F4D2E4AF34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Labor Flow Networks</a:t>
            </a:r>
          </a:p>
        </p:txBody>
      </p:sp>
      <p:pic>
        <p:nvPicPr>
          <p:cNvPr id="87042" name="Picture 2">
            <a:extLst>
              <a:ext uri="{FF2B5EF4-FFF2-40B4-BE49-F238E27FC236}">
                <a16:creationId xmlns:a16="http://schemas.microsoft.com/office/drawing/2014/main" id="{FEB347AD-5B99-A345-82E2-30F183668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298700"/>
            <a:ext cx="45085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>
            <a:extLst>
              <a:ext uri="{FF2B5EF4-FFF2-40B4-BE49-F238E27FC236}">
                <a16:creationId xmlns:a16="http://schemas.microsoft.com/office/drawing/2014/main" id="{709A361D-E80B-C84D-9448-ED4F6EAF3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2781300"/>
            <a:ext cx="129698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4">
            <a:extLst>
              <a:ext uri="{FF2B5EF4-FFF2-40B4-BE49-F238E27FC236}">
                <a16:creationId xmlns:a16="http://schemas.microsoft.com/office/drawing/2014/main" id="{C7A3B008-4D61-A749-AB4D-DCF504929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282825"/>
            <a:ext cx="45085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5">
            <a:extLst>
              <a:ext uri="{FF2B5EF4-FFF2-40B4-BE49-F238E27FC236}">
                <a16:creationId xmlns:a16="http://schemas.microsoft.com/office/drawing/2014/main" id="{B40F00DF-32EE-CE4F-A553-18DDF873A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2705100"/>
            <a:ext cx="12461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6">
            <a:extLst>
              <a:ext uri="{FF2B5EF4-FFF2-40B4-BE49-F238E27FC236}">
                <a16:creationId xmlns:a16="http://schemas.microsoft.com/office/drawing/2014/main" id="{4E357CF7-3D43-7441-95D3-DBDFA51B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8" y="5854700"/>
            <a:ext cx="458946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7" name="Picture 7">
            <a:extLst>
              <a:ext uri="{FF2B5EF4-FFF2-40B4-BE49-F238E27FC236}">
                <a16:creationId xmlns:a16="http://schemas.microsoft.com/office/drawing/2014/main" id="{39C51E44-5C3E-6A43-A3CB-C2E4F10A8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350000"/>
            <a:ext cx="13747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8" name="Picture 8">
            <a:extLst>
              <a:ext uri="{FF2B5EF4-FFF2-40B4-BE49-F238E27FC236}">
                <a16:creationId xmlns:a16="http://schemas.microsoft.com/office/drawing/2014/main" id="{71039FF0-780C-DA4C-B89C-6DB44CA3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5880100"/>
            <a:ext cx="45212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9" name="Picture 9">
            <a:extLst>
              <a:ext uri="{FF2B5EF4-FFF2-40B4-BE49-F238E27FC236}">
                <a16:creationId xmlns:a16="http://schemas.microsoft.com/office/drawing/2014/main" id="{28EDB75B-D41E-2241-9CA5-877EEF1E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289675"/>
            <a:ext cx="1104900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34424A4E-F4B2-1C49-857D-7230D907EF1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Realized Welfare</a:t>
            </a:r>
          </a:p>
        </p:txBody>
      </p:sp>
      <p:pic>
        <p:nvPicPr>
          <p:cNvPr id="88066" name="Picture 2">
            <a:extLst>
              <a:ext uri="{FF2B5EF4-FFF2-40B4-BE49-F238E27FC236}">
                <a16:creationId xmlns:a16="http://schemas.microsoft.com/office/drawing/2014/main" id="{036AB7AB-5390-4241-9A69-F78ADFF0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70200"/>
            <a:ext cx="86185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82700C91-6337-E64E-ACC0-B6695E7A34B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Output Volatility</a:t>
            </a:r>
          </a:p>
        </p:txBody>
      </p:sp>
      <p:pic>
        <p:nvPicPr>
          <p:cNvPr id="89090" name="Picture 2">
            <a:extLst>
              <a:ext uri="{FF2B5EF4-FFF2-40B4-BE49-F238E27FC236}">
                <a16:creationId xmlns:a16="http://schemas.microsoft.com/office/drawing/2014/main" id="{A89177D0-943C-2A4D-AFF9-32B6B19FF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937000"/>
            <a:ext cx="45720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3">
            <a:extLst>
              <a:ext uri="{FF2B5EF4-FFF2-40B4-BE49-F238E27FC236}">
                <a16:creationId xmlns:a16="http://schemas.microsoft.com/office/drawing/2014/main" id="{CC07069A-2503-464A-882B-FFAEAA6C2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937000"/>
            <a:ext cx="45720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EFC35664-0BE8-CA40-AE3E-6E57D882CD15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Summary</a:t>
            </a: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20DF2BB-BC4F-3B4A-8A2C-41BCE8D987D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1400" y="2768600"/>
            <a:ext cx="10922000" cy="67437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en-US"/>
              <a:t>Emerging firm micro-data (universe of U.S. firms)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/>
              <a:t>Computational model at 1-to-1 scale with the private sector workforce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/>
              <a:t>Realistic levels of job switching and firm formation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/>
              <a:t>Microeconomic level is </a:t>
            </a:r>
            <a:r>
              <a:rPr lang="en-US" altLang="en-US" i="1"/>
              <a:t>not</a:t>
            </a:r>
            <a:r>
              <a:rPr lang="en-US" altLang="en-US"/>
              <a:t> in equilibrium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/>
              <a:t>Macro-level is stationary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/>
              <a:t>Good agreement between many data series and model 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A1099D92-6615-6244-B338-A0D91D7A98E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 sz="6000"/>
              <a:t>Transition in Macroeconomics?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9B09F9D-DCBF-E04D-A925-541FAB80312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1400" y="2768600"/>
            <a:ext cx="11277600" cy="65786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en-US"/>
              <a:t>Equation-based macro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Representative agents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General equilibrium microfoundations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Rational expectations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Exogenous shocks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Usual central limit th’m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Lucas critique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‘Dead’ (equil) economy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Bottom-up macro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Heterogeneous agents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Adaptive agents whose behavior evolves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Simple agents, learning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Endogenous dynamics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Lévy-type limit th’ms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‘Veil of complexity’</a:t>
            </a:r>
          </a:p>
          <a:p>
            <a:pPr>
              <a:spcBef>
                <a:spcPts val="1200"/>
              </a:spcBef>
              <a:buFontTx/>
              <a:buBlip>
                <a:blip r:embed="rId2"/>
              </a:buBlip>
            </a:pPr>
            <a:r>
              <a:rPr lang="en-US" altLang="en-US"/>
              <a:t>‘Economy under glass’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6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6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bldLvl="5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117C3C30-25D4-EE43-96AE-001CF179F84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Implications</a:t>
            </a: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5924652E-D04F-DD46-B4CE-9FF9D563EFF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41400" y="2768600"/>
            <a:ext cx="10922000" cy="6616700"/>
          </a:xfrm>
          <a:ln/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en-US"/>
              <a:t>Large-scale agent models are feasible to build, calibrate, experiment with...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/>
              <a:t>Integration of agent models with micro-data is possible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en-US"/>
              <a:t>Models that are </a:t>
            </a:r>
            <a:r>
              <a:rPr lang="en-US" altLang="en-US" i="1"/>
              <a:t>nonequilibrium</a:t>
            </a:r>
            <a:r>
              <a:rPr lang="en-US" altLang="en-US"/>
              <a:t> at the agent level seem to be a good way to produce </a:t>
            </a:r>
            <a:r>
              <a:rPr lang="en-US" altLang="en-US" i="1"/>
              <a:t>endogenous dynamics at the aggregate level</a:t>
            </a:r>
            <a:endParaRPr lang="en-US" altLang="en-US"/>
          </a:p>
          <a:p>
            <a:pPr>
              <a:buFontTx/>
              <a:buBlip>
                <a:blip r:embed="rId2"/>
              </a:buBlip>
            </a:pPr>
            <a:r>
              <a:rPr lang="en-US" altLang="en-US"/>
              <a:t>Agent models relevant to emerging interest among theorists (Gabaix [2011], Acemoglu [2012])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 bldLvl="5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D91ACB42-9039-7947-A696-3518996BA5D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041400" y="457200"/>
            <a:ext cx="10922000" cy="1422400"/>
          </a:xfrm>
          <a:ln/>
        </p:spPr>
        <p:txBody>
          <a:bodyPr/>
          <a:lstStyle/>
          <a:p>
            <a:pPr marL="407988"/>
            <a:r>
              <a:rPr lang="en-US" altLang="en-US"/>
              <a:t>Implications for CRISIS?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25B4CEDF-940A-D240-86C4-53854B9343C5}"/>
              </a:ext>
            </a:extLst>
          </p:cNvPr>
          <p:cNvSpPr>
            <a:spLocks/>
          </p:cNvSpPr>
          <p:nvPr/>
        </p:nvSpPr>
        <p:spPr bwMode="auto">
          <a:xfrm>
            <a:off x="1308100" y="2362200"/>
            <a:ext cx="11163300" cy="673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marL="431800" indent="-431800"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>
              <a:spcBef>
                <a:spcPts val="1600"/>
              </a:spcBef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Many sources of endogenous dynamics: how to ‘allocate’ variability between them?</a:t>
            </a:r>
          </a:p>
          <a:p>
            <a:pPr>
              <a:spcBef>
                <a:spcPts val="1600"/>
              </a:spcBef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Which more important: financial instabilities transmitted to real economy or fluctuations in the real economy transmitted to financial markets?</a:t>
            </a:r>
          </a:p>
          <a:p>
            <a:pPr>
              <a:spcBef>
                <a:spcPts val="1600"/>
              </a:spcBef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At what </a:t>
            </a:r>
            <a:r>
              <a:rPr lang="en-US" altLang="en-US" sz="3600" i="1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scale</a:t>
            </a: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 can comprehensive models be built? What is the </a:t>
            </a:r>
            <a:r>
              <a:rPr lang="en-US" altLang="en-US" sz="3600" i="1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right</a:t>
            </a: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 scale for particular questions?</a:t>
            </a:r>
          </a:p>
          <a:p>
            <a:pPr>
              <a:spcBef>
                <a:spcPts val="1600"/>
              </a:spcBef>
              <a:buSzPct val="77000"/>
              <a:buFontTx/>
              <a:buBlip>
                <a:blip r:embed="rId2"/>
              </a:buBlip>
            </a:pPr>
            <a:r>
              <a:rPr lang="en-US" altLang="en-US" sz="3600">
                <a:solidFill>
                  <a:srgbClr val="64646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Are there ‘natural’ measures of ‘too big to fail’ in the real economy? Too connected to fail?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B8F4AF94-B248-CF43-B88E-DDE2EA516AB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254000"/>
            <a:ext cx="11684000" cy="2438400"/>
          </a:xfrm>
          <a:ln/>
        </p:spPr>
        <p:txBody>
          <a:bodyPr/>
          <a:lstStyle/>
          <a:p>
            <a:pPr marL="407988" algn="ctr"/>
            <a:r>
              <a:rPr lang="en-US" altLang="en-US"/>
              <a:t>Monthly Labor Flows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F2213917-E28E-F24E-98A6-AC8F075C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425700"/>
            <a:ext cx="7038975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>
            <a:extLst>
              <a:ext uri="{FF2B5EF4-FFF2-40B4-BE49-F238E27FC236}">
                <a16:creationId xmlns:a16="http://schemas.microsoft.com/office/drawing/2014/main" id="{A8F0F10E-4D6E-524A-8C9B-C47C82002DD2}"/>
              </a:ext>
            </a:extLst>
          </p:cNvPr>
          <p:cNvSpPr>
            <a:spLocks/>
          </p:cNvSpPr>
          <p:nvPr/>
        </p:nvSpPr>
        <p:spPr bwMode="auto">
          <a:xfrm>
            <a:off x="522288" y="8559800"/>
            <a:ext cx="1196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Bob Hall, </a:t>
            </a:r>
            <a:r>
              <a:rPr lang="en-US" altLang="en-US" sz="2400" b="1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Handbook of Labor Economics,</a:t>
            </a:r>
          </a:p>
          <a:p>
            <a:pPr algn="ctr"/>
            <a:r>
              <a:rPr lang="en-US" altLang="en-US" sz="24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“...rates of job [separation] are astonishingly high in the US economy...”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3A85211C-711B-884C-B713-E8696994578B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07988"/>
            <a:r>
              <a:rPr lang="en-US" altLang="en-US"/>
              <a:t>Basic Idea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AC981834-BDD6-6D4E-9729-49FC8C47D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229100"/>
            <a:ext cx="8458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>
            <a:extLst>
              <a:ext uri="{FF2B5EF4-FFF2-40B4-BE49-F238E27FC236}">
                <a16:creationId xmlns:a16="http://schemas.microsoft.com/office/drawing/2014/main" id="{B6FF13EC-9696-CC46-AB4F-FD1CBD366DC7}"/>
              </a:ext>
            </a:extLst>
          </p:cNvPr>
          <p:cNvSpPr>
            <a:spLocks/>
          </p:cNvSpPr>
          <p:nvPr/>
        </p:nvSpPr>
        <p:spPr bwMode="auto">
          <a:xfrm>
            <a:off x="3576638" y="3314700"/>
            <a:ext cx="265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 b="1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t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A339494D-5255-4F4B-841A-343D0C5CABD9}"/>
              </a:ext>
            </a:extLst>
          </p:cNvPr>
          <p:cNvSpPr>
            <a:spLocks/>
          </p:cNvSpPr>
          <p:nvPr/>
        </p:nvSpPr>
        <p:spPr bwMode="auto">
          <a:xfrm>
            <a:off x="7691438" y="3308350"/>
            <a:ext cx="70326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 b="1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t</a:t>
            </a:r>
            <a:r>
              <a:rPr lang="en-US" altLang="en-US" sz="32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rPr>
              <a:t>+1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A38848B1-93D7-0642-AF7B-EC674D4C81CF}"/>
              </a:ext>
            </a:extLst>
          </p:cNvPr>
          <p:cNvSpPr>
            <a:spLocks/>
          </p:cNvSpPr>
          <p:nvPr/>
        </p:nvSpPr>
        <p:spPr bwMode="auto">
          <a:xfrm>
            <a:off x="5943600" y="3073400"/>
            <a:ext cx="5054600" cy="5651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08DCD30A-BCA5-8A44-95C1-0FB1A81E56EC}"/>
              </a:ext>
            </a:extLst>
          </p:cNvPr>
          <p:cNvSpPr>
            <a:spLocks/>
          </p:cNvSpPr>
          <p:nvPr/>
        </p:nvSpPr>
        <p:spPr bwMode="auto">
          <a:xfrm>
            <a:off x="2773363" y="8020050"/>
            <a:ext cx="1873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Bold Condensed" panose="02000503000000020004" pitchFamily="2" charset="0"/>
              </a:defRPr>
            </a:lvl9pPr>
          </a:lstStyle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5 FIRMS</a:t>
            </a:r>
          </a:p>
          <a:p>
            <a:pPr algn="ctr"/>
            <a:r>
              <a:rPr lang="en-US" altLang="en-US" sz="3200">
                <a:ea typeface="Helvetica Neue Bold Condensed" panose="02000503000000020004" pitchFamily="2" charset="0"/>
                <a:cs typeface="Helvetica Neue Bold Condensed" panose="02000503000000020004" pitchFamily="2" charset="0"/>
              </a:rPr>
              <a:t>13 AGENTS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905C55A2-493D-6E4E-A5AE-3CCA99C68B52}"/>
              </a:ext>
            </a:extLst>
          </p:cNvPr>
          <p:cNvSpPr>
            <a:spLocks/>
          </p:cNvSpPr>
          <p:nvPr/>
        </p:nvSpPr>
        <p:spPr bwMode="auto">
          <a:xfrm>
            <a:off x="4000500" y="5448300"/>
            <a:ext cx="800100" cy="1282700"/>
          </a:xfrm>
          <a:prstGeom prst="rect">
            <a:avLst/>
          </a:prstGeom>
          <a:solidFill>
            <a:srgbClr val="DBD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8FAD1C04-9306-DF43-A9B8-6FB3B618BA77}"/>
              </a:ext>
            </a:extLst>
          </p:cNvPr>
          <p:cNvSpPr>
            <a:spLocks/>
          </p:cNvSpPr>
          <p:nvPr/>
        </p:nvSpPr>
        <p:spPr bwMode="auto">
          <a:xfrm>
            <a:off x="4787900" y="4902200"/>
            <a:ext cx="800100" cy="1282700"/>
          </a:xfrm>
          <a:prstGeom prst="rect">
            <a:avLst/>
          </a:prstGeom>
          <a:solidFill>
            <a:srgbClr val="DBD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6420A999-C23F-384B-A92D-F645EA9A3F8F}"/>
              </a:ext>
            </a:extLst>
          </p:cNvPr>
          <p:cNvSpPr>
            <a:spLocks/>
          </p:cNvSpPr>
          <p:nvPr/>
        </p:nvSpPr>
        <p:spPr bwMode="auto">
          <a:xfrm>
            <a:off x="3302000" y="4394200"/>
            <a:ext cx="800100" cy="1282700"/>
          </a:xfrm>
          <a:prstGeom prst="rect">
            <a:avLst/>
          </a:prstGeom>
          <a:solidFill>
            <a:srgbClr val="DBD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BF1135D5-F12C-FE48-BC84-3B94C018431A}"/>
              </a:ext>
            </a:extLst>
          </p:cNvPr>
          <p:cNvSpPr>
            <a:spLocks/>
          </p:cNvSpPr>
          <p:nvPr/>
        </p:nvSpPr>
        <p:spPr bwMode="auto">
          <a:xfrm>
            <a:off x="1930400" y="4902200"/>
            <a:ext cx="800100" cy="1282700"/>
          </a:xfrm>
          <a:prstGeom prst="rect">
            <a:avLst/>
          </a:prstGeom>
          <a:solidFill>
            <a:srgbClr val="DBD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784BDFAE-6359-124E-833C-74B65681ED9C}"/>
              </a:ext>
            </a:extLst>
          </p:cNvPr>
          <p:cNvSpPr>
            <a:spLocks/>
          </p:cNvSpPr>
          <p:nvPr/>
        </p:nvSpPr>
        <p:spPr bwMode="auto">
          <a:xfrm rot="2391595">
            <a:off x="2921000" y="4114800"/>
            <a:ext cx="800100" cy="584200"/>
          </a:xfrm>
          <a:prstGeom prst="rect">
            <a:avLst/>
          </a:prstGeom>
          <a:solidFill>
            <a:srgbClr val="DBDC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Bold Condensed"/>
        <a:ea typeface="ヒラギノ角ゴ ProN W6"/>
        <a:cs typeface=""/>
      </a:majorFont>
      <a:minorFont>
        <a:latin typeface="Helvetica Neue Bold Condensed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itle - Center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"/>
      </a:majorFont>
      <a:minorFont>
        <a:latin typeface="Helvetica Neue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itle, Bullets &amp; Photo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"/>
      </a:majorFont>
      <a:minorFont>
        <a:latin typeface="Helvetica Neue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Photo - Vertical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Bold Condensed"/>
        <a:ea typeface="ヒラギノ角ゴ ProN W6"/>
        <a:cs typeface=""/>
      </a:majorFont>
      <a:minorFont>
        <a:latin typeface="Helvetica Neue Bold Condensed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Photo - 6 Up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6 Up">
      <a:majorFont>
        <a:latin typeface="Helvetica Neue Bold Condensed"/>
        <a:ea typeface="ヒラギノ角ゴ ProN W6"/>
        <a:cs typeface=""/>
      </a:majorFont>
      <a:minorFont>
        <a:latin typeface="Helvetica Neue Bold Condensed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Photo - 6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Photo - 3 Up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Bold Condensed"/>
        <a:ea typeface="ヒラギノ角ゴ ProN W6"/>
        <a:cs typeface=""/>
      </a:majorFont>
      <a:minorFont>
        <a:latin typeface="Helvetica Neue Bold Condensed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Photo - Big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Bold Condensed"/>
        <a:ea typeface="ヒラギノ角ゴ ProN W6"/>
        <a:cs typeface=""/>
      </a:majorFont>
      <a:minorFont>
        <a:latin typeface="Helvetica Neue Bold Condensed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Photo - 2 Up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">
      <a:majorFont>
        <a:latin typeface="Helvetica Neue Bold Condensed"/>
        <a:ea typeface="ヒラギノ角ゴ ProN W6"/>
        <a:cs typeface=""/>
      </a:majorFont>
      <a:minorFont>
        <a:latin typeface="Helvetica Neue Bold Condensed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Photo - 2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Photo - Horizontal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Bold Condensed"/>
        <a:ea typeface="ヒラギノ角ゴ ProN W6"/>
        <a:cs typeface=""/>
      </a:majorFont>
      <a:minorFont>
        <a:latin typeface="Helvetica Neue Bold Condensed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Photo - Horizontal Big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Big">
      <a:majorFont>
        <a:latin typeface="Helvetica Neue Bold Condensed"/>
        <a:ea typeface="ヒラギノ角ゴ ProN W6"/>
        <a:cs typeface=""/>
      </a:majorFont>
      <a:minorFont>
        <a:latin typeface="Helvetica Neue Bold Condensed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Photo - Horizontal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Photo - 4 Up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Bold Condensed"/>
        <a:ea typeface="ヒラギノ角ゴ ProN W6"/>
        <a:cs typeface=""/>
      </a:majorFont>
      <a:minorFont>
        <a:latin typeface="Helvetica Neue Bold Condensed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D7DACF"/>
      </a:accent1>
      <a:accent2>
        <a:srgbClr val="333399"/>
      </a:accent2>
      <a:accent3>
        <a:srgbClr val="D7C4BA"/>
      </a:accent3>
      <a:accent4>
        <a:srgbClr val="3E637E"/>
      </a:accent4>
      <a:accent5>
        <a:srgbClr val="E8EAE4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"/>
      </a:majorFont>
      <a:minorFont>
        <a:latin typeface="Helvetica Neue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- Top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D6D6CC"/>
      </a:accent1>
      <a:accent2>
        <a:srgbClr val="333399"/>
      </a:accent2>
      <a:accent3>
        <a:srgbClr val="D7C4BA"/>
      </a:accent3>
      <a:accent4>
        <a:srgbClr val="3E637E"/>
      </a:accent4>
      <a:accent5>
        <a:srgbClr val="E8E8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"/>
      </a:majorFont>
      <a:minorFont>
        <a:latin typeface="Helvetica Neue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"/>
      </a:majorFont>
      <a:minorFont>
        <a:latin typeface="Helvetica Neue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 - Center Alt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 Alt">
      <a:majorFont>
        <a:latin typeface="Helvetica Neue Bold Condensed"/>
        <a:ea typeface="ヒラギノ角ゴ ProN W6"/>
        <a:cs typeface=""/>
      </a:majorFont>
      <a:minorFont>
        <a:latin typeface="Helvetica Neue Bold Condensed"/>
        <a:ea typeface="ヒラギノ角ゴ ProN W6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Title - Center A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 &amp; Bullets - Right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"/>
      </a:majorFont>
      <a:minorFont>
        <a:latin typeface="Helvetica Neue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ullets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"/>
      </a:majorFont>
      <a:minorFont>
        <a:latin typeface="Helvetica Neue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Blank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"/>
      </a:majorFont>
      <a:minorFont>
        <a:latin typeface="Helvetica Neue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4A7594"/>
      </a:dk1>
      <a:lt1>
        <a:srgbClr val="B58A6B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7C4BA"/>
      </a:accent3>
      <a:accent4>
        <a:srgbClr val="3E637E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"/>
      </a:majorFont>
      <a:minorFont>
        <a:latin typeface="Helvetica Neue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4A7594"/>
            </a:solidFill>
            <a:effectLst/>
            <a:latin typeface="Helvetica Neue Bold Condensed" panose="02000503000000020004" pitchFamily="2" charset="0"/>
            <a:ea typeface="ヒラギノ角ゴ ProN W6" panose="020B0300000000000000" pitchFamily="34" charset="-128"/>
            <a:sym typeface="Helvetica Neue Bold Condensed" panose="02000503000000020004" pitchFamily="2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1596</Words>
  <Characters>0</Characters>
  <Application>Microsoft Macintosh PowerPoint</Application>
  <PresentationFormat>Custom</PresentationFormat>
  <Lines>0</Lines>
  <Paragraphs>318</Paragraphs>
  <Slides>71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19</vt:i4>
      </vt:variant>
      <vt:variant>
        <vt:lpstr>Slide Titles</vt:lpstr>
      </vt:variant>
      <vt:variant>
        <vt:i4>71</vt:i4>
      </vt:variant>
    </vt:vector>
  </HeadingPairs>
  <TitlesOfParts>
    <vt:vector size="105" baseType="lpstr">
      <vt:lpstr>Helvetica Neue Bold Condensed</vt:lpstr>
      <vt:lpstr>ヒラギノ角ゴ ProN W6</vt:lpstr>
      <vt:lpstr>Helvetica Neue Light</vt:lpstr>
      <vt:lpstr>ヒラギノ角ゴ ProN W3</vt:lpstr>
      <vt:lpstr>Helvetica Neue</vt:lpstr>
      <vt:lpstr>Marker Felt</vt:lpstr>
      <vt:lpstr>Times</vt:lpstr>
      <vt:lpstr>Symbol</vt:lpstr>
      <vt:lpstr>Apple Symbols</vt:lpstr>
      <vt:lpstr>ヒラギノ明朝 ProN W3</vt:lpstr>
      <vt:lpstr>Wingdings</vt:lpstr>
      <vt:lpstr>Arial Bold</vt:lpstr>
      <vt:lpstr>Arial Bold Italic</vt:lpstr>
      <vt:lpstr>Lucida Grande</vt:lpstr>
      <vt:lpstr>Helvetica</vt:lpstr>
      <vt:lpstr>Title &amp; Subtitle</vt:lpstr>
      <vt:lpstr>Title &amp; Bullets</vt:lpstr>
      <vt:lpstr>Title - Top</vt:lpstr>
      <vt:lpstr>Title &amp; Bullets - 2 Column</vt:lpstr>
      <vt:lpstr>Title - Center Alt</vt:lpstr>
      <vt:lpstr>Title &amp; Bullets - Right</vt:lpstr>
      <vt:lpstr>Bullets</vt:lpstr>
      <vt:lpstr>Blank</vt:lpstr>
      <vt:lpstr>Title &amp; Bullets - Left</vt:lpstr>
      <vt:lpstr>Title - Center</vt:lpstr>
      <vt:lpstr>Title, Bullets &amp; Photo</vt:lpstr>
      <vt:lpstr>Photo - Vertical</vt:lpstr>
      <vt:lpstr>Photo - 6 Up</vt:lpstr>
      <vt:lpstr>Photo - 3 Up</vt:lpstr>
      <vt:lpstr>Photo - Big</vt:lpstr>
      <vt:lpstr>Photo - 2 Up</vt:lpstr>
      <vt:lpstr>Photo - Horizontal</vt:lpstr>
      <vt:lpstr>Photo - Horizontal Big</vt:lpstr>
      <vt:lpstr>Photo - 4 Up</vt:lpstr>
      <vt:lpstr>From Endogenous Firms to Macro-Volatility with 120 million Agents </vt:lpstr>
      <vt:lpstr>Transition in the Social Sciences</vt:lpstr>
      <vt:lpstr>Transition in the Social Sciences</vt:lpstr>
      <vt:lpstr>Big Picture</vt:lpstr>
      <vt:lpstr>A Basic Research Pgm</vt:lpstr>
      <vt:lpstr>Origins of Macro Fluctuations</vt:lpstr>
      <vt:lpstr>Transition in Macroeconomics?</vt:lpstr>
      <vt:lpstr>Monthly Labor Flows</vt:lpstr>
      <vt:lpstr>Basic Idea</vt:lpstr>
      <vt:lpstr>Basic Idea</vt:lpstr>
      <vt:lpstr>Basic Idea</vt:lpstr>
      <vt:lpstr>Specific Results</vt:lpstr>
      <vt:lpstr>General Results</vt:lpstr>
      <vt:lpstr>Number of New Firms</vt:lpstr>
      <vt:lpstr>Monthly Labor Flows</vt:lpstr>
      <vt:lpstr>Firm Sizes</vt:lpstr>
      <vt:lpstr>Size of the Largest Firm</vt:lpstr>
      <vt:lpstr>Firm Ages</vt:lpstr>
      <vt:lpstr>Survival Probability</vt:lpstr>
      <vt:lpstr>Avg Firm Size vs Age</vt:lpstr>
      <vt:lpstr>Avg Firm Age vs Size</vt:lpstr>
      <vt:lpstr>Firm Growth</vt:lpstr>
      <vt:lpstr>Growth Rate vs Size</vt:lpstr>
      <vt:lpstr>Growth Rate vs Size</vt:lpstr>
      <vt:lpstr>Growth Rate vs Age</vt:lpstr>
      <vt:lpstr>Growth vs Size and Age</vt:lpstr>
      <vt:lpstr>Growth Volatility vs Size</vt:lpstr>
      <vt:lpstr>Employment by Firm Age</vt:lpstr>
      <vt:lpstr>Job Tenure</vt:lpstr>
      <vt:lpstr>Labor Flow vs Growth</vt:lpstr>
      <vt:lpstr>Labor Flow Network (work of Omar Guerrero)</vt:lpstr>
      <vt:lpstr>Labor Flow Network: Degree Distribution</vt:lpstr>
      <vt:lpstr>Labor Flow Network: Edge Weights</vt:lpstr>
      <vt:lpstr>Labor Flow Network: Clustering Coefficient</vt:lpstr>
      <vt:lpstr>Labor Flow Network: Assortativity</vt:lpstr>
      <vt:lpstr>Large Firm Volatility</vt:lpstr>
      <vt:lpstr>Output Volatility: ‘Great Moderation’</vt:lpstr>
      <vt:lpstr>Other empirical patterns</vt:lpstr>
      <vt:lpstr>Team Production</vt:lpstr>
      <vt:lpstr>Team Formation Model</vt:lpstr>
      <vt:lpstr>Model</vt:lpstr>
      <vt:lpstr>Analytical Results</vt:lpstr>
      <vt:lpstr>Agent Model</vt:lpstr>
      <vt:lpstr>Base Parameterization</vt:lpstr>
      <vt:lpstr>Pseudo-code</vt:lpstr>
      <vt:lpstr>Dynamics (in slow motion)</vt:lpstr>
      <vt:lpstr>Realizing 108 agents</vt:lpstr>
      <vt:lpstr>Monthly Job-to-Job Flows</vt:lpstr>
      <vt:lpstr>Number of Firms</vt:lpstr>
      <vt:lpstr>Firm Size Distribution</vt:lpstr>
      <vt:lpstr>Firm Size Distribution</vt:lpstr>
      <vt:lpstr>Firm Size Statistics</vt:lpstr>
      <vt:lpstr>Largest Firms</vt:lpstr>
      <vt:lpstr>Digression on Scale</vt:lpstr>
      <vt:lpstr>Realized Firm Ages</vt:lpstr>
      <vt:lpstr>Firms by Size an Age</vt:lpstr>
      <vt:lpstr>Avg Age and Avg Size</vt:lpstr>
      <vt:lpstr>Realized Firm Survival</vt:lpstr>
      <vt:lpstr>Realized Firm Growth</vt:lpstr>
      <vt:lpstr>Realized Growth on Size</vt:lpstr>
      <vt:lpstr>Realized Volatility on Size</vt:lpstr>
      <vt:lpstr>Growth Rate vs Age</vt:lpstr>
      <vt:lpstr>Labor Transitions</vt:lpstr>
      <vt:lpstr>Realized Job Tenure</vt:lpstr>
      <vt:lpstr>Employment by Firm Age</vt:lpstr>
      <vt:lpstr>Labor Flow Networks</vt:lpstr>
      <vt:lpstr>Realized Welfare</vt:lpstr>
      <vt:lpstr>Output Volatility</vt:lpstr>
      <vt:lpstr>Summary</vt:lpstr>
      <vt:lpstr>Implications</vt:lpstr>
      <vt:lpstr>Implications for CRISIS?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Endogenous Firms to Macro-Volatility with 120 million Agents </dc:title>
  <dc:subject/>
  <dc:creator/>
  <cp:keywords/>
  <dc:description/>
  <cp:lastModifiedBy>Maksim Tsvetovat</cp:lastModifiedBy>
  <cp:revision>1</cp:revision>
  <dcterms:modified xsi:type="dcterms:W3CDTF">2019-10-30T21:28:20Z</dcterms:modified>
</cp:coreProperties>
</file>