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37"/>
  </p:normalViewPr>
  <p:slideViewPr>
    <p:cSldViewPr snapToGrid="0" snapToObjects="1">
      <p:cViewPr>
        <p:scale>
          <a:sx n="107" d="100"/>
          <a:sy n="107" d="100"/>
        </p:scale>
        <p:origin x="128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54345-5B57-40E0-80C4-94532A6FA6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E5F43C-9548-43F5-9843-C2984F323ED7}">
      <dgm:prSet/>
      <dgm:spPr/>
      <dgm:t>
        <a:bodyPr/>
        <a:lstStyle/>
        <a:p>
          <a:r>
            <a:rPr lang="en-US"/>
            <a:t>Tragedy of the commons?</a:t>
          </a:r>
        </a:p>
      </dgm:t>
    </dgm:pt>
    <dgm:pt modelId="{BC28B81D-DA16-4C74-8E05-AEF0B4E40841}" type="parTrans" cxnId="{865476F6-EC41-4B0C-874D-F415BA7468CD}">
      <dgm:prSet/>
      <dgm:spPr/>
      <dgm:t>
        <a:bodyPr/>
        <a:lstStyle/>
        <a:p>
          <a:endParaRPr lang="en-US"/>
        </a:p>
      </dgm:t>
    </dgm:pt>
    <dgm:pt modelId="{C7BE5F54-BB11-49C8-9944-0991712C1E44}" type="sibTrans" cxnId="{865476F6-EC41-4B0C-874D-F415BA7468CD}">
      <dgm:prSet/>
      <dgm:spPr/>
      <dgm:t>
        <a:bodyPr/>
        <a:lstStyle/>
        <a:p>
          <a:endParaRPr lang="en-US"/>
        </a:p>
      </dgm:t>
    </dgm:pt>
    <dgm:pt modelId="{5C150C2E-D9E0-4182-B33E-05720BD4C974}">
      <dgm:prSet/>
      <dgm:spPr/>
      <dgm:t>
        <a:bodyPr/>
        <a:lstStyle/>
        <a:p>
          <a:r>
            <a:rPr lang="en-US"/>
            <a:t>What is free-riding behavior</a:t>
          </a:r>
        </a:p>
      </dgm:t>
    </dgm:pt>
    <dgm:pt modelId="{ED1D93A3-092A-41DB-90CC-4429B59AFEB3}" type="parTrans" cxnId="{126DF92E-CE36-4395-AAEE-4966A767D55E}">
      <dgm:prSet/>
      <dgm:spPr/>
      <dgm:t>
        <a:bodyPr/>
        <a:lstStyle/>
        <a:p>
          <a:endParaRPr lang="en-US"/>
        </a:p>
      </dgm:t>
    </dgm:pt>
    <dgm:pt modelId="{87F80CB8-3ADA-464F-B799-D912F1EC5393}" type="sibTrans" cxnId="{126DF92E-CE36-4395-AAEE-4966A767D55E}">
      <dgm:prSet/>
      <dgm:spPr/>
      <dgm:t>
        <a:bodyPr/>
        <a:lstStyle/>
        <a:p>
          <a:endParaRPr lang="en-US"/>
        </a:p>
      </dgm:t>
    </dgm:pt>
    <dgm:pt modelId="{143E9BDC-D655-9D44-84DC-4953D956C7F2}" type="pres">
      <dgm:prSet presAssocID="{C3A54345-5B57-40E0-80C4-94532A6FA654}" presName="linear" presStyleCnt="0">
        <dgm:presLayoutVars>
          <dgm:animLvl val="lvl"/>
          <dgm:resizeHandles val="exact"/>
        </dgm:presLayoutVars>
      </dgm:prSet>
      <dgm:spPr/>
    </dgm:pt>
    <dgm:pt modelId="{D582580B-B700-AE49-99AC-608F089740F8}" type="pres">
      <dgm:prSet presAssocID="{21E5F43C-9548-43F5-9843-C2984F323E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D93F82-E3D8-124E-B8C6-048E8C55ACE4}" type="pres">
      <dgm:prSet presAssocID="{C7BE5F54-BB11-49C8-9944-0991712C1E44}" presName="spacer" presStyleCnt="0"/>
      <dgm:spPr/>
    </dgm:pt>
    <dgm:pt modelId="{B2E31EA5-76D6-F14B-A6F2-FE626DDF8AC6}" type="pres">
      <dgm:prSet presAssocID="{5C150C2E-D9E0-4182-B33E-05720BD4C9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979D515-73D0-F44C-9193-0E831CF69F9A}" type="presOf" srcId="{21E5F43C-9548-43F5-9843-C2984F323ED7}" destId="{D582580B-B700-AE49-99AC-608F089740F8}" srcOrd="0" destOrd="0" presId="urn:microsoft.com/office/officeart/2005/8/layout/vList2"/>
    <dgm:cxn modelId="{126DF92E-CE36-4395-AAEE-4966A767D55E}" srcId="{C3A54345-5B57-40E0-80C4-94532A6FA654}" destId="{5C150C2E-D9E0-4182-B33E-05720BD4C974}" srcOrd="1" destOrd="0" parTransId="{ED1D93A3-092A-41DB-90CC-4429B59AFEB3}" sibTransId="{87F80CB8-3ADA-464F-B799-D912F1EC5393}"/>
    <dgm:cxn modelId="{A6D81868-2667-AB42-A09C-69682C14EE50}" type="presOf" srcId="{5C150C2E-D9E0-4182-B33E-05720BD4C974}" destId="{B2E31EA5-76D6-F14B-A6F2-FE626DDF8AC6}" srcOrd="0" destOrd="0" presId="urn:microsoft.com/office/officeart/2005/8/layout/vList2"/>
    <dgm:cxn modelId="{E6A8F879-273A-764C-9AD7-6278EA28C0F1}" type="presOf" srcId="{C3A54345-5B57-40E0-80C4-94532A6FA654}" destId="{143E9BDC-D655-9D44-84DC-4953D956C7F2}" srcOrd="0" destOrd="0" presId="urn:microsoft.com/office/officeart/2005/8/layout/vList2"/>
    <dgm:cxn modelId="{865476F6-EC41-4B0C-874D-F415BA7468CD}" srcId="{C3A54345-5B57-40E0-80C4-94532A6FA654}" destId="{21E5F43C-9548-43F5-9843-C2984F323ED7}" srcOrd="0" destOrd="0" parTransId="{BC28B81D-DA16-4C74-8E05-AEF0B4E40841}" sibTransId="{C7BE5F54-BB11-49C8-9944-0991712C1E44}"/>
    <dgm:cxn modelId="{2E07B73F-B574-A349-8799-4F7EC7A61DE4}" type="presParOf" srcId="{143E9BDC-D655-9D44-84DC-4953D956C7F2}" destId="{D582580B-B700-AE49-99AC-608F089740F8}" srcOrd="0" destOrd="0" presId="urn:microsoft.com/office/officeart/2005/8/layout/vList2"/>
    <dgm:cxn modelId="{BD058364-9F68-8448-B727-8EC40A983E17}" type="presParOf" srcId="{143E9BDC-D655-9D44-84DC-4953D956C7F2}" destId="{A5D93F82-E3D8-124E-B8C6-048E8C55ACE4}" srcOrd="1" destOrd="0" presId="urn:microsoft.com/office/officeart/2005/8/layout/vList2"/>
    <dgm:cxn modelId="{73AB3B2F-9B28-1840-97D3-A5BAF7F58C03}" type="presParOf" srcId="{143E9BDC-D655-9D44-84DC-4953D956C7F2}" destId="{B2E31EA5-76D6-F14B-A6F2-FE626DDF8AC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580B-B700-AE49-99AC-608F089740F8}">
      <dsp:nvSpPr>
        <dsp:cNvPr id="0" name=""/>
        <dsp:cNvSpPr/>
      </dsp:nvSpPr>
      <dsp:spPr>
        <a:xfrm>
          <a:off x="0" y="263412"/>
          <a:ext cx="6513603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Tragedy of the commons?</a:t>
          </a:r>
        </a:p>
      </dsp:txBody>
      <dsp:txXfrm>
        <a:off x="126223" y="389635"/>
        <a:ext cx="6261157" cy="2333254"/>
      </dsp:txXfrm>
    </dsp:sp>
    <dsp:sp modelId="{B2E31EA5-76D6-F14B-A6F2-FE626DDF8AC6}">
      <dsp:nvSpPr>
        <dsp:cNvPr id="0" name=""/>
        <dsp:cNvSpPr/>
      </dsp:nvSpPr>
      <dsp:spPr>
        <a:xfrm>
          <a:off x="0" y="3036313"/>
          <a:ext cx="6513603" cy="2585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What is free-riding behavior</a:t>
          </a:r>
        </a:p>
      </dsp:txBody>
      <dsp:txXfrm>
        <a:off x="126223" y="3162536"/>
        <a:ext cx="6261157" cy="2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2DEB-8EA0-314C-9AE9-FAF1DCC54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6558-2B81-F140-842A-28B184971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CE29-294E-C54D-A846-F4458F3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0D55-9F5C-8947-A290-80F0D43C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AFFE-43D9-404C-9077-1B920820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6D40-47D1-9F4B-B130-EAB34B8C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7AD87-E091-7547-A232-D04CEB33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3728-337E-5A4D-BCF5-C5838A77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DCE6-D69F-804B-87D8-EB46E2CD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E0B8-8404-1344-ACBC-B6E6B7AF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626F5-0B7E-F244-9D20-566BC736C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0E1ED-97A3-DD4F-BD47-F308C32D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978B-0855-F043-80FD-39FE84EB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A318-C3AD-EC4D-9ECD-8639DA15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477B-D552-6849-8950-BE5A1518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000C-B3BC-D94E-AE93-8A0A4BA5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D39F-F84B-FB45-B8A8-2592E05F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97B1-1654-E04F-9B1D-9C4BC282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B5D8-099F-DE4F-8A14-D873D08A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EC3D-5A07-AC4C-B4B1-DDD13EBC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1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FDD7-C1E9-AA44-9005-545BA003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22C5-CDE8-C745-8481-4BF82397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C2F0-8848-4148-9A15-C539DDB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3ED1-CB57-FC43-93B6-D4F0294A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5895-F2A9-CE4E-BCD5-73ECFE13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A13F-E850-FE44-98A7-C6203DCC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0FDA-4251-1343-9205-4B652DBDA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7C0B7-F4FA-0B47-A44B-37AB23A0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6894-5360-3941-A7C0-09BB014D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634F-79DC-D647-BDB4-45DE4425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DE50-90CE-9F4B-AF13-B0D24B7C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3911-9F09-F54A-9111-0035713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9E63-569F-6947-90A2-02169CAF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808BD-2FCB-9B45-8546-DE95CAB1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F3546-A46E-FD47-BA69-20FDAEEB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87768-F7DC-2144-B66D-77598B802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94A7D-5199-E543-B356-77DACB6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A9BA7-BB0B-544C-B5F4-81A04D5F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205BE-DCAA-5A48-BE89-497F0D09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0685-8E9A-4842-A7D2-18F3C766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A4A6-1B17-B748-9A75-7C750278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503BD-0B7F-424F-B792-3801A79A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69D8A-CDED-8D42-A68D-B24739A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E9710-4D09-E748-A7C7-033AF7BE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D26FC-850B-6B41-9850-99DAF965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B0FC7-4F89-7F4B-B915-72D414BC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F2A-3771-F44B-9E29-7AFF67D1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6F93-C240-4A4F-BFEF-8DC45644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A824-4ABF-C54F-A375-C02B2099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EE418-59D1-3C47-B4A6-2D50B673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90A1-F978-0347-A6A5-6BE34734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7791-4FB1-F649-9B83-A8712031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9FA7-70AF-9E4B-B009-056E3022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68EDC-2CB5-D34E-B5AA-4E24A4396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D8C1F-37F1-0242-A6F8-6518BA73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32D7-298E-6848-8196-DA6C5ED8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86C1B-DF10-9E40-875F-069B2815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3AAE-03C5-5249-994F-BA69EEA9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84CB5-8AFC-0C44-B147-D1B23943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7F26-6EA4-A04D-81EB-004CA1A4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D101-1C6B-3044-9912-C12CC4D98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C186-05EE-6941-A56B-C63703A5B20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68EC-90B1-0F40-A0AD-1FD02D606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0996-8550-294C-B0B1-D1BD2E875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F6C-F6A9-A544-B64C-CE0D1B97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10B9-FA9F-4A4B-BA88-44A31D67A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Emergence of Firms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D9F4-6319-B144-A9FF-00B40DEF9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Agent Based Modeling</a:t>
            </a:r>
          </a:p>
        </p:txBody>
      </p:sp>
    </p:spTree>
    <p:extLst>
      <p:ext uri="{BB962C8B-B14F-4D97-AF65-F5344CB8AC3E}">
        <p14:creationId xmlns:p14="http://schemas.microsoft.com/office/powerpoint/2010/main" val="350297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ED7F-9165-EA41-A40C-8F6AEB6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forget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1B52-9834-4A49-BA53-688F5A73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we did</a:t>
            </a:r>
          </a:p>
          <a:p>
            <a:endParaRPr lang="en-US" dirty="0"/>
          </a:p>
          <a:p>
            <a:r>
              <a:rPr lang="en-US" dirty="0"/>
              <a:t>Coordination cost / management cost eats into the output</a:t>
            </a:r>
          </a:p>
          <a:p>
            <a:r>
              <a:rPr lang="en-US" dirty="0"/>
              <a:t>Coordination cost is also nonlinear (network)</a:t>
            </a:r>
          </a:p>
        </p:txBody>
      </p:sp>
    </p:spTree>
    <p:extLst>
      <p:ext uri="{BB962C8B-B14F-4D97-AF65-F5344CB8AC3E}">
        <p14:creationId xmlns:p14="http://schemas.microsoft.com/office/powerpoint/2010/main" val="198912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32B-DDBE-2D40-8E67-47AAD444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DE64-6A19-6643-BB10-D98149BB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Production function for individual: </a:t>
            </a:r>
          </a:p>
          <a:p>
            <a:pPr lvl="2"/>
            <a:r>
              <a:rPr lang="en-US" dirty="0"/>
              <a:t>Every person has a preference for income vs. leisure </a:t>
            </a:r>
          </a:p>
          <a:p>
            <a:pPr lvl="2"/>
            <a:r>
              <a:rPr lang="en-US" dirty="0"/>
              <a:t>Income is divided equally between members of the firm</a:t>
            </a:r>
          </a:p>
          <a:p>
            <a:pPr lvl="2"/>
            <a:r>
              <a:rPr lang="en-US" dirty="0"/>
              <a:t>Leisure is time you spend not working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FDB63-A296-444C-8BC4-821ED46A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77" y="3752603"/>
            <a:ext cx="8746245" cy="1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3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A01-65CB-9743-AC6B-82F2F390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are rational assholes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14AF-224F-9340-9EAF-42F24819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maximize utility</a:t>
            </a:r>
          </a:p>
          <a:p>
            <a:r>
              <a:rPr lang="en-US" dirty="0"/>
              <a:t>If I’m working with you, I can work less and make you work more and still get the same money</a:t>
            </a:r>
          </a:p>
          <a:p>
            <a:r>
              <a:rPr lang="en-US" dirty="0"/>
              <a:t>Yes, I’m an asshole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9DC64-9372-E24F-838C-A41D28AF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6" y="2836791"/>
            <a:ext cx="6698673" cy="4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05F2-5146-1342-A64B-BF115F4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0505A-DB75-D647-B1B4-BD9FC9DC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706" y="1825625"/>
            <a:ext cx="7890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4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15E8-E56E-1E4E-8037-E9952756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 the agents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CDD9-7865-144C-B93B-37F6CB99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time… </a:t>
            </a:r>
          </a:p>
          <a:p>
            <a:pPr lvl="1"/>
            <a:r>
              <a:rPr lang="en-US" dirty="0"/>
              <a:t>Agent makes a decision to</a:t>
            </a:r>
          </a:p>
          <a:p>
            <a:pPr lvl="2"/>
            <a:r>
              <a:rPr lang="en-US" dirty="0"/>
              <a:t>Stay in his current job</a:t>
            </a:r>
          </a:p>
          <a:p>
            <a:pPr lvl="2"/>
            <a:r>
              <a:rPr lang="en-US" dirty="0"/>
              <a:t>Change jobs</a:t>
            </a:r>
          </a:p>
          <a:p>
            <a:pPr lvl="2"/>
            <a:r>
              <a:rPr lang="en-US" dirty="0"/>
              <a:t>Start a firm</a:t>
            </a:r>
          </a:p>
          <a:p>
            <a:pPr lvl="1"/>
            <a:r>
              <a:rPr lang="en-US" dirty="0"/>
              <a:t>Evaluates expected utility based on his preference for income vs. leisure </a:t>
            </a:r>
          </a:p>
          <a:p>
            <a:pPr lvl="1"/>
            <a:r>
              <a:rPr lang="en-US" dirty="0"/>
              <a:t>Takes most advantageous outcome</a:t>
            </a:r>
          </a:p>
        </p:txBody>
      </p:sp>
    </p:spTree>
    <p:extLst>
      <p:ext uri="{BB962C8B-B14F-4D97-AF65-F5344CB8AC3E}">
        <p14:creationId xmlns:p14="http://schemas.microsoft.com/office/powerpoint/2010/main" val="17874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60A5-3CF0-A84A-8EB7-6FD0FF60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4E41-ADF4-7641-ABA0-5ADB6D83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D41E-6212-174D-9F81-50906D1C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201350"/>
            <a:ext cx="10008260" cy="65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490-8AAE-A346-90B7-8612C47D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E715-CB54-FC4B-AB08-2A4E40CD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1D46F-355C-D04C-9F92-3822E2AB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08" y="451262"/>
            <a:ext cx="9776488" cy="62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8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83D3C-B844-E647-922B-B8E549E9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Emergence of free-riders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085236-B95F-4554-ADB5-9EB86C9CA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5729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31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F581-44D7-6A44-8D09-997EEBED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Free-riders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97AE-CEC4-4340-B5E0-7BADBEC5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high preference for leisure, do not start a business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Instead, join a large firm with a lot of workaholics and show up as little as possible to not get fired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Effect of free-riders:</a:t>
            </a:r>
          </a:p>
          <a:p>
            <a:pPr lvl="1"/>
            <a:r>
              <a:rPr lang="en-US" dirty="0">
                <a:sym typeface="Wingdings" pitchFamily="2" charset="2"/>
              </a:rPr>
              <a:t>Workaholics get pissed off and leave </a:t>
            </a:r>
          </a:p>
          <a:p>
            <a:pPr lvl="2"/>
            <a:r>
              <a:rPr lang="en-US" dirty="0">
                <a:sym typeface="Wingdings" pitchFamily="2" charset="2"/>
              </a:rPr>
              <a:t>(first rat off a sinking ship goes home dry?)</a:t>
            </a:r>
          </a:p>
          <a:p>
            <a:pPr lvl="1"/>
            <a:r>
              <a:rPr lang="en-US" dirty="0">
                <a:sym typeface="Wingdings" pitchFamily="2" charset="2"/>
              </a:rPr>
              <a:t>Firm overall income declines</a:t>
            </a:r>
          </a:p>
          <a:p>
            <a:pPr lvl="1"/>
            <a:r>
              <a:rPr lang="en-US" dirty="0">
                <a:sym typeface="Wingdings" pitchFamily="2" charset="2"/>
              </a:rPr>
              <a:t>Eventually only lazy butts are left</a:t>
            </a:r>
          </a:p>
          <a:p>
            <a:pPr lvl="1"/>
            <a:r>
              <a:rPr lang="en-US" dirty="0">
                <a:sym typeface="Wingdings" pitchFamily="2" charset="2"/>
              </a:rPr>
              <a:t>Then they leave too because they want more money</a:t>
            </a:r>
          </a:p>
        </p:txBody>
      </p:sp>
    </p:spTree>
    <p:extLst>
      <p:ext uri="{BB962C8B-B14F-4D97-AF65-F5344CB8AC3E}">
        <p14:creationId xmlns:p14="http://schemas.microsoft.com/office/powerpoint/2010/main" val="1156897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49A5-34FD-0242-8A43-8D61E062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3F03-D88D-A34E-B80C-8030561E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44D91-2CDB-7B47-B23E-89AD8E5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15" y="397741"/>
            <a:ext cx="10169385" cy="60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F3B7-6E41-814C-838A-AA63BE6E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– “asshole model of economy”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7199-F49F-E042-B2A3-9289BC62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“At every move, I will take a dollar from a random person”</a:t>
            </a:r>
          </a:p>
          <a:p>
            <a:r>
              <a:rPr lang="en-US" dirty="0"/>
              <a:t>Accumulated wealth shows extreme inequality.</a:t>
            </a:r>
          </a:p>
          <a:p>
            <a:r>
              <a:rPr lang="en-US" dirty="0"/>
              <a:t>Pareto distribution – Power Law</a:t>
            </a:r>
          </a:p>
        </p:txBody>
      </p:sp>
      <p:pic>
        <p:nvPicPr>
          <p:cNvPr id="1026" name="Picture 2" descr="Image result for pareto distribution">
            <a:extLst>
              <a:ext uri="{FF2B5EF4-FFF2-40B4-BE49-F238E27FC236}">
                <a16:creationId xmlns:a16="http://schemas.microsoft.com/office/drawing/2014/main" id="{E1F8D60F-2979-BE4B-873A-CA52A1DE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6" y="2749478"/>
            <a:ext cx="5469924" cy="41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B36D-8DDE-D24E-A7A9-EC88688E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1AD0-FE17-A240-B154-B3F9C581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E0739-19D6-C541-94A5-495A8C34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What is a power law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851D-3351-774F-AF21-1EEB72DF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Not one, but a whole family of highly skewed distributions that are usually a hallmark of emergent systems</a:t>
            </a:r>
          </a:p>
          <a:p>
            <a:r>
              <a:rPr lang="en-US" sz="2400" dirty="0"/>
              <a:t>Bottom plot is in log-log space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2" name="Picture 4" descr="Plot of the Zipf CDF for N=10">
            <a:extLst>
              <a:ext uri="{FF2B5EF4-FFF2-40B4-BE49-F238E27FC236}">
                <a16:creationId xmlns:a16="http://schemas.microsoft.com/office/drawing/2014/main" id="{8FF52270-22C8-8847-A99C-A4DBDD44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6755" y="306909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ot of the Zipf PMF for N = 10">
            <a:extLst>
              <a:ext uri="{FF2B5EF4-FFF2-40B4-BE49-F238E27FC236}">
                <a16:creationId xmlns:a16="http://schemas.microsoft.com/office/drawing/2014/main" id="{98C7DE04-2F66-A047-92E6-70E34E34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551" y="3007518"/>
            <a:ext cx="4042410" cy="30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{\displaystyle {\overline {F}}(x)=\Pr(X&gt;x)={\begin{cases}\left({\frac {x_{\mathrm {m} }}{x}}\right)^{\alpha }&amp;x\geq x_{\mathrm {m} },\\1&amp;x&lt;x_{\mathrm {m} },\end{cases}}}">
            <a:extLst>
              <a:ext uri="{FF2B5EF4-FFF2-40B4-BE49-F238E27FC236}">
                <a16:creationId xmlns:a16="http://schemas.microsoft.com/office/drawing/2014/main" id="{567E60E7-8253-3D45-BFB3-54526278A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{\displaystyle {\overline {F}}(x)=\Pr(X&gt;x)={\begin{cases}\left({\frac {x_{\mathrm {m} }}{x}}\right)^{\alpha }&amp;x\geq x_{\mathrm {m} },\\1&amp;x&lt;x_{\mathrm {m} },\end{cases}}}">
            <a:extLst>
              <a:ext uri="{FF2B5EF4-FFF2-40B4-BE49-F238E27FC236}">
                <a16:creationId xmlns:a16="http://schemas.microsoft.com/office/drawing/2014/main" id="{EE3F1BF7-C035-204A-AE4F-2B992E1F0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{\displaystyle {\overline {F}}(x)=\Pr(X&gt;x)={\begin{cases}\left({\frac {x_{\mathrm {m} }}{x}}\right)^{\alpha }&amp;x\geq x_{\mathrm {m} },\\1&amp;x&lt;x_{\mathrm {m} },\end{cases}}}">
            <a:extLst>
              <a:ext uri="{FF2B5EF4-FFF2-40B4-BE49-F238E27FC236}">
                <a16:creationId xmlns:a16="http://schemas.microsoft.com/office/drawing/2014/main" id="{EB11E58D-D9A1-C146-A46F-073153A3A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7157" y="3581399"/>
            <a:ext cx="2426043" cy="242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04A17-CFC5-194E-97C9-44ABF8CC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92" y="4448432"/>
            <a:ext cx="6027241" cy="11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D8644-2388-0E42-B775-00DB9A4E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this alpha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areto Type I probability density functions for various α">
            <a:extLst>
              <a:ext uri="{FF2B5EF4-FFF2-40B4-BE49-F238E27FC236}">
                <a16:creationId xmlns:a16="http://schemas.microsoft.com/office/drawing/2014/main" id="{653A3E86-1DA1-2344-9D30-2903C1A180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24930"/>
            <a:ext cx="6553545" cy="4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73CE-1465-A04C-ACDF-1971F6C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pareto?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BEF1-2136-114B-A3CF-43088949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distributions are everywhere – today we’ll look at economics</a:t>
            </a:r>
          </a:p>
          <a:p>
            <a:endParaRPr lang="en-US" dirty="0"/>
          </a:p>
        </p:txBody>
      </p:sp>
      <p:sp>
        <p:nvSpPr>
          <p:cNvPr id="4" name="AutoShape 2" descr="Image result for income distribution pareto">
            <a:extLst>
              <a:ext uri="{FF2B5EF4-FFF2-40B4-BE49-F238E27FC236}">
                <a16:creationId xmlns:a16="http://schemas.microsoft.com/office/drawing/2014/main" id="{610FCC6D-D6D4-834A-952E-9E5884A60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6000" y="1993900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7F53E-2F35-C24C-83DD-78178F40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65" y="2650524"/>
            <a:ext cx="7363083" cy="42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A33-B7A6-AA4A-9F79-6C00835E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generates pareto, besides assholes?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3339A-E53B-A24C-BC8E-00BF336A0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614" y="1803939"/>
            <a:ext cx="7776772" cy="46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1D1E-9A5A-6D4E-9801-63FAABE1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Investments gains / losses (S&amp;P 500)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08E3-B13A-3E48-8D8E-FCBFF80A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50874-AB24-9F46-8693-61175B1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94" y="1589349"/>
            <a:ext cx="7475838" cy="5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2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4AD9-6F64-8C40-84E5-D9513E36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 casualties</a:t>
            </a:r>
          </a:p>
        </p:txBody>
      </p:sp>
      <p:pic>
        <p:nvPicPr>
          <p:cNvPr id="5122" name="Picture 2" descr="Image result for war casualties distribution power law">
            <a:extLst>
              <a:ext uri="{FF2B5EF4-FFF2-40B4-BE49-F238E27FC236}">
                <a16:creationId xmlns:a16="http://schemas.microsoft.com/office/drawing/2014/main" id="{5B386B14-C454-E040-B4A1-C65D6B02D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-72595"/>
            <a:ext cx="5189838" cy="71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6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B2FB-AFB6-0643-8DC9-2273A609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zero in on firms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50B8-A2CB-684C-9AAC-0060F575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firm? </a:t>
            </a:r>
          </a:p>
          <a:p>
            <a:pPr lvl="1"/>
            <a:r>
              <a:rPr lang="en-US" dirty="0"/>
              <a:t>Collection of people working together on a product / project</a:t>
            </a:r>
          </a:p>
          <a:p>
            <a:pPr lvl="1"/>
            <a:r>
              <a:rPr lang="en-US" dirty="0"/>
              <a:t>((( let’s not talk about firm agency quite yet )))</a:t>
            </a:r>
          </a:p>
          <a:p>
            <a:pPr lvl="1"/>
            <a:r>
              <a:rPr lang="en-US" dirty="0"/>
              <a:t>When people work together, they make something bigger than the sum of total 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Effort for the group: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 for the group: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768D8-1300-C84A-9481-3457009E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3764106"/>
            <a:ext cx="2014151" cy="129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B20BD-EB7D-824E-8A5F-D0904334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99" y="5165124"/>
            <a:ext cx="3937561" cy="8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345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Emergence of Firms</vt:lpstr>
      <vt:lpstr>Last time – “asshole model of economy”</vt:lpstr>
      <vt:lpstr>What is a power law distribution</vt:lpstr>
      <vt:lpstr>What’s this alpha</vt:lpstr>
      <vt:lpstr>What’s so special about pareto?</vt:lpstr>
      <vt:lpstr>So what generates pareto, besides assholes? </vt:lpstr>
      <vt:lpstr>Investments gains / losses (S&amp;P 500)</vt:lpstr>
      <vt:lpstr>War casualties</vt:lpstr>
      <vt:lpstr>Let’s zero in on firms</vt:lpstr>
      <vt:lpstr>Did we forget something?</vt:lpstr>
      <vt:lpstr>Individual utility</vt:lpstr>
      <vt:lpstr>Agents are rational assholes</vt:lpstr>
      <vt:lpstr>PowerPoint Presentation</vt:lpstr>
      <vt:lpstr>Now let the agents play</vt:lpstr>
      <vt:lpstr>PowerPoint Presentation</vt:lpstr>
      <vt:lpstr>PowerPoint Presentation</vt:lpstr>
      <vt:lpstr>Emergence of free-riders</vt:lpstr>
      <vt:lpstr>Free-riders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Emergence of Firms</dc:title>
  <dc:creator>Maksim Tsvetovat</dc:creator>
  <cp:lastModifiedBy>Maksim Tsvetovat</cp:lastModifiedBy>
  <cp:revision>5</cp:revision>
  <dcterms:created xsi:type="dcterms:W3CDTF">2019-10-29T22:03:04Z</dcterms:created>
  <dcterms:modified xsi:type="dcterms:W3CDTF">2019-10-30T21:27:15Z</dcterms:modified>
</cp:coreProperties>
</file>