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59" r:id="rId8"/>
    <p:sldId id="264" r:id="rId9"/>
    <p:sldId id="262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25F3-A2CD-7D4A-B629-3EAE167F2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A6BC7-76A8-5F4E-8DB9-5168968AF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5A806-8949-CA4A-9960-7A9DA6C9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AD71-5AAB-C644-95FE-EC0AEF5239A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CDCB6-F74F-0A41-9D0B-61B1C57E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934AF-A5E3-9E4F-877B-93B5043C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CB8B-5D3F-5047-A045-4E26FCCDA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0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2CC1-D38A-6D4E-9C6B-A6F23829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A5A3F-7A87-D142-9ADE-655ED37FC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62FE1-DC97-DB42-BD7C-C375F36C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AD71-5AAB-C644-95FE-EC0AEF5239A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EED59-F030-014B-BECF-0DD6DB8B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D3D23-DE74-1E42-A582-0210D2D53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CB8B-5D3F-5047-A045-4E26FCCDA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9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8400D8-31AD-B448-A886-7ED9259CB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5F9F0-01DB-224C-9B02-F2DCF5D6A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813ED-CEEE-D945-AA38-40A63018E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AD71-5AAB-C644-95FE-EC0AEF5239A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82E9D-7586-B345-8FAB-D9556039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49B74-215F-4140-9355-CD8B8BC2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CB8B-5D3F-5047-A045-4E26FCCDA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6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A702D-74CF-4A46-B9BE-A134478B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72E27-FEC7-6342-AE8E-BE6BA05E9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95B74-CB5E-8045-9ABF-D792565B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AD71-5AAB-C644-95FE-EC0AEF5239A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6AA31-6C16-CE4D-AA7C-581E0464D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E8EF3-01AC-1F4B-8E8E-821FCFBB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CB8B-5D3F-5047-A045-4E26FCCDA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8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786EF-0228-4048-86F9-D15C31BAA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64778-EE2A-3B49-8FA6-3D09D7897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7B94F-DC71-D149-9267-066916AF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AD71-5AAB-C644-95FE-EC0AEF5239A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2C461-1331-7E40-803C-E9A05A9B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F4CED-39BA-0243-A228-8CBE1549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CB8B-5D3F-5047-A045-4E26FCCDA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4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3F02-8C60-ED42-81D5-B967CC4F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C5741-7F4F-3C41-AE5F-36C0469F8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19827-4261-D54D-AFE0-2A69C5E53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B963C-E342-BF42-96C2-21BFD58A5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AD71-5AAB-C644-95FE-EC0AEF5239A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5DEE1-9DB8-A94C-A2B8-6F69E360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1787D-080F-AE4D-86F7-D3747968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CB8B-5D3F-5047-A045-4E26FCCDA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448F-F8CA-8A46-97E7-3C34561CA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17716-4816-C549-BB54-926892213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EBBF4-DA5B-FC42-8523-57712B4CA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4579FC-CCA0-0E4F-9D52-4175A31F9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7812C-5081-BA43-B9E4-007788FCC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CFB1EB-449F-3245-A53E-298FE800E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AD71-5AAB-C644-95FE-EC0AEF5239A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9B10E7-FF88-C643-8948-90065109D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E27849-AD53-6945-8DFE-7A54E07C9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CB8B-5D3F-5047-A045-4E26FCCDA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4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DDB0B-E96E-214B-BB22-C13A8E416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FE299-52FA-1E4D-BADE-FA335A85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AD71-5AAB-C644-95FE-EC0AEF5239A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EA0DE-A84D-F84A-AF82-7349FBBE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205D9-0082-8347-A253-79E76DFB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CB8B-5D3F-5047-A045-4E26FCCDA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5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DF7AD7-8ECD-A74E-9975-C325A3E0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AD71-5AAB-C644-95FE-EC0AEF5239A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A2360-BECE-784D-B67D-2F49108DE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B83F1-1FFC-6849-BD58-FBEB4C0D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CB8B-5D3F-5047-A045-4E26FCCDA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1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BBD9-A939-5440-B349-96B15806B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765C-986C-A347-9E3C-95E85CDFE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1EECF-6D77-DD48-ADBC-4CC5FEAB7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EC3E5-F73C-1E42-99CB-87DC8640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AD71-5AAB-C644-95FE-EC0AEF5239A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20B9E-66D6-2440-B145-340A8318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16AB4-1FBB-4344-846B-9B3960ACB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CB8B-5D3F-5047-A045-4E26FCCDA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F1C0-A11A-F44A-A5F4-D0F66116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E7CB6C-1F32-C349-A1A9-6641F9C84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4E4B1-B4FD-8048-A7B6-04D97161B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3B060-C42E-AD47-B4F1-BC14ADD6D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AD71-5AAB-C644-95FE-EC0AEF5239A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E490A-0611-AE42-ABBD-B517FAF1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A62BD-A401-A643-B056-504AFB485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CB8B-5D3F-5047-A045-4E26FCCDA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2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6E5BE3-8BFE-924C-B460-566D4C99A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F04C-A5B7-D744-9973-025F1557B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05E44-21D4-9D4E-910F-3988E23B7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5AD71-5AAB-C644-95FE-EC0AEF5239A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AA62C-CAA0-FB42-9B98-B6110E47A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E09E3-265F-D949-B886-223FE124A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3CB8B-5D3F-5047-A045-4E26FCCDA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6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1D7C-0619-ED43-81D3-A06734160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Models of Contagion and Violence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895EF-CE78-C745-AC42-EBE00D0CF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74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FA3C-B36E-8144-89F8-4ED28835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Outbursts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96E510-5AE0-524F-A991-ADFDA87FA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684510"/>
            <a:ext cx="42672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483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51B4F-E8FD-3048-B336-13E90726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Emergent deceptive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E571C-A3DA-964A-A1EE-B129BDA8D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I’m at the edge of rebellion, I will stay quiet if I can see cops</a:t>
            </a:r>
          </a:p>
          <a:p>
            <a:r>
              <a:rPr lang="en-US" dirty="0"/>
              <a:t>Mechanism:</a:t>
            </a:r>
          </a:p>
          <a:p>
            <a:pPr lvl="1"/>
            <a:r>
              <a:rPr lang="en-US" dirty="0"/>
              <a:t>I can see the cops; this alters my risk perception</a:t>
            </a:r>
          </a:p>
          <a:p>
            <a:pPr lvl="1"/>
            <a:r>
              <a:rPr lang="en-US" dirty="0"/>
              <a:t>If a cop comes nearby, it alters the Actives/Cops ratio</a:t>
            </a:r>
          </a:p>
          <a:p>
            <a:pPr lvl="1"/>
            <a:r>
              <a:rPr lang="en-US" dirty="0"/>
              <a:t>It moves my G-N above threshold, so I go “passive”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741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4282-685B-8445-B7BF-886DFE4C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A27B2-5B1A-8745-9BB4-8214A4861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4C4B56-867E-D94E-9C4D-ED8207F5E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06" y="2423061"/>
            <a:ext cx="5435600" cy="3403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3824F0-45BD-3C45-BF4A-3630F02C2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800" y="2340511"/>
            <a:ext cx="52705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5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245C-EF5E-474F-9D0B-AFBEB3E0D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4252E-0D7D-8740-8346-B81A82FF6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2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F445-B580-BF43-8AE2-8030FD208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Opinion Contagion – Noah </a:t>
            </a:r>
            <a:r>
              <a:rPr lang="en-US" dirty="0" err="1"/>
              <a:t>Friedkin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233E-81C5-954B-BCB6-B0A15A401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Boundedly rational agents on a grid</a:t>
            </a:r>
          </a:p>
          <a:p>
            <a:r>
              <a:rPr lang="en-US" dirty="0"/>
              <a:t>Start with a random belief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64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5411-FF4F-4848-9DD7-CBEAA7CDB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Epstein Model of Violence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6FAEF-BEED-4B49-8998-394ED6522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(not THAT Epstein)</a:t>
            </a:r>
          </a:p>
          <a:p>
            <a:r>
              <a:rPr lang="en-US" dirty="0"/>
              <a:t>Try to explain how civil unrest emerges from individual unhappiness and actions of the regime</a:t>
            </a:r>
          </a:p>
          <a:p>
            <a:r>
              <a:rPr lang="en-US" dirty="0"/>
              <a:t>Use ABM to explain the ”critical mass” phenomenon that frequently occurs in civil conflicts</a:t>
            </a:r>
          </a:p>
        </p:txBody>
      </p:sp>
    </p:spTree>
    <p:extLst>
      <p:ext uri="{BB962C8B-B14F-4D97-AF65-F5344CB8AC3E}">
        <p14:creationId xmlns:p14="http://schemas.microsoft.com/office/powerpoint/2010/main" val="278615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78B6-E971-B245-9B08-505B45252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people 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2DB64-2B54-FE46-ACEC-468BB4687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Over-simplified theory:</a:t>
            </a:r>
          </a:p>
          <a:p>
            <a:pPr lvl="1"/>
            <a:r>
              <a:rPr lang="en-US" dirty="0"/>
              <a:t>H</a:t>
            </a:r>
            <a:r>
              <a:rPr lang="ru-RU" dirty="0"/>
              <a:t>а</a:t>
            </a:r>
            <a:r>
              <a:rPr lang="en-US" dirty="0" err="1"/>
              <a:t>rdship</a:t>
            </a:r>
            <a:r>
              <a:rPr lang="en-US" dirty="0"/>
              <a:t> (H) – how unhappy are you (scaled 0 – 1)</a:t>
            </a:r>
          </a:p>
          <a:p>
            <a:pPr lvl="1"/>
            <a:r>
              <a:rPr lang="en-US" dirty="0"/>
              <a:t>Legitimacy (L) – how much do you trust the government?</a:t>
            </a:r>
          </a:p>
          <a:p>
            <a:pPr lvl="1"/>
            <a:r>
              <a:rPr lang="en-US" dirty="0"/>
              <a:t>Grievance (G) -- how unhappy are you with the government?</a:t>
            </a:r>
          </a:p>
          <a:p>
            <a:pPr lvl="2"/>
            <a:r>
              <a:rPr lang="en-US" b="1" dirty="0"/>
              <a:t>G</a:t>
            </a:r>
            <a:r>
              <a:rPr lang="en-US" dirty="0"/>
              <a:t> = H*(1-L)</a:t>
            </a:r>
          </a:p>
          <a:p>
            <a:pPr lvl="2"/>
            <a:r>
              <a:rPr lang="en-US" dirty="0"/>
              <a:t>So – if you have a difficult life (H = 1) but trust your government unconditionally (L=1) you will not react; if you have an easy life (H ~ 0.1) but do not trust the government at all (L ~ 0.1) you may be susceptible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3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3D0D-6882-C243-AA19-18B6A04CC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do you actually rebel?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C6B54-D0FD-A048-90F1-4E3B92399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 = risk aversion  (scaled 0-1) and fixed for life</a:t>
            </a:r>
          </a:p>
          <a:p>
            <a:r>
              <a:rPr lang="en-US" dirty="0"/>
              <a:t>P = probability of arrest</a:t>
            </a:r>
          </a:p>
          <a:p>
            <a:endParaRPr lang="en-US" dirty="0"/>
          </a:p>
          <a:p>
            <a:r>
              <a:rPr lang="en-US" dirty="0"/>
              <a:t>OK, need to unpack this:</a:t>
            </a:r>
          </a:p>
          <a:p>
            <a:pPr lvl="1"/>
            <a:r>
              <a:rPr lang="en-US" dirty="0"/>
              <a:t>C/A  is the ratio of cops to ”active” agents</a:t>
            </a:r>
          </a:p>
          <a:p>
            <a:pPr lvl="1"/>
            <a:r>
              <a:rPr lang="en-US" dirty="0"/>
              <a:t>(C/A) is the ratio of cops to active agents in my range of vision</a:t>
            </a:r>
          </a:p>
          <a:p>
            <a:pPr lvl="1"/>
            <a:r>
              <a:rPr lang="en-US" dirty="0"/>
              <a:t>K is a constant </a:t>
            </a:r>
          </a:p>
          <a:p>
            <a:pPr lvl="1"/>
            <a:r>
              <a:rPr lang="en-US" dirty="0"/>
              <a:t>If there’s 10 cops and 100 people throwing rocks, you’re unlikely to be punished for throwing a rock, vs. 10 cops and 10 rebels</a:t>
            </a:r>
          </a:p>
          <a:p>
            <a:r>
              <a:rPr lang="en-US" dirty="0"/>
              <a:t>Net Risk </a:t>
            </a:r>
            <a:r>
              <a:rPr lang="en-US" b="1" dirty="0"/>
              <a:t>N = R*P  </a:t>
            </a:r>
            <a:r>
              <a:rPr lang="en-US" dirty="0"/>
              <a:t>==&gt; my risk aversion times perceived risk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E0EBB4-A7AB-E041-8AC2-8B15EC405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155" y="2899465"/>
            <a:ext cx="29591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68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BC07-9B44-024B-847B-BFAEFD91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Rationality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0D2CD-AB68-0048-87BF-6FE61D73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assess the consequences of my actions locally, within my field of vision</a:t>
            </a:r>
          </a:p>
          <a:p>
            <a:r>
              <a:rPr lang="en-US" dirty="0"/>
              <a:t>This can produce a “bandwagon effect”</a:t>
            </a:r>
          </a:p>
          <a:p>
            <a:pPr lvl="1"/>
            <a:r>
              <a:rPr lang="en-US" dirty="0"/>
              <a:t>Starts with rebels with a low risk aversion</a:t>
            </a:r>
          </a:p>
          <a:p>
            <a:pPr lvl="1"/>
            <a:r>
              <a:rPr lang="en-US" dirty="0"/>
              <a:t>If there’s enough rebels I can see, and not that many cops, I perceive a low risk and join in </a:t>
            </a:r>
          </a:p>
          <a:p>
            <a:pPr lvl="1"/>
            <a:r>
              <a:rPr lang="en-US" dirty="0"/>
              <a:t>Rebellion spread geographically </a:t>
            </a:r>
          </a:p>
          <a:p>
            <a:r>
              <a:rPr lang="en-US" dirty="0"/>
              <a:t>BROKEN WINDOW THEORY</a:t>
            </a:r>
          </a:p>
        </p:txBody>
      </p:sp>
    </p:spTree>
    <p:extLst>
      <p:ext uri="{BB962C8B-B14F-4D97-AF65-F5344CB8AC3E}">
        <p14:creationId xmlns:p14="http://schemas.microsoft.com/office/powerpoint/2010/main" val="399513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1E9E-63ED-414B-B079-49C8105B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agent’s head?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850AC-34F5-454A-9F79-735C2EF25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Agent state: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8A145AD-D968-BA43-9454-74A5EFC10245}"/>
              </a:ext>
            </a:extLst>
          </p:cNvPr>
          <p:cNvSpPr/>
          <p:nvPr/>
        </p:nvSpPr>
        <p:spPr>
          <a:xfrm>
            <a:off x="1346886" y="2570205"/>
            <a:ext cx="1297460" cy="1235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Quiet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8D122B-54EF-5D40-B32C-500892030AA0}"/>
              </a:ext>
            </a:extLst>
          </p:cNvPr>
          <p:cNvSpPr/>
          <p:nvPr/>
        </p:nvSpPr>
        <p:spPr>
          <a:xfrm>
            <a:off x="1346886" y="4135045"/>
            <a:ext cx="1297460" cy="12356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2FEDFC-24E1-5844-80FA-0967A7082142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1995616" y="3805881"/>
            <a:ext cx="0" cy="329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1755CD-B5D8-CC44-BB1B-5D139A66C8EB}"/>
              </a:ext>
            </a:extLst>
          </p:cNvPr>
          <p:cNvSpPr txBox="1"/>
          <p:nvPr/>
        </p:nvSpPr>
        <p:spPr>
          <a:xfrm>
            <a:off x="3410136" y="1878170"/>
            <a:ext cx="53717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Transitions?</a:t>
            </a:r>
          </a:p>
          <a:p>
            <a:endParaRPr lang="en-US" dirty="0"/>
          </a:p>
          <a:p>
            <a:r>
              <a:rPr lang="en-US" dirty="0"/>
              <a:t>If I’m so unhappy that I’m willing to take a risk, I will act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D02A36-EB44-F742-9C1A-56BC424AB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678" y="3075630"/>
            <a:ext cx="7896934" cy="190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5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8904-9054-1F4F-9489-8BFFED0B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2505C-CA49-D04A-8469-C81A6DBEB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inspect agents in their neighborhood</a:t>
            </a:r>
          </a:p>
          <a:p>
            <a:r>
              <a:rPr lang="en-US" dirty="0"/>
              <a:t>Arrest a random active agent if found</a:t>
            </a:r>
          </a:p>
          <a:p>
            <a:r>
              <a:rPr lang="en-US" dirty="0"/>
              <a:t>Move to a random spot within your field of vision</a:t>
            </a:r>
          </a:p>
          <a:p>
            <a:r>
              <a:rPr lang="en-US" dirty="0"/>
              <a:t>Agents can see cops move around, cops can see agents</a:t>
            </a:r>
          </a:p>
          <a:p>
            <a:endParaRPr lang="en-US" dirty="0"/>
          </a:p>
          <a:p>
            <a:r>
              <a:rPr lang="en-US" dirty="0"/>
              <a:t>Agents spend time in jail if caught (”inactive”) but are not removed from the board</a:t>
            </a:r>
          </a:p>
        </p:txBody>
      </p:sp>
    </p:spTree>
    <p:extLst>
      <p:ext uri="{BB962C8B-B14F-4D97-AF65-F5344CB8AC3E}">
        <p14:creationId xmlns:p14="http://schemas.microsoft.com/office/powerpoint/2010/main" val="3296894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2640C-BEB5-B447-9D18-029C56C38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1B118-5041-FB42-85B7-4D6ED34C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95952E6-BCE8-114B-9DBB-F4B7DDA4FC54}"/>
              </a:ext>
            </a:extLst>
          </p:cNvPr>
          <p:cNvSpPr/>
          <p:nvPr/>
        </p:nvSpPr>
        <p:spPr>
          <a:xfrm>
            <a:off x="1158043" y="2510570"/>
            <a:ext cx="1297460" cy="1235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Quiet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B9BA8B9-7990-214A-87E3-ED507C9313CF}"/>
              </a:ext>
            </a:extLst>
          </p:cNvPr>
          <p:cNvSpPr/>
          <p:nvPr/>
        </p:nvSpPr>
        <p:spPr>
          <a:xfrm>
            <a:off x="3374469" y="2510570"/>
            <a:ext cx="1297460" cy="12356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28F6219-7BA3-7449-AB4A-724E9DF5E207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455503" y="3128408"/>
            <a:ext cx="918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5197F456-095F-DD40-A46A-63C285F20178}"/>
              </a:ext>
            </a:extLst>
          </p:cNvPr>
          <p:cNvSpPr/>
          <p:nvPr/>
        </p:nvSpPr>
        <p:spPr>
          <a:xfrm>
            <a:off x="5417944" y="2510570"/>
            <a:ext cx="1297460" cy="1235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jail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7CA8C0-A5F9-2244-8EA9-7B574116E7BD}"/>
              </a:ext>
            </a:extLst>
          </p:cNvPr>
          <p:cNvSpPr/>
          <p:nvPr/>
        </p:nvSpPr>
        <p:spPr>
          <a:xfrm>
            <a:off x="7461419" y="2510570"/>
            <a:ext cx="1297460" cy="123567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Released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28C096-B033-2A45-99C9-ECC4CC24260A}"/>
              </a:ext>
            </a:extLst>
          </p:cNvPr>
          <p:cNvCxnSpPr>
            <a:cxnSpLocks/>
            <a:stCxn id="10" idx="2"/>
            <a:endCxn id="5" idx="6"/>
          </p:cNvCxnSpPr>
          <p:nvPr/>
        </p:nvCxnSpPr>
        <p:spPr>
          <a:xfrm flipH="1">
            <a:off x="4671929" y="3128408"/>
            <a:ext cx="746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1A92B6-B92E-6B40-9900-46DE9FEA3353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6715405" y="3128408"/>
            <a:ext cx="7460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023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490</Words>
  <Application>Microsoft Macintosh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Models of Contagion and Violence</vt:lpstr>
      <vt:lpstr>Simple Opinion Contagion – Noah Friedkin</vt:lpstr>
      <vt:lpstr>Epstein Model of Violence</vt:lpstr>
      <vt:lpstr>Why do people act?</vt:lpstr>
      <vt:lpstr>But do you actually rebel? </vt:lpstr>
      <vt:lpstr>Bounded Rationality</vt:lpstr>
      <vt:lpstr>What is in agent’s head?</vt:lpstr>
      <vt:lpstr>Cops</vt:lpstr>
      <vt:lpstr>Agent State</vt:lpstr>
      <vt:lpstr>Local Outbursts</vt:lpstr>
      <vt:lpstr>Emergent deceptive behavior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of Contagion and Violence</dc:title>
  <dc:creator>Maksim Tsvetovat</dc:creator>
  <cp:lastModifiedBy>Maksim Tsvetovat</cp:lastModifiedBy>
  <cp:revision>4</cp:revision>
  <dcterms:created xsi:type="dcterms:W3CDTF">2019-11-05T21:44:59Z</dcterms:created>
  <dcterms:modified xsi:type="dcterms:W3CDTF">2019-11-05T22:57:43Z</dcterms:modified>
</cp:coreProperties>
</file>