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9"/>
  </p:notesMasterIdLst>
  <p:sldIdLst>
    <p:sldId id="312" r:id="rId2"/>
    <p:sldId id="313" r:id="rId3"/>
    <p:sldId id="314" r:id="rId4"/>
    <p:sldId id="316" r:id="rId5"/>
    <p:sldId id="315" r:id="rId6"/>
    <p:sldId id="322" r:id="rId7"/>
    <p:sldId id="318" r:id="rId8"/>
    <p:sldId id="319" r:id="rId9"/>
    <p:sldId id="317" r:id="rId10"/>
    <p:sldId id="320" r:id="rId11"/>
    <p:sldId id="282" r:id="rId12"/>
    <p:sldId id="321" r:id="rId13"/>
    <p:sldId id="283" r:id="rId14"/>
    <p:sldId id="285" r:id="rId15"/>
    <p:sldId id="288" r:id="rId16"/>
    <p:sldId id="289" r:id="rId17"/>
    <p:sldId id="287" r:id="rId18"/>
    <p:sldId id="291" r:id="rId19"/>
    <p:sldId id="292" r:id="rId20"/>
    <p:sldId id="294" r:id="rId21"/>
    <p:sldId id="323" r:id="rId22"/>
    <p:sldId id="324" r:id="rId23"/>
    <p:sldId id="270" r:id="rId24"/>
    <p:sldId id="271" r:id="rId25"/>
    <p:sldId id="259" r:id="rId26"/>
    <p:sldId id="261" r:id="rId27"/>
    <p:sldId id="296" r:id="rId28"/>
    <p:sldId id="297" r:id="rId29"/>
    <p:sldId id="299" r:id="rId30"/>
    <p:sldId id="258" r:id="rId31"/>
    <p:sldId id="302" r:id="rId32"/>
    <p:sldId id="300" r:id="rId33"/>
    <p:sldId id="301" r:id="rId34"/>
    <p:sldId id="298" r:id="rId35"/>
    <p:sldId id="263" r:id="rId36"/>
    <p:sldId id="303" r:id="rId37"/>
    <p:sldId id="305" r:id="rId38"/>
    <p:sldId id="264" r:id="rId39"/>
    <p:sldId id="265" r:id="rId40"/>
    <p:sldId id="304" r:id="rId41"/>
    <p:sldId id="274" r:id="rId42"/>
    <p:sldId id="310" r:id="rId43"/>
    <p:sldId id="325" r:id="rId44"/>
    <p:sldId id="311" r:id="rId45"/>
    <p:sldId id="309" r:id="rId46"/>
    <p:sldId id="326" r:id="rId47"/>
    <p:sldId id="32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5" d="100"/>
          <a:sy n="135" d="100"/>
        </p:scale>
        <p:origin x="-80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IDF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CNBC</c:v>
                </c:pt>
                <c:pt idx="1">
                  <c:v>FOX</c:v>
                </c:pt>
                <c:pt idx="2">
                  <c:v>BBC</c:v>
                </c:pt>
                <c:pt idx="3">
                  <c:v>CNN</c:v>
                </c:pt>
                <c:pt idx="4">
                  <c:v>AlJazeera</c:v>
                </c:pt>
                <c:pt idx="5">
                  <c:v>NPR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0.601137575542125</c:v>
                </c:pt>
                <c:pt idx="1">
                  <c:v>0.493295229720817</c:v>
                </c:pt>
                <c:pt idx="2">
                  <c:v>0.537492157878944</c:v>
                </c:pt>
                <c:pt idx="3">
                  <c:v>0.585616438356164</c:v>
                </c:pt>
                <c:pt idx="4">
                  <c:v>0.53034409365023</c:v>
                </c:pt>
                <c:pt idx="5">
                  <c:v>0.579395353707609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Hamas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CNBC</c:v>
                </c:pt>
                <c:pt idx="1">
                  <c:v>FOX</c:v>
                </c:pt>
                <c:pt idx="2">
                  <c:v>BBC</c:v>
                </c:pt>
                <c:pt idx="3">
                  <c:v>CNN</c:v>
                </c:pt>
                <c:pt idx="4">
                  <c:v>AlJazeera</c:v>
                </c:pt>
                <c:pt idx="5">
                  <c:v>NPR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0.398862424457874</c:v>
                </c:pt>
                <c:pt idx="1">
                  <c:v>0.506704770279182</c:v>
                </c:pt>
                <c:pt idx="2">
                  <c:v>0.462507842121055</c:v>
                </c:pt>
                <c:pt idx="3">
                  <c:v>0.414383561643835</c:v>
                </c:pt>
                <c:pt idx="4">
                  <c:v>0.469655906349769</c:v>
                </c:pt>
                <c:pt idx="5">
                  <c:v>0.42060464629239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-2095526584"/>
        <c:axId val="-2095523608"/>
      </c:barChart>
      <c:catAx>
        <c:axId val="-2095526584"/>
        <c:scaling>
          <c:orientation val="minMax"/>
        </c:scaling>
        <c:delete val="0"/>
        <c:axPos val="l"/>
        <c:majorTickMark val="none"/>
        <c:minorTickMark val="none"/>
        <c:tickLblPos val="nextTo"/>
        <c:crossAx val="-2095523608"/>
        <c:crosses val="autoZero"/>
        <c:auto val="1"/>
        <c:lblAlgn val="ctr"/>
        <c:lblOffset val="100"/>
        <c:noMultiLvlLbl val="0"/>
      </c:catAx>
      <c:valAx>
        <c:axId val="-2095523608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095526584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522692082563449"/>
          <c:y val="0.0184413827663173"/>
          <c:w val="0.917623679891162"/>
          <c:h val="0.91508542249362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gingrich</c:v>
                </c:pt>
              </c:strCache>
            </c:strRef>
          </c:tx>
          <c:invertIfNegative val="0"/>
          <c:cat>
            <c:strRef>
              <c:f>Sheet1!$A$2:$A$51</c:f>
              <c:strCache>
                <c:ptCount val="50"/>
                <c:pt idx="0">
                  <c:v>WA</c:v>
                </c:pt>
                <c:pt idx="1">
                  <c:v>WI</c:v>
                </c:pt>
                <c:pt idx="2">
                  <c:v>WV</c:v>
                </c:pt>
                <c:pt idx="3">
                  <c:v>FL</c:v>
                </c:pt>
                <c:pt idx="4">
                  <c:v>WY</c:v>
                </c:pt>
                <c:pt idx="5">
                  <c:v>NH</c:v>
                </c:pt>
                <c:pt idx="6">
                  <c:v>NJ</c:v>
                </c:pt>
                <c:pt idx="7">
                  <c:v>NM</c:v>
                </c:pt>
                <c:pt idx="8">
                  <c:v>NC</c:v>
                </c:pt>
                <c:pt idx="9">
                  <c:v>ND</c:v>
                </c:pt>
                <c:pt idx="10">
                  <c:v>NE</c:v>
                </c:pt>
                <c:pt idx="11">
                  <c:v>NY</c:v>
                </c:pt>
                <c:pt idx="12">
                  <c:v>RI</c:v>
                </c:pt>
                <c:pt idx="13">
                  <c:v>NV</c:v>
                </c:pt>
                <c:pt idx="14">
                  <c:v>CO</c:v>
                </c:pt>
                <c:pt idx="15">
                  <c:v>CA</c:v>
                </c:pt>
                <c:pt idx="16">
                  <c:v>GA</c:v>
                </c:pt>
                <c:pt idx="17">
                  <c:v>CT</c:v>
                </c:pt>
                <c:pt idx="18">
                  <c:v>OK</c:v>
                </c:pt>
                <c:pt idx="19">
                  <c:v>OH</c:v>
                </c:pt>
                <c:pt idx="20">
                  <c:v>KS</c:v>
                </c:pt>
                <c:pt idx="21">
                  <c:v>SC</c:v>
                </c:pt>
                <c:pt idx="22">
                  <c:v>KY</c:v>
                </c:pt>
                <c:pt idx="23">
                  <c:v>OR</c:v>
                </c:pt>
                <c:pt idx="24">
                  <c:v>SD</c:v>
                </c:pt>
                <c:pt idx="25">
                  <c:v>DE</c:v>
                </c:pt>
                <c:pt idx="26">
                  <c:v>HI</c:v>
                </c:pt>
                <c:pt idx="27">
                  <c:v>TX</c:v>
                </c:pt>
                <c:pt idx="28">
                  <c:v>LA</c:v>
                </c:pt>
                <c:pt idx="29">
                  <c:v>TN</c:v>
                </c:pt>
                <c:pt idx="30">
                  <c:v>PA</c:v>
                </c:pt>
                <c:pt idx="31">
                  <c:v>VA</c:v>
                </c:pt>
                <c:pt idx="32">
                  <c:v>AK</c:v>
                </c:pt>
                <c:pt idx="33">
                  <c:v>AL</c:v>
                </c:pt>
                <c:pt idx="34">
                  <c:v>AR</c:v>
                </c:pt>
                <c:pt idx="35">
                  <c:v>VT</c:v>
                </c:pt>
                <c:pt idx="36">
                  <c:v>IL</c:v>
                </c:pt>
                <c:pt idx="37">
                  <c:v>IN</c:v>
                </c:pt>
                <c:pt idx="38">
                  <c:v>IA</c:v>
                </c:pt>
                <c:pt idx="39">
                  <c:v>AZ</c:v>
                </c:pt>
                <c:pt idx="40">
                  <c:v>ID</c:v>
                </c:pt>
                <c:pt idx="41">
                  <c:v>ME</c:v>
                </c:pt>
                <c:pt idx="42">
                  <c:v>MD</c:v>
                </c:pt>
                <c:pt idx="43">
                  <c:v>MA</c:v>
                </c:pt>
                <c:pt idx="44">
                  <c:v>UT</c:v>
                </c:pt>
                <c:pt idx="45">
                  <c:v>MO</c:v>
                </c:pt>
                <c:pt idx="46">
                  <c:v>MN</c:v>
                </c:pt>
                <c:pt idx="47">
                  <c:v>MI</c:v>
                </c:pt>
                <c:pt idx="48">
                  <c:v>MT</c:v>
                </c:pt>
                <c:pt idx="49">
                  <c:v>MS</c:v>
                </c:pt>
              </c:strCache>
            </c:str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0.0113448781979</c:v>
                </c:pt>
                <c:pt idx="1">
                  <c:v>0.0160133253227</c:v>
                </c:pt>
                <c:pt idx="2">
                  <c:v>0.0308193771691</c:v>
                </c:pt>
                <c:pt idx="3">
                  <c:v>0.0106079241912</c:v>
                </c:pt>
                <c:pt idx="4">
                  <c:v>0.0630673689754</c:v>
                </c:pt>
                <c:pt idx="5">
                  <c:v>0.0170184082558</c:v>
                </c:pt>
                <c:pt idx="6">
                  <c:v>0.0136492763632</c:v>
                </c:pt>
                <c:pt idx="7">
                  <c:v>0.0285553800158</c:v>
                </c:pt>
                <c:pt idx="8">
                  <c:v>0.0129914624383</c:v>
                </c:pt>
                <c:pt idx="9">
                  <c:v>0.0263150273064</c:v>
                </c:pt>
                <c:pt idx="10">
                  <c:v>0.0573293981017</c:v>
                </c:pt>
                <c:pt idx="11">
                  <c:v>0.0104970213877</c:v>
                </c:pt>
                <c:pt idx="12">
                  <c:v>0.0357847484046</c:v>
                </c:pt>
                <c:pt idx="13">
                  <c:v>0.0164312250634</c:v>
                </c:pt>
                <c:pt idx="14">
                  <c:v>0.0190603536779</c:v>
                </c:pt>
                <c:pt idx="15">
                  <c:v>0.00865206275792</c:v>
                </c:pt>
                <c:pt idx="16">
                  <c:v>0.0127663234766</c:v>
                </c:pt>
                <c:pt idx="17">
                  <c:v>0.0141724257927</c:v>
                </c:pt>
                <c:pt idx="18">
                  <c:v>0.014597070614</c:v>
                </c:pt>
                <c:pt idx="19">
                  <c:v>0.00984722651446</c:v>
                </c:pt>
                <c:pt idx="20">
                  <c:v>0.0190824548994</c:v>
                </c:pt>
                <c:pt idx="21">
                  <c:v>0.0121657754831</c:v>
                </c:pt>
                <c:pt idx="22">
                  <c:v>0.0143071935036</c:v>
                </c:pt>
                <c:pt idx="23">
                  <c:v>0.0143721193444</c:v>
                </c:pt>
                <c:pt idx="24">
                  <c:v>0.0378055963461</c:v>
                </c:pt>
                <c:pt idx="25">
                  <c:v>0.0147800579899</c:v>
                </c:pt>
                <c:pt idx="26">
                  <c:v>0.0221470638944</c:v>
                </c:pt>
                <c:pt idx="27">
                  <c:v>0.0102876043101</c:v>
                </c:pt>
                <c:pt idx="28">
                  <c:v>0.0176224684578</c:v>
                </c:pt>
                <c:pt idx="29">
                  <c:v>0.0125978498678</c:v>
                </c:pt>
                <c:pt idx="30">
                  <c:v>0.0119677371783</c:v>
                </c:pt>
                <c:pt idx="31">
                  <c:v>0.0129995385202</c:v>
                </c:pt>
                <c:pt idx="32">
                  <c:v>0.0212729912439</c:v>
                </c:pt>
                <c:pt idx="33">
                  <c:v>0.0142190008484</c:v>
                </c:pt>
                <c:pt idx="34">
                  <c:v>0.0182147945243</c:v>
                </c:pt>
                <c:pt idx="35">
                  <c:v>0.0282423031511</c:v>
                </c:pt>
                <c:pt idx="36">
                  <c:v>0.0114129146005</c:v>
                </c:pt>
                <c:pt idx="37">
                  <c:v>0.0123068985352</c:v>
                </c:pt>
                <c:pt idx="38">
                  <c:v>0.0178163430932</c:v>
                </c:pt>
                <c:pt idx="39">
                  <c:v>0.00952826852464</c:v>
                </c:pt>
                <c:pt idx="40">
                  <c:v>0.0223097442646</c:v>
                </c:pt>
                <c:pt idx="41">
                  <c:v>0.0262952912165</c:v>
                </c:pt>
                <c:pt idx="42">
                  <c:v>0.0158098538133</c:v>
                </c:pt>
                <c:pt idx="43">
                  <c:v>0.0110658634467</c:v>
                </c:pt>
                <c:pt idx="44">
                  <c:v>0.0155031718826</c:v>
                </c:pt>
                <c:pt idx="45">
                  <c:v>0.0151661612828</c:v>
                </c:pt>
                <c:pt idx="46">
                  <c:v>0.0140034230189</c:v>
                </c:pt>
                <c:pt idx="47">
                  <c:v>0.0122424576159</c:v>
                </c:pt>
                <c:pt idx="48">
                  <c:v>0.0412719693953</c:v>
                </c:pt>
                <c:pt idx="49">
                  <c:v>0.0110959587728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paul</c:v>
                </c:pt>
              </c:strCache>
            </c:strRef>
          </c:tx>
          <c:invertIfNegative val="0"/>
          <c:cat>
            <c:strRef>
              <c:f>Sheet1!$A$2:$A$51</c:f>
              <c:strCache>
                <c:ptCount val="50"/>
                <c:pt idx="0">
                  <c:v>WA</c:v>
                </c:pt>
                <c:pt idx="1">
                  <c:v>WI</c:v>
                </c:pt>
                <c:pt idx="2">
                  <c:v>WV</c:v>
                </c:pt>
                <c:pt idx="3">
                  <c:v>FL</c:v>
                </c:pt>
                <c:pt idx="4">
                  <c:v>WY</c:v>
                </c:pt>
                <c:pt idx="5">
                  <c:v>NH</c:v>
                </c:pt>
                <c:pt idx="6">
                  <c:v>NJ</c:v>
                </c:pt>
                <c:pt idx="7">
                  <c:v>NM</c:v>
                </c:pt>
                <c:pt idx="8">
                  <c:v>NC</c:v>
                </c:pt>
                <c:pt idx="9">
                  <c:v>ND</c:v>
                </c:pt>
                <c:pt idx="10">
                  <c:v>NE</c:v>
                </c:pt>
                <c:pt idx="11">
                  <c:v>NY</c:v>
                </c:pt>
                <c:pt idx="12">
                  <c:v>RI</c:v>
                </c:pt>
                <c:pt idx="13">
                  <c:v>NV</c:v>
                </c:pt>
                <c:pt idx="14">
                  <c:v>CO</c:v>
                </c:pt>
                <c:pt idx="15">
                  <c:v>CA</c:v>
                </c:pt>
                <c:pt idx="16">
                  <c:v>GA</c:v>
                </c:pt>
                <c:pt idx="17">
                  <c:v>CT</c:v>
                </c:pt>
                <c:pt idx="18">
                  <c:v>OK</c:v>
                </c:pt>
                <c:pt idx="19">
                  <c:v>OH</c:v>
                </c:pt>
                <c:pt idx="20">
                  <c:v>KS</c:v>
                </c:pt>
                <c:pt idx="21">
                  <c:v>SC</c:v>
                </c:pt>
                <c:pt idx="22">
                  <c:v>KY</c:v>
                </c:pt>
                <c:pt idx="23">
                  <c:v>OR</c:v>
                </c:pt>
                <c:pt idx="24">
                  <c:v>SD</c:v>
                </c:pt>
                <c:pt idx="25">
                  <c:v>DE</c:v>
                </c:pt>
                <c:pt idx="26">
                  <c:v>HI</c:v>
                </c:pt>
                <c:pt idx="27">
                  <c:v>TX</c:v>
                </c:pt>
                <c:pt idx="28">
                  <c:v>LA</c:v>
                </c:pt>
                <c:pt idx="29">
                  <c:v>TN</c:v>
                </c:pt>
                <c:pt idx="30">
                  <c:v>PA</c:v>
                </c:pt>
                <c:pt idx="31">
                  <c:v>VA</c:v>
                </c:pt>
                <c:pt idx="32">
                  <c:v>AK</c:v>
                </c:pt>
                <c:pt idx="33">
                  <c:v>AL</c:v>
                </c:pt>
                <c:pt idx="34">
                  <c:v>AR</c:v>
                </c:pt>
                <c:pt idx="35">
                  <c:v>VT</c:v>
                </c:pt>
                <c:pt idx="36">
                  <c:v>IL</c:v>
                </c:pt>
                <c:pt idx="37">
                  <c:v>IN</c:v>
                </c:pt>
                <c:pt idx="38">
                  <c:v>IA</c:v>
                </c:pt>
                <c:pt idx="39">
                  <c:v>AZ</c:v>
                </c:pt>
                <c:pt idx="40">
                  <c:v>ID</c:v>
                </c:pt>
                <c:pt idx="41">
                  <c:v>ME</c:v>
                </c:pt>
                <c:pt idx="42">
                  <c:v>MD</c:v>
                </c:pt>
                <c:pt idx="43">
                  <c:v>MA</c:v>
                </c:pt>
                <c:pt idx="44">
                  <c:v>UT</c:v>
                </c:pt>
                <c:pt idx="45">
                  <c:v>MO</c:v>
                </c:pt>
                <c:pt idx="46">
                  <c:v>MN</c:v>
                </c:pt>
                <c:pt idx="47">
                  <c:v>MI</c:v>
                </c:pt>
                <c:pt idx="48">
                  <c:v>MT</c:v>
                </c:pt>
                <c:pt idx="49">
                  <c:v>MS</c:v>
                </c:pt>
              </c:strCache>
            </c:strRef>
          </c:cat>
          <c:val>
            <c:numRef>
              <c:f>Sheet1!$C$2:$C$51</c:f>
              <c:numCache>
                <c:formatCode>General</c:formatCode>
                <c:ptCount val="50"/>
                <c:pt idx="0">
                  <c:v>0.325426176867</c:v>
                </c:pt>
                <c:pt idx="1">
                  <c:v>0.338157179058</c:v>
                </c:pt>
                <c:pt idx="2">
                  <c:v>0.301444167931</c:v>
                </c:pt>
                <c:pt idx="3">
                  <c:v>0.329749017297</c:v>
                </c:pt>
                <c:pt idx="4">
                  <c:v>0.335930271481</c:v>
                </c:pt>
                <c:pt idx="5">
                  <c:v>0.342506237293</c:v>
                </c:pt>
                <c:pt idx="6">
                  <c:v>0.323264513906</c:v>
                </c:pt>
                <c:pt idx="7">
                  <c:v>0.340961456014</c:v>
                </c:pt>
                <c:pt idx="8">
                  <c:v>0.328712615245</c:v>
                </c:pt>
                <c:pt idx="9">
                  <c:v>0.35511628545</c:v>
                </c:pt>
                <c:pt idx="10">
                  <c:v>0.33035729216</c:v>
                </c:pt>
                <c:pt idx="11">
                  <c:v>0.336870901957</c:v>
                </c:pt>
                <c:pt idx="12">
                  <c:v>0.368836501273</c:v>
                </c:pt>
                <c:pt idx="13">
                  <c:v>0.338114490393</c:v>
                </c:pt>
                <c:pt idx="14">
                  <c:v>0.334272041967</c:v>
                </c:pt>
                <c:pt idx="15">
                  <c:v>0.32940595399</c:v>
                </c:pt>
                <c:pt idx="16">
                  <c:v>0.324277110193</c:v>
                </c:pt>
                <c:pt idx="17">
                  <c:v>0.329465866</c:v>
                </c:pt>
                <c:pt idx="18">
                  <c:v>0.328265425183</c:v>
                </c:pt>
                <c:pt idx="19">
                  <c:v>0.332669124363</c:v>
                </c:pt>
                <c:pt idx="20">
                  <c:v>0.338738219701</c:v>
                </c:pt>
                <c:pt idx="21">
                  <c:v>0.333841555982</c:v>
                </c:pt>
                <c:pt idx="22">
                  <c:v>0.335323050956</c:v>
                </c:pt>
                <c:pt idx="23">
                  <c:v>0.317954946601</c:v>
                </c:pt>
                <c:pt idx="24">
                  <c:v>0.335357878176</c:v>
                </c:pt>
                <c:pt idx="25">
                  <c:v>0.323391558309</c:v>
                </c:pt>
                <c:pt idx="26">
                  <c:v>0.341002370407</c:v>
                </c:pt>
                <c:pt idx="27">
                  <c:v>0.334002178022</c:v>
                </c:pt>
                <c:pt idx="28">
                  <c:v>0.321892295395</c:v>
                </c:pt>
                <c:pt idx="29">
                  <c:v>0.326732190761</c:v>
                </c:pt>
                <c:pt idx="30">
                  <c:v>0.321817004213</c:v>
                </c:pt>
                <c:pt idx="31">
                  <c:v>0.328603337032</c:v>
                </c:pt>
                <c:pt idx="32">
                  <c:v>0.320141182838</c:v>
                </c:pt>
                <c:pt idx="33">
                  <c:v>0.315988471556</c:v>
                </c:pt>
                <c:pt idx="34">
                  <c:v>0.330448862228</c:v>
                </c:pt>
                <c:pt idx="35">
                  <c:v>0.317763136684</c:v>
                </c:pt>
                <c:pt idx="36">
                  <c:v>0.325150366755</c:v>
                </c:pt>
                <c:pt idx="37">
                  <c:v>0.329625731566</c:v>
                </c:pt>
                <c:pt idx="38">
                  <c:v>0.343579971658</c:v>
                </c:pt>
                <c:pt idx="39">
                  <c:v>0.337777634611</c:v>
                </c:pt>
                <c:pt idx="40">
                  <c:v>0.330168490186</c:v>
                </c:pt>
                <c:pt idx="41">
                  <c:v>0.324436295071</c:v>
                </c:pt>
                <c:pt idx="42">
                  <c:v>0.313970765834</c:v>
                </c:pt>
                <c:pt idx="43">
                  <c:v>0.333233200199</c:v>
                </c:pt>
                <c:pt idx="44">
                  <c:v>0.331481492422</c:v>
                </c:pt>
                <c:pt idx="45">
                  <c:v>0.321231045937</c:v>
                </c:pt>
                <c:pt idx="46">
                  <c:v>0.324458987943</c:v>
                </c:pt>
                <c:pt idx="47">
                  <c:v>0.326570869808</c:v>
                </c:pt>
                <c:pt idx="48">
                  <c:v>0.363993175047</c:v>
                </c:pt>
                <c:pt idx="49">
                  <c:v>0.343842456985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romney</c:v>
                </c:pt>
              </c:strCache>
            </c:strRef>
          </c:tx>
          <c:invertIfNegative val="0"/>
          <c:cat>
            <c:strRef>
              <c:f>Sheet1!$A$2:$A$51</c:f>
              <c:strCache>
                <c:ptCount val="50"/>
                <c:pt idx="0">
                  <c:v>WA</c:v>
                </c:pt>
                <c:pt idx="1">
                  <c:v>WI</c:v>
                </c:pt>
                <c:pt idx="2">
                  <c:v>WV</c:v>
                </c:pt>
                <c:pt idx="3">
                  <c:v>FL</c:v>
                </c:pt>
                <c:pt idx="4">
                  <c:v>WY</c:v>
                </c:pt>
                <c:pt idx="5">
                  <c:v>NH</c:v>
                </c:pt>
                <c:pt idx="6">
                  <c:v>NJ</c:v>
                </c:pt>
                <c:pt idx="7">
                  <c:v>NM</c:v>
                </c:pt>
                <c:pt idx="8">
                  <c:v>NC</c:v>
                </c:pt>
                <c:pt idx="9">
                  <c:v>ND</c:v>
                </c:pt>
                <c:pt idx="10">
                  <c:v>NE</c:v>
                </c:pt>
                <c:pt idx="11">
                  <c:v>NY</c:v>
                </c:pt>
                <c:pt idx="12">
                  <c:v>RI</c:v>
                </c:pt>
                <c:pt idx="13">
                  <c:v>NV</c:v>
                </c:pt>
                <c:pt idx="14">
                  <c:v>CO</c:v>
                </c:pt>
                <c:pt idx="15">
                  <c:v>CA</c:v>
                </c:pt>
                <c:pt idx="16">
                  <c:v>GA</c:v>
                </c:pt>
                <c:pt idx="17">
                  <c:v>CT</c:v>
                </c:pt>
                <c:pt idx="18">
                  <c:v>OK</c:v>
                </c:pt>
                <c:pt idx="19">
                  <c:v>OH</c:v>
                </c:pt>
                <c:pt idx="20">
                  <c:v>KS</c:v>
                </c:pt>
                <c:pt idx="21">
                  <c:v>SC</c:v>
                </c:pt>
                <c:pt idx="22">
                  <c:v>KY</c:v>
                </c:pt>
                <c:pt idx="23">
                  <c:v>OR</c:v>
                </c:pt>
                <c:pt idx="24">
                  <c:v>SD</c:v>
                </c:pt>
                <c:pt idx="25">
                  <c:v>DE</c:v>
                </c:pt>
                <c:pt idx="26">
                  <c:v>HI</c:v>
                </c:pt>
                <c:pt idx="27">
                  <c:v>TX</c:v>
                </c:pt>
                <c:pt idx="28">
                  <c:v>LA</c:v>
                </c:pt>
                <c:pt idx="29">
                  <c:v>TN</c:v>
                </c:pt>
                <c:pt idx="30">
                  <c:v>PA</c:v>
                </c:pt>
                <c:pt idx="31">
                  <c:v>VA</c:v>
                </c:pt>
                <c:pt idx="32">
                  <c:v>AK</c:v>
                </c:pt>
                <c:pt idx="33">
                  <c:v>AL</c:v>
                </c:pt>
                <c:pt idx="34">
                  <c:v>AR</c:v>
                </c:pt>
                <c:pt idx="35">
                  <c:v>VT</c:v>
                </c:pt>
                <c:pt idx="36">
                  <c:v>IL</c:v>
                </c:pt>
                <c:pt idx="37">
                  <c:v>IN</c:v>
                </c:pt>
                <c:pt idx="38">
                  <c:v>IA</c:v>
                </c:pt>
                <c:pt idx="39">
                  <c:v>AZ</c:v>
                </c:pt>
                <c:pt idx="40">
                  <c:v>ID</c:v>
                </c:pt>
                <c:pt idx="41">
                  <c:v>ME</c:v>
                </c:pt>
                <c:pt idx="42">
                  <c:v>MD</c:v>
                </c:pt>
                <c:pt idx="43">
                  <c:v>MA</c:v>
                </c:pt>
                <c:pt idx="44">
                  <c:v>UT</c:v>
                </c:pt>
                <c:pt idx="45">
                  <c:v>MO</c:v>
                </c:pt>
                <c:pt idx="46">
                  <c:v>MN</c:v>
                </c:pt>
                <c:pt idx="47">
                  <c:v>MI</c:v>
                </c:pt>
                <c:pt idx="48">
                  <c:v>MT</c:v>
                </c:pt>
                <c:pt idx="49">
                  <c:v>MS</c:v>
                </c:pt>
              </c:strCache>
            </c:strRef>
          </c:cat>
          <c:val>
            <c:numRef>
              <c:f>Sheet1!$D$2:$D$51</c:f>
              <c:numCache>
                <c:formatCode>General</c:formatCode>
                <c:ptCount val="50"/>
                <c:pt idx="0">
                  <c:v>0.377473315311</c:v>
                </c:pt>
                <c:pt idx="1">
                  <c:v>0.35928118826</c:v>
                </c:pt>
                <c:pt idx="2">
                  <c:v>0.33667482143</c:v>
                </c:pt>
                <c:pt idx="3">
                  <c:v>0.350467391318</c:v>
                </c:pt>
                <c:pt idx="4">
                  <c:v>0.311533926941</c:v>
                </c:pt>
                <c:pt idx="5">
                  <c:v>0.340015424714</c:v>
                </c:pt>
                <c:pt idx="6">
                  <c:v>0.361592672353</c:v>
                </c:pt>
                <c:pt idx="7">
                  <c:v>0.354840831733</c:v>
                </c:pt>
                <c:pt idx="8">
                  <c:v>0.362088276293</c:v>
                </c:pt>
                <c:pt idx="9">
                  <c:v>0.325144488959</c:v>
                </c:pt>
                <c:pt idx="10">
                  <c:v>0.334604576825</c:v>
                </c:pt>
                <c:pt idx="11">
                  <c:v>0.354610995849</c:v>
                </c:pt>
                <c:pt idx="12">
                  <c:v>0.307835064589</c:v>
                </c:pt>
                <c:pt idx="13">
                  <c:v>0.346864751939</c:v>
                </c:pt>
                <c:pt idx="14">
                  <c:v>0.347741491042</c:v>
                </c:pt>
                <c:pt idx="15">
                  <c:v>0.355332786024</c:v>
                </c:pt>
                <c:pt idx="16">
                  <c:v>0.372403640071</c:v>
                </c:pt>
                <c:pt idx="17">
                  <c:v>0.359462725239</c:v>
                </c:pt>
                <c:pt idx="18">
                  <c:v>0.364269783899</c:v>
                </c:pt>
                <c:pt idx="19">
                  <c:v>0.363838824838</c:v>
                </c:pt>
                <c:pt idx="20">
                  <c:v>0.358864591686</c:v>
                </c:pt>
                <c:pt idx="21">
                  <c:v>0.351235492472</c:v>
                </c:pt>
                <c:pt idx="22">
                  <c:v>0.342639423919</c:v>
                </c:pt>
                <c:pt idx="23">
                  <c:v>0.351886544713</c:v>
                </c:pt>
                <c:pt idx="24">
                  <c:v>0.309178235053</c:v>
                </c:pt>
                <c:pt idx="25">
                  <c:v>0.356650854335</c:v>
                </c:pt>
                <c:pt idx="26">
                  <c:v>0.337418689739</c:v>
                </c:pt>
                <c:pt idx="27">
                  <c:v>0.353155841248</c:v>
                </c:pt>
                <c:pt idx="28">
                  <c:v>0.354453767475</c:v>
                </c:pt>
                <c:pt idx="29">
                  <c:v>0.364144717615</c:v>
                </c:pt>
                <c:pt idx="30">
                  <c:v>0.362593153585</c:v>
                </c:pt>
                <c:pt idx="31">
                  <c:v>0.343306239231</c:v>
                </c:pt>
                <c:pt idx="32">
                  <c:v>0.344482315134</c:v>
                </c:pt>
                <c:pt idx="33">
                  <c:v>0.366262782919</c:v>
                </c:pt>
                <c:pt idx="34">
                  <c:v>0.354213171375</c:v>
                </c:pt>
                <c:pt idx="35">
                  <c:v>0.34358320305</c:v>
                </c:pt>
                <c:pt idx="36">
                  <c:v>0.367932477639</c:v>
                </c:pt>
                <c:pt idx="37">
                  <c:v>0.351528609098</c:v>
                </c:pt>
                <c:pt idx="38">
                  <c:v>0.330207673581</c:v>
                </c:pt>
                <c:pt idx="39">
                  <c:v>0.352947197255</c:v>
                </c:pt>
                <c:pt idx="40">
                  <c:v>0.364649320044</c:v>
                </c:pt>
                <c:pt idx="41">
                  <c:v>0.349696437542</c:v>
                </c:pt>
                <c:pt idx="42">
                  <c:v>0.378374702817</c:v>
                </c:pt>
                <c:pt idx="43">
                  <c:v>0.359193955379</c:v>
                </c:pt>
                <c:pt idx="44">
                  <c:v>0.365819645703</c:v>
                </c:pt>
                <c:pt idx="45">
                  <c:v>0.368716565413</c:v>
                </c:pt>
                <c:pt idx="46">
                  <c:v>0.363052061318</c:v>
                </c:pt>
                <c:pt idx="47">
                  <c:v>0.363678041624</c:v>
                </c:pt>
                <c:pt idx="48">
                  <c:v>0.337095239645</c:v>
                </c:pt>
                <c:pt idx="49">
                  <c:v>0.344241417993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santorum</c:v>
                </c:pt>
              </c:strCache>
            </c:strRef>
          </c:tx>
          <c:invertIfNegative val="0"/>
          <c:cat>
            <c:strRef>
              <c:f>Sheet1!$A$2:$A$51</c:f>
              <c:strCache>
                <c:ptCount val="50"/>
                <c:pt idx="0">
                  <c:v>WA</c:v>
                </c:pt>
                <c:pt idx="1">
                  <c:v>WI</c:v>
                </c:pt>
                <c:pt idx="2">
                  <c:v>WV</c:v>
                </c:pt>
                <c:pt idx="3">
                  <c:v>FL</c:v>
                </c:pt>
                <c:pt idx="4">
                  <c:v>WY</c:v>
                </c:pt>
                <c:pt idx="5">
                  <c:v>NH</c:v>
                </c:pt>
                <c:pt idx="6">
                  <c:v>NJ</c:v>
                </c:pt>
                <c:pt idx="7">
                  <c:v>NM</c:v>
                </c:pt>
                <c:pt idx="8">
                  <c:v>NC</c:v>
                </c:pt>
                <c:pt idx="9">
                  <c:v>ND</c:v>
                </c:pt>
                <c:pt idx="10">
                  <c:v>NE</c:v>
                </c:pt>
                <c:pt idx="11">
                  <c:v>NY</c:v>
                </c:pt>
                <c:pt idx="12">
                  <c:v>RI</c:v>
                </c:pt>
                <c:pt idx="13">
                  <c:v>NV</c:v>
                </c:pt>
                <c:pt idx="14">
                  <c:v>CO</c:v>
                </c:pt>
                <c:pt idx="15">
                  <c:v>CA</c:v>
                </c:pt>
                <c:pt idx="16">
                  <c:v>GA</c:v>
                </c:pt>
                <c:pt idx="17">
                  <c:v>CT</c:v>
                </c:pt>
                <c:pt idx="18">
                  <c:v>OK</c:v>
                </c:pt>
                <c:pt idx="19">
                  <c:v>OH</c:v>
                </c:pt>
                <c:pt idx="20">
                  <c:v>KS</c:v>
                </c:pt>
                <c:pt idx="21">
                  <c:v>SC</c:v>
                </c:pt>
                <c:pt idx="22">
                  <c:v>KY</c:v>
                </c:pt>
                <c:pt idx="23">
                  <c:v>OR</c:v>
                </c:pt>
                <c:pt idx="24">
                  <c:v>SD</c:v>
                </c:pt>
                <c:pt idx="25">
                  <c:v>DE</c:v>
                </c:pt>
                <c:pt idx="26">
                  <c:v>HI</c:v>
                </c:pt>
                <c:pt idx="27">
                  <c:v>TX</c:v>
                </c:pt>
                <c:pt idx="28">
                  <c:v>LA</c:v>
                </c:pt>
                <c:pt idx="29">
                  <c:v>TN</c:v>
                </c:pt>
                <c:pt idx="30">
                  <c:v>PA</c:v>
                </c:pt>
                <c:pt idx="31">
                  <c:v>VA</c:v>
                </c:pt>
                <c:pt idx="32">
                  <c:v>AK</c:v>
                </c:pt>
                <c:pt idx="33">
                  <c:v>AL</c:v>
                </c:pt>
                <c:pt idx="34">
                  <c:v>AR</c:v>
                </c:pt>
                <c:pt idx="35">
                  <c:v>VT</c:v>
                </c:pt>
                <c:pt idx="36">
                  <c:v>IL</c:v>
                </c:pt>
                <c:pt idx="37">
                  <c:v>IN</c:v>
                </c:pt>
                <c:pt idx="38">
                  <c:v>IA</c:v>
                </c:pt>
                <c:pt idx="39">
                  <c:v>AZ</c:v>
                </c:pt>
                <c:pt idx="40">
                  <c:v>ID</c:v>
                </c:pt>
                <c:pt idx="41">
                  <c:v>ME</c:v>
                </c:pt>
                <c:pt idx="42">
                  <c:v>MD</c:v>
                </c:pt>
                <c:pt idx="43">
                  <c:v>MA</c:v>
                </c:pt>
                <c:pt idx="44">
                  <c:v>UT</c:v>
                </c:pt>
                <c:pt idx="45">
                  <c:v>MO</c:v>
                </c:pt>
                <c:pt idx="46">
                  <c:v>MN</c:v>
                </c:pt>
                <c:pt idx="47">
                  <c:v>MI</c:v>
                </c:pt>
                <c:pt idx="48">
                  <c:v>MT</c:v>
                </c:pt>
                <c:pt idx="49">
                  <c:v>MS</c:v>
                </c:pt>
              </c:strCache>
            </c:strRef>
          </c:cat>
          <c:val>
            <c:numRef>
              <c:f>Sheet1!$E$2:$E$51</c:f>
              <c:numCache>
                <c:formatCode>General</c:formatCode>
                <c:ptCount val="50"/>
                <c:pt idx="0">
                  <c:v>0.285755629625</c:v>
                </c:pt>
                <c:pt idx="1">
                  <c:v>0.286548307359</c:v>
                </c:pt>
                <c:pt idx="2">
                  <c:v>0.33106163347</c:v>
                </c:pt>
                <c:pt idx="3">
                  <c:v>0.309175667194</c:v>
                </c:pt>
                <c:pt idx="4">
                  <c:v>0.289468432602</c:v>
                </c:pt>
                <c:pt idx="5">
                  <c:v>0.300459929738</c:v>
                </c:pt>
                <c:pt idx="6">
                  <c:v>0.301493537378</c:v>
                </c:pt>
                <c:pt idx="7">
                  <c:v>0.275642332237</c:v>
                </c:pt>
                <c:pt idx="8">
                  <c:v>0.296207646024</c:v>
                </c:pt>
                <c:pt idx="9">
                  <c:v>0.293424198284</c:v>
                </c:pt>
                <c:pt idx="10">
                  <c:v>0.277708732913</c:v>
                </c:pt>
                <c:pt idx="11">
                  <c:v>0.298021080806</c:v>
                </c:pt>
                <c:pt idx="12">
                  <c:v>0.287543685734</c:v>
                </c:pt>
                <c:pt idx="13">
                  <c:v>0.298589532604</c:v>
                </c:pt>
                <c:pt idx="14">
                  <c:v>0.298926113313</c:v>
                </c:pt>
                <c:pt idx="15">
                  <c:v>0.306609197228</c:v>
                </c:pt>
                <c:pt idx="16">
                  <c:v>0.290552926259</c:v>
                </c:pt>
                <c:pt idx="17">
                  <c:v>0.296898982969</c:v>
                </c:pt>
                <c:pt idx="18">
                  <c:v>0.292867720304</c:v>
                </c:pt>
                <c:pt idx="19">
                  <c:v>0.293644824285</c:v>
                </c:pt>
                <c:pt idx="20">
                  <c:v>0.283314733713</c:v>
                </c:pt>
                <c:pt idx="21">
                  <c:v>0.302757176062</c:v>
                </c:pt>
                <c:pt idx="22">
                  <c:v>0.307730331621</c:v>
                </c:pt>
                <c:pt idx="23">
                  <c:v>0.315786389342</c:v>
                </c:pt>
                <c:pt idx="24">
                  <c:v>0.317658290425</c:v>
                </c:pt>
                <c:pt idx="25">
                  <c:v>0.305177529366</c:v>
                </c:pt>
                <c:pt idx="26">
                  <c:v>0.299431875959</c:v>
                </c:pt>
                <c:pt idx="27">
                  <c:v>0.30255437642</c:v>
                </c:pt>
                <c:pt idx="28">
                  <c:v>0.306031468673</c:v>
                </c:pt>
                <c:pt idx="29">
                  <c:v>0.296525241756</c:v>
                </c:pt>
                <c:pt idx="30">
                  <c:v>0.303622105024</c:v>
                </c:pt>
                <c:pt idx="31">
                  <c:v>0.315090885217</c:v>
                </c:pt>
                <c:pt idx="32">
                  <c:v>0.314103510784</c:v>
                </c:pt>
                <c:pt idx="33">
                  <c:v>0.303529744676</c:v>
                </c:pt>
                <c:pt idx="34">
                  <c:v>0.297123171873</c:v>
                </c:pt>
                <c:pt idx="35">
                  <c:v>0.310411357115</c:v>
                </c:pt>
                <c:pt idx="36">
                  <c:v>0.295504241005</c:v>
                </c:pt>
                <c:pt idx="37">
                  <c:v>0.3065387608</c:v>
                </c:pt>
                <c:pt idx="38">
                  <c:v>0.308396011668</c:v>
                </c:pt>
                <c:pt idx="39">
                  <c:v>0.299746899609</c:v>
                </c:pt>
                <c:pt idx="40">
                  <c:v>0.282872445505</c:v>
                </c:pt>
                <c:pt idx="41">
                  <c:v>0.29957197617</c:v>
                </c:pt>
                <c:pt idx="42">
                  <c:v>0.291844677536</c:v>
                </c:pt>
                <c:pt idx="43">
                  <c:v>0.296506980976</c:v>
                </c:pt>
                <c:pt idx="44">
                  <c:v>0.287195689993</c:v>
                </c:pt>
                <c:pt idx="45">
                  <c:v>0.294886227367</c:v>
                </c:pt>
                <c:pt idx="46">
                  <c:v>0.29848552772</c:v>
                </c:pt>
                <c:pt idx="47">
                  <c:v>0.297508630953</c:v>
                </c:pt>
                <c:pt idx="48">
                  <c:v>0.257639615913</c:v>
                </c:pt>
                <c:pt idx="49">
                  <c:v>0.300820166249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1982888"/>
        <c:axId val="-2131979768"/>
      </c:barChart>
      <c:catAx>
        <c:axId val="-2131982888"/>
        <c:scaling>
          <c:orientation val="minMax"/>
        </c:scaling>
        <c:delete val="0"/>
        <c:axPos val="l"/>
        <c:majorTickMark val="out"/>
        <c:minorTickMark val="none"/>
        <c:tickLblPos val="nextTo"/>
        <c:crossAx val="-2131979768"/>
        <c:crosses val="autoZero"/>
        <c:auto val="1"/>
        <c:lblAlgn val="ctr"/>
        <c:lblOffset val="100"/>
        <c:noMultiLvlLbl val="0"/>
      </c:catAx>
      <c:valAx>
        <c:axId val="-2131979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319828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04CA8-467E-964F-8D83-B24D02B6A014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B4F38-6E65-BB4A-B7DA-3EBBEAC43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5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B4F38-6E65-BB4A-B7DA-3EBBEAC434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1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40F5-2107-0E4F-BD3D-34DF55BE4F34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4B1D-2527-094B-A36B-283945403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40F5-2107-0E4F-BD3D-34DF55BE4F34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4B1D-2527-094B-A36B-283945403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40F5-2107-0E4F-BD3D-34DF55BE4F34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4B1D-2527-094B-A36B-283945403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40F5-2107-0E4F-BD3D-34DF55BE4F34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4B1D-2527-094B-A36B-283945403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40F5-2107-0E4F-BD3D-34DF55BE4F34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4B1D-2527-094B-A36B-283945403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40F5-2107-0E4F-BD3D-34DF55BE4F34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4B1D-2527-094B-A36B-283945403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40F5-2107-0E4F-BD3D-34DF55BE4F34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4B1D-2527-094B-A36B-283945403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40F5-2107-0E4F-BD3D-34DF55BE4F34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4B1D-2527-094B-A36B-283945403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40F5-2107-0E4F-BD3D-34DF55BE4F34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4B1D-2527-094B-A36B-283945403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40F5-2107-0E4F-BD3D-34DF55BE4F34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4B1D-2527-094B-A36B-283945403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40F5-2107-0E4F-BD3D-34DF55BE4F34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4B1D-2527-094B-A36B-283945403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640F5-2107-0E4F-BD3D-34DF55BE4F34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B4B1D-2527-094B-A36B-2839454038F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ithub.com/maksim2042/snowwhite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Content Analysis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62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can we do with </a:t>
            </a:r>
            <a:r>
              <a:rPr lang="en-US" dirty="0" err="1" smtClean="0"/>
              <a:t>Wordcounts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Well… start with sentiment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7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Sentiment Mining, old-</a:t>
            </a:r>
            <a:r>
              <a:rPr lang="en-US" dirty="0" err="1" smtClean="0"/>
              <a:t>schoool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Start with a corpus of words that have sentiment orientation (</a:t>
            </a:r>
            <a:r>
              <a:rPr lang="en-US" dirty="0" smtClean="0">
                <a:solidFill>
                  <a:srgbClr val="FF0000"/>
                </a:solidFill>
              </a:rPr>
              <a:t>bad/</a:t>
            </a:r>
            <a:r>
              <a:rPr lang="en-US" dirty="0" smtClean="0">
                <a:solidFill>
                  <a:srgbClr val="008000"/>
                </a:solidFill>
              </a:rPr>
              <a:t>good</a:t>
            </a:r>
            <a:r>
              <a:rPr lang="en-US" dirty="0" smtClean="0"/>
              <a:t>):</a:t>
            </a:r>
          </a:p>
          <a:p>
            <a:pPr lvl="2"/>
            <a:r>
              <a:rPr lang="en-US" dirty="0" smtClean="0"/>
              <a:t>“awesome” : </a:t>
            </a:r>
            <a:r>
              <a:rPr lang="en-US" dirty="0" smtClean="0">
                <a:solidFill>
                  <a:srgbClr val="008000"/>
                </a:solidFill>
              </a:rPr>
              <a:t>+1</a:t>
            </a:r>
          </a:p>
          <a:p>
            <a:pPr lvl="2"/>
            <a:r>
              <a:rPr lang="en-US" dirty="0" smtClean="0"/>
              <a:t>“horrible”: </a:t>
            </a:r>
            <a:r>
              <a:rPr lang="en-US" dirty="0" smtClean="0">
                <a:solidFill>
                  <a:srgbClr val="FF0000"/>
                </a:solidFill>
              </a:rPr>
              <a:t>-1</a:t>
            </a:r>
          </a:p>
          <a:p>
            <a:pPr lvl="2"/>
            <a:r>
              <a:rPr lang="en-US" dirty="0" smtClean="0"/>
              <a:t>“donut” : 0 (neutral) </a:t>
            </a:r>
          </a:p>
          <a:p>
            <a:r>
              <a:rPr lang="en-US" dirty="0" smtClean="0"/>
              <a:t>Compute sentiment of a text by averaging all words in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1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with </a:t>
            </a:r>
            <a:r>
              <a:rPr lang="en-US" dirty="0" err="1" smtClean="0"/>
              <a:t>TextBlob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pt-BR" dirty="0" err="1"/>
              <a:t>TT.sentiment</a:t>
            </a:r>
            <a:endParaRPr lang="pt-BR" dirty="0"/>
          </a:p>
          <a:p>
            <a:pPr lvl="1"/>
            <a:r>
              <a:rPr lang="pt-BR" dirty="0" smtClean="0"/>
              <a:t>(</a:t>
            </a:r>
            <a:r>
              <a:rPr lang="pt-BR" dirty="0"/>
              <a:t>0.10209790209790211, 0.4291375291375291</a:t>
            </a:r>
            <a:r>
              <a:rPr lang="pt-BR" dirty="0" smtClean="0"/>
              <a:t>)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The </a:t>
            </a:r>
            <a:r>
              <a:rPr lang="pt-BR" dirty="0" err="1" smtClean="0"/>
              <a:t>two</a:t>
            </a:r>
            <a:r>
              <a:rPr lang="pt-BR" dirty="0" smtClean="0"/>
              <a:t> </a:t>
            </a:r>
            <a:r>
              <a:rPr lang="pt-BR" dirty="0" err="1" smtClean="0"/>
              <a:t>numbers</a:t>
            </a:r>
            <a:r>
              <a:rPr lang="pt-BR" dirty="0" smtClean="0"/>
              <a:t> </a:t>
            </a:r>
            <a:r>
              <a:rPr lang="pt-BR" dirty="0" err="1" smtClean="0"/>
              <a:t>represent</a:t>
            </a:r>
            <a:r>
              <a:rPr lang="pt-BR" dirty="0" smtClean="0"/>
              <a:t>:</a:t>
            </a:r>
          </a:p>
          <a:p>
            <a:pPr lvl="2"/>
            <a:r>
              <a:rPr lang="pt-BR" dirty="0" smtClean="0"/>
              <a:t> </a:t>
            </a:r>
            <a:r>
              <a:rPr lang="pt-BR" dirty="0" err="1" smtClean="0"/>
              <a:t>sentiment</a:t>
            </a:r>
            <a:r>
              <a:rPr lang="pt-BR" dirty="0" smtClean="0"/>
              <a:t> </a:t>
            </a:r>
            <a:r>
              <a:rPr lang="en-US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between</a:t>
            </a:r>
            <a:r>
              <a:rPr lang="pt-BR" dirty="0" smtClean="0"/>
              <a:t> 1 </a:t>
            </a:r>
            <a:r>
              <a:rPr lang="pt-BR" dirty="0" err="1" smtClean="0"/>
              <a:t>and</a:t>
            </a:r>
            <a:r>
              <a:rPr lang="pt-BR" dirty="0" smtClean="0"/>
              <a:t> -1  </a:t>
            </a:r>
          </a:p>
          <a:p>
            <a:pPr lvl="2"/>
            <a:r>
              <a:rPr lang="pt-BR" dirty="0" err="1" smtClean="0"/>
              <a:t>subjectivity</a:t>
            </a:r>
            <a:r>
              <a:rPr lang="pt-BR" dirty="0" smtClean="0"/>
              <a:t> </a:t>
            </a:r>
            <a:r>
              <a:rPr lang="en-US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between</a:t>
            </a:r>
            <a:r>
              <a:rPr lang="pt-BR" dirty="0" smtClean="0"/>
              <a:t> 1 </a:t>
            </a:r>
            <a:r>
              <a:rPr lang="pt-BR" dirty="0" err="1" smtClean="0"/>
              <a:t>and</a:t>
            </a:r>
            <a:r>
              <a:rPr lang="pt-BR" dirty="0" smtClean="0"/>
              <a:t> -1 </a:t>
            </a:r>
          </a:p>
          <a:p>
            <a:pPr lvl="1"/>
            <a:r>
              <a:rPr lang="pt-BR" dirty="0" smtClean="0"/>
              <a:t>The </a:t>
            </a:r>
            <a:r>
              <a:rPr lang="pt-BR" dirty="0" err="1" smtClean="0"/>
              <a:t>text</a:t>
            </a:r>
            <a:r>
              <a:rPr lang="pt-BR" dirty="0" smtClean="0"/>
              <a:t> in </a:t>
            </a:r>
            <a:r>
              <a:rPr lang="pt-BR" dirty="0" err="1" smtClean="0"/>
              <a:t>question</a:t>
            </a:r>
            <a:r>
              <a:rPr lang="pt-BR" dirty="0" smtClean="0"/>
              <a:t> looks </a:t>
            </a:r>
            <a:r>
              <a:rPr lang="pt-BR" dirty="0" err="1" smtClean="0"/>
              <a:t>mildly</a:t>
            </a:r>
            <a:r>
              <a:rPr lang="pt-BR" dirty="0" smtClean="0"/>
              <a:t> positive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highly</a:t>
            </a:r>
            <a:r>
              <a:rPr lang="pt-BR" dirty="0" smtClean="0"/>
              <a:t> </a:t>
            </a:r>
            <a:r>
              <a:rPr lang="pt-BR" dirty="0" err="1" smtClean="0"/>
              <a:t>subjective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33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…however…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doesn’t quite </a:t>
            </a:r>
            <a:r>
              <a:rPr lang="en-US" dirty="0" smtClean="0"/>
              <a:t>work in the real world </a:t>
            </a:r>
            <a:r>
              <a:rPr lang="en-US" dirty="0" smtClean="0"/>
              <a:t>(not reliably, at least).</a:t>
            </a:r>
          </a:p>
          <a:p>
            <a:r>
              <a:rPr lang="en-US" dirty="0" smtClean="0"/>
              <a:t>Human emotions are actually quite complex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….. Anyone surprised?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711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do things like this: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“This restaurant would deserve highest praise if you were a cockroach” </a:t>
            </a:r>
            <a:r>
              <a:rPr lang="en-US" sz="1800" i="1" dirty="0" smtClean="0"/>
              <a:t>(a real Yelp review ;-)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9044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 things like this: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“This concert was f**</a:t>
            </a:r>
            <a:r>
              <a:rPr lang="en-US" dirty="0" err="1" smtClean="0"/>
              <a:t>ing</a:t>
            </a:r>
            <a:r>
              <a:rPr lang="en-US" dirty="0" smtClean="0"/>
              <a:t> awesome!”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96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 things like this: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“My car just got rear-ended! </a:t>
            </a:r>
            <a:r>
              <a:rPr lang="en-US" dirty="0"/>
              <a:t>F</a:t>
            </a:r>
            <a:r>
              <a:rPr lang="en-US" dirty="0" smtClean="0"/>
              <a:t>**</a:t>
            </a:r>
            <a:r>
              <a:rPr lang="en-US" dirty="0" err="1" smtClean="0"/>
              <a:t>ing</a:t>
            </a:r>
            <a:r>
              <a:rPr lang="en-US" dirty="0" smtClean="0"/>
              <a:t> awesome!”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0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sum up…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Ambiguity is rampant</a:t>
            </a:r>
          </a:p>
          <a:p>
            <a:r>
              <a:rPr lang="en-US" dirty="0" smtClean="0"/>
              <a:t>Context matters</a:t>
            </a:r>
          </a:p>
          <a:p>
            <a:r>
              <a:rPr lang="en-US" dirty="0" smtClean="0"/>
              <a:t>Homonyms are everywhere</a:t>
            </a:r>
          </a:p>
          <a:p>
            <a:r>
              <a:rPr lang="en-US" dirty="0" smtClean="0"/>
              <a:t>Neutral words become charged as discourse changes, charged words lose their meaning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24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Sentiment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parse text using POS (parts-of-speech) identification</a:t>
            </a:r>
          </a:p>
          <a:p>
            <a:r>
              <a:rPr lang="en-US" dirty="0" smtClean="0"/>
              <a:t>This helps with homonyms and some ambiguity</a:t>
            </a:r>
          </a:p>
        </p:txBody>
      </p:sp>
    </p:spTree>
    <p:extLst>
      <p:ext uri="{BB962C8B-B14F-4D97-AF65-F5344CB8AC3E}">
        <p14:creationId xmlns:p14="http://schemas.microsoft.com/office/powerpoint/2010/main" val="1110780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Sentiment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rules with amplifier words and inverter words:</a:t>
            </a:r>
          </a:p>
          <a:p>
            <a:pPr lvl="1"/>
            <a:r>
              <a:rPr lang="en-US" sz="2400" dirty="0" smtClean="0"/>
              <a:t>“This concert (</a:t>
            </a:r>
            <a:r>
              <a:rPr lang="en-US" sz="2400" dirty="0" err="1" smtClean="0"/>
              <a:t>np</a:t>
            </a:r>
            <a:r>
              <a:rPr lang="en-US" sz="2400" dirty="0" smtClean="0"/>
              <a:t>) was (v) f**</a:t>
            </a:r>
            <a:r>
              <a:rPr lang="en-US" sz="2400" dirty="0" err="1" smtClean="0"/>
              <a:t>ing</a:t>
            </a:r>
            <a:r>
              <a:rPr lang="en-US" sz="2400" dirty="0" smtClean="0"/>
              <a:t> (AMP) awesome (+1) = +2</a:t>
            </a:r>
          </a:p>
          <a:p>
            <a:pPr lvl="1"/>
            <a:r>
              <a:rPr lang="en-US" sz="2400" dirty="0" smtClean="0"/>
              <a:t>“But the opening act (</a:t>
            </a:r>
            <a:r>
              <a:rPr lang="en-US" sz="2400" dirty="0" err="1" smtClean="0"/>
              <a:t>np</a:t>
            </a:r>
            <a:r>
              <a:rPr lang="en-US" sz="2400" dirty="0" smtClean="0"/>
              <a:t>) was (v) not (INV) great (+1) = -1</a:t>
            </a:r>
          </a:p>
          <a:p>
            <a:pPr lvl="1"/>
            <a:r>
              <a:rPr lang="en-US" sz="2400" dirty="0" smtClean="0"/>
              <a:t>“My car (</a:t>
            </a:r>
            <a:r>
              <a:rPr lang="en-US" sz="2400" dirty="0" err="1" smtClean="0"/>
              <a:t>np</a:t>
            </a:r>
            <a:r>
              <a:rPr lang="en-US" sz="2400" dirty="0" smtClean="0"/>
              <a:t>) got (v) </a:t>
            </a:r>
            <a:r>
              <a:rPr lang="en-US" sz="2400" dirty="0"/>
              <a:t>rear-</a:t>
            </a:r>
            <a:r>
              <a:rPr lang="en-US" sz="2400" dirty="0" smtClean="0"/>
              <a:t>ended (v)! </a:t>
            </a:r>
            <a:r>
              <a:rPr lang="en-US" sz="2400" dirty="0"/>
              <a:t>F**</a:t>
            </a:r>
            <a:r>
              <a:rPr lang="en-US" sz="2400" dirty="0" err="1"/>
              <a:t>ing</a:t>
            </a:r>
            <a:r>
              <a:rPr lang="en-US" sz="2400" dirty="0"/>
              <a:t> </a:t>
            </a:r>
            <a:r>
              <a:rPr lang="en-US" sz="2400" dirty="0" smtClean="0"/>
              <a:t>(AMP) awesome (+1) = +2??</a:t>
            </a:r>
          </a:p>
        </p:txBody>
      </p:sp>
    </p:spTree>
    <p:extLst>
      <p:ext uri="{BB962C8B-B14F-4D97-AF65-F5344CB8AC3E}">
        <p14:creationId xmlns:p14="http://schemas.microsoft.com/office/powerpoint/2010/main" val="2330484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is difficult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Why? </a:t>
            </a:r>
          </a:p>
          <a:p>
            <a:r>
              <a:rPr lang="en-US" dirty="0" smtClean="0"/>
              <a:t>Because people are inherently not very good communicators. </a:t>
            </a:r>
          </a:p>
          <a:p>
            <a:pPr lvl="1"/>
            <a:r>
              <a:rPr lang="en-US" dirty="0" smtClean="0"/>
              <a:t>Things are always up for interpretation; hence the college English classes</a:t>
            </a:r>
          </a:p>
          <a:p>
            <a:pPr lvl="1"/>
            <a:r>
              <a:rPr lang="en-US" dirty="0" smtClean="0"/>
              <a:t>People are not even good about discerning sentiment – only 85% agree on sentence being positive or negative.</a:t>
            </a:r>
          </a:p>
          <a:p>
            <a:pPr lvl="1"/>
            <a:r>
              <a:rPr lang="en-US" dirty="0" smtClean="0"/>
              <a:t>Human languages are full of exceptions and uncertain rules.</a:t>
            </a:r>
          </a:p>
          <a:p>
            <a:r>
              <a:rPr lang="en-US" dirty="0" smtClean="0"/>
              <a:t>Machines are simply too rule-based to fully make sense of it</a:t>
            </a:r>
          </a:p>
          <a:p>
            <a:pPr lvl="1"/>
            <a:r>
              <a:rPr lang="en-US" dirty="0" smtClean="0"/>
              <a:t>That would require “hard AI” – something not even Google can do yet – although they’re pretty damn close. (see Ray </a:t>
            </a:r>
            <a:r>
              <a:rPr lang="en-US" dirty="0" err="1" smtClean="0"/>
              <a:t>Kurzweil’s</a:t>
            </a:r>
            <a:r>
              <a:rPr lang="en-US" dirty="0" smtClean="0"/>
              <a:t> “Singularity is near” – he’s now running a lab at Google)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41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this properly…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  <a:cs typeface="Arial"/>
              </a:rPr>
              <a:t>Valence (good vs. bad)</a:t>
            </a:r>
          </a:p>
          <a:p>
            <a:r>
              <a:rPr lang="nl-NL" dirty="0" err="1" smtClean="0">
                <a:latin typeface="+mj-lt"/>
                <a:cs typeface="Arial"/>
              </a:rPr>
              <a:t>Relevance</a:t>
            </a:r>
            <a:r>
              <a:rPr lang="nl-NL" dirty="0" smtClean="0">
                <a:latin typeface="+mj-lt"/>
                <a:cs typeface="Arial"/>
              </a:rPr>
              <a:t> (me vs. </a:t>
            </a:r>
            <a:r>
              <a:rPr lang="en-US" dirty="0">
                <a:latin typeface="+mj-lt"/>
                <a:cs typeface="Arial"/>
              </a:rPr>
              <a:t>o</a:t>
            </a:r>
            <a:r>
              <a:rPr lang="nl-NL" dirty="0" err="1" smtClean="0">
                <a:latin typeface="+mj-lt"/>
                <a:cs typeface="Arial"/>
              </a:rPr>
              <a:t>thers</a:t>
            </a:r>
            <a:r>
              <a:rPr lang="nl-NL" dirty="0" smtClean="0">
                <a:latin typeface="+mj-lt"/>
                <a:cs typeface="Arial"/>
              </a:rPr>
              <a:t>)</a:t>
            </a:r>
          </a:p>
          <a:p>
            <a:r>
              <a:rPr lang="pl-PL" dirty="0" err="1" smtClean="0">
                <a:latin typeface="+mj-lt"/>
                <a:cs typeface="Arial"/>
              </a:rPr>
              <a:t>Immediacy</a:t>
            </a:r>
            <a:r>
              <a:rPr lang="pl-PL" dirty="0" smtClean="0">
                <a:latin typeface="+mj-lt"/>
                <a:cs typeface="Arial"/>
              </a:rPr>
              <a:t> (</a:t>
            </a:r>
            <a:r>
              <a:rPr lang="pl-PL" dirty="0" err="1" smtClean="0">
                <a:latin typeface="+mj-lt"/>
                <a:cs typeface="Arial"/>
              </a:rPr>
              <a:t>now</a:t>
            </a:r>
            <a:r>
              <a:rPr lang="pl-PL" dirty="0" smtClean="0">
                <a:latin typeface="+mj-lt"/>
                <a:cs typeface="Arial"/>
              </a:rPr>
              <a:t>/</a:t>
            </a:r>
            <a:r>
              <a:rPr lang="pl-PL" dirty="0" err="1" smtClean="0">
                <a:latin typeface="+mj-lt"/>
                <a:cs typeface="Arial"/>
              </a:rPr>
              <a:t>later</a:t>
            </a:r>
            <a:r>
              <a:rPr lang="pl-PL" dirty="0" smtClean="0">
                <a:latin typeface="+mj-lt"/>
                <a:cs typeface="Arial"/>
              </a:rPr>
              <a:t>)</a:t>
            </a:r>
            <a:endParaRPr lang="pl-PL" dirty="0">
              <a:latin typeface="+mj-lt"/>
              <a:cs typeface="Arial"/>
            </a:endParaRPr>
          </a:p>
          <a:p>
            <a:r>
              <a:rPr lang="fi-FI" dirty="0" err="1" smtClean="0">
                <a:latin typeface="+mj-lt"/>
                <a:cs typeface="Arial"/>
              </a:rPr>
              <a:t>Certainty</a:t>
            </a:r>
            <a:r>
              <a:rPr lang="fi-FI" dirty="0" smtClean="0">
                <a:latin typeface="+mj-lt"/>
                <a:cs typeface="Arial"/>
              </a:rPr>
              <a:t> (</a:t>
            </a:r>
            <a:r>
              <a:rPr lang="fi-FI" dirty="0" err="1" smtClean="0">
                <a:latin typeface="+mj-lt"/>
                <a:cs typeface="Arial"/>
              </a:rPr>
              <a:t>definitely/maybe</a:t>
            </a:r>
            <a:r>
              <a:rPr lang="fi-FI" dirty="0" smtClean="0">
                <a:latin typeface="+mj-lt"/>
                <a:cs typeface="Arial"/>
              </a:rPr>
              <a:t>)</a:t>
            </a:r>
          </a:p>
          <a:p>
            <a:r>
              <a:rPr lang="en-US" sz="1800" dirty="0" smtClean="0">
                <a:latin typeface="+mj-lt"/>
                <a:cs typeface="Arial"/>
              </a:rPr>
              <a:t>…. And about 9 more less-significant dimensions</a:t>
            </a:r>
            <a:endParaRPr lang="fi-FI" sz="1800" dirty="0">
              <a:latin typeface="+mj-lt"/>
              <a:cs typeface="Arial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1210733" y="5645819"/>
            <a:ext cx="7713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Samsonovich</a:t>
            </a:r>
            <a:r>
              <a:rPr lang="en-US" dirty="0"/>
              <a:t> A., Ascoli G.: Cognitive map dimensions of the human value system extracted from the natural language. In </a:t>
            </a:r>
            <a:r>
              <a:rPr lang="en-US" dirty="0" err="1"/>
              <a:t>Goertzel</a:t>
            </a:r>
            <a:r>
              <a:rPr lang="en-US" dirty="0"/>
              <a:t> B. (Ed.): Advances in Artificial General Intelligence (Proc. 2006 AGIRI Workshop), IOS Press, pp. 111-124 (2007).</a:t>
            </a:r>
          </a:p>
        </p:txBody>
      </p:sp>
    </p:spTree>
    <p:extLst>
      <p:ext uri="{BB962C8B-B14F-4D97-AF65-F5344CB8AC3E}">
        <p14:creationId xmlns:p14="http://schemas.microsoft.com/office/powerpoint/2010/main" val="552604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not do it properly?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Sentiment analysis corpora is sourced from places where people express their opinions – movie reviews, restaurant reviews, etc.</a:t>
            </a:r>
          </a:p>
          <a:p>
            <a:r>
              <a:rPr lang="en-US" dirty="0" smtClean="0"/>
              <a:t>While we can ask them a battery of questions about every movie, it is hard to create a reliable corpus of text across 4 dimensions </a:t>
            </a:r>
          </a:p>
          <a:p>
            <a:r>
              <a:rPr lang="en-US" dirty="0" smtClean="0"/>
              <a:t>(heck, 1 dimension is hard enough)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23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proposed…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to do away with the corpora in their entirety.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66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Hypothesis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Support for a political candidate, party, brand, country, etc. can be detected by observing indirect indicators of sentiment in </a:t>
            </a:r>
            <a:r>
              <a:rPr lang="en-US" i="1" dirty="0" smtClean="0"/>
              <a:t>text</a:t>
            </a:r>
          </a:p>
          <a:p>
            <a:endParaRPr lang="en-US" dirty="0" smtClean="0"/>
          </a:p>
          <a:p>
            <a:r>
              <a:rPr lang="en-US" dirty="0" smtClean="0"/>
              <a:t>This indicator is that of </a:t>
            </a:r>
            <a:r>
              <a:rPr lang="en-US" i="1" dirty="0" smtClean="0"/>
              <a:t>mirroring </a:t>
            </a:r>
            <a:r>
              <a:rPr lang="en-US" dirty="0" smtClean="0"/>
              <a:t> -- adopting language and mannerisms of these you identify with. </a:t>
            </a:r>
          </a:p>
          <a:p>
            <a:pPr lvl="1"/>
            <a:r>
              <a:rPr lang="en-US" dirty="0" smtClean="0"/>
              <a:t>E.g. use of the word “</a:t>
            </a:r>
            <a:r>
              <a:rPr lang="en-US" dirty="0" err="1" smtClean="0"/>
              <a:t>Obamacare</a:t>
            </a:r>
            <a:r>
              <a:rPr lang="en-US" dirty="0" smtClean="0"/>
              <a:t>” was a sure telltale of the speaker being Republican</a:t>
            </a:r>
          </a:p>
          <a:p>
            <a:pPr lvl="1"/>
            <a:r>
              <a:rPr lang="en-US" dirty="0" smtClean="0"/>
              <a:t>… Until 2012 Obama campaign hijacked the word and started using it in their own campaign ads and diffused the emotional charge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69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Mirroring – unconscious copying of words or body language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4741" b="14741"/>
          <a:stretch>
            <a:fillRect/>
          </a:stretch>
        </p:blipFill>
        <p:spPr>
          <a:xfrm>
            <a:off x="457200" y="2078318"/>
            <a:ext cx="8229600" cy="4525963"/>
          </a:xfrm>
        </p:spPr>
      </p:pic>
      <p:sp>
        <p:nvSpPr>
          <p:cNvPr id="3" name="Rectangle 2"/>
          <p:cNvSpPr/>
          <p:nvPr/>
        </p:nvSpPr>
        <p:spPr>
          <a:xfrm>
            <a:off x="1091259" y="6216880"/>
            <a:ext cx="8052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Fay, W. H.; Coleman, R. O. (1977). "A human sound transducer/reproducer: Temporal capabilities of a profoundly </a:t>
            </a:r>
            <a:r>
              <a:rPr lang="en-US" dirty="0" err="1"/>
              <a:t>echolalic</a:t>
            </a:r>
            <a:r>
              <a:rPr lang="en-US" dirty="0"/>
              <a:t> child". Brain and language 4 (3): 396–402</a:t>
            </a:r>
          </a:p>
        </p:txBody>
      </p:sp>
    </p:spTree>
    <p:extLst>
      <p:ext uri="{BB962C8B-B14F-4D97-AF65-F5344CB8AC3E}">
        <p14:creationId xmlns:p14="http://schemas.microsoft.com/office/powerpoint/2010/main" val="89118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Marker words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892969" y="1767376"/>
            <a:ext cx="7358063" cy="4759523"/>
          </a:xfrm>
          <a:ln/>
        </p:spPr>
        <p:txBody>
          <a:bodyPr>
            <a:normAutofit fontScale="92500" lnSpcReduction="10000"/>
          </a:bodyPr>
          <a:lstStyle/>
          <a:p>
            <a:pPr marL="625056"/>
            <a:r>
              <a:rPr lang="en-US" dirty="0" smtClean="0"/>
              <a:t>All speakers have </a:t>
            </a:r>
            <a:r>
              <a:rPr lang="en-US" dirty="0"/>
              <a:t>some words and expressions in common (e.g. conservative, liberal, party designation,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625056"/>
            <a:r>
              <a:rPr lang="en-US" dirty="0"/>
              <a:t>However, </a:t>
            </a:r>
            <a:r>
              <a:rPr lang="en-US" dirty="0" smtClean="0"/>
              <a:t>everyone has </a:t>
            </a:r>
            <a:r>
              <a:rPr lang="en-US" dirty="0"/>
              <a:t>a set of trademark words and expressions that make him unique. </a:t>
            </a:r>
          </a:p>
        </p:txBody>
      </p:sp>
    </p:spTree>
    <p:extLst>
      <p:ext uri="{BB962C8B-B14F-4D97-AF65-F5344CB8AC3E}">
        <p14:creationId xmlns:p14="http://schemas.microsoft.com/office/powerpoint/2010/main" val="358327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250031" y="-125016"/>
            <a:ext cx="8643938" cy="1437680"/>
          </a:xfrm>
          <a:ln/>
        </p:spPr>
        <p:txBody>
          <a:bodyPr>
            <a:normAutofit/>
          </a:bodyPr>
          <a:lstStyle/>
          <a:p>
            <a:r>
              <a:rPr lang="en-US" sz="4000" dirty="0" smtClean="0"/>
              <a:t>GOP Presidential Candidates</a:t>
            </a:r>
            <a:endParaRPr lang="en-US" sz="40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r="12356"/>
          <a:stretch/>
        </p:blipFill>
        <p:spPr bwMode="auto">
          <a:xfrm>
            <a:off x="0" y="919758"/>
            <a:ext cx="9144000" cy="6697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onut 1"/>
          <p:cNvSpPr/>
          <p:nvPr/>
        </p:nvSpPr>
        <p:spPr>
          <a:xfrm rot="1185528">
            <a:off x="2696201" y="1912097"/>
            <a:ext cx="5296108" cy="2066730"/>
          </a:xfrm>
          <a:prstGeom prst="donut">
            <a:avLst>
              <a:gd name="adj" fmla="val 616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4074" y="2032000"/>
            <a:ext cx="2249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Marker words specific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 a candidate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onut 3"/>
          <p:cNvSpPr/>
          <p:nvPr/>
        </p:nvSpPr>
        <p:spPr>
          <a:xfrm rot="1419688">
            <a:off x="2013186" y="3461925"/>
            <a:ext cx="4891852" cy="2088445"/>
          </a:xfrm>
          <a:prstGeom prst="donut">
            <a:avLst>
              <a:gd name="adj" fmla="val 60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4252" y="5956770"/>
            <a:ext cx="2576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Identifier words common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 all candidates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e.g. American People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Middle class, </a:t>
            </a:r>
            <a:r>
              <a:rPr lang="en-US" dirty="0" err="1" smtClean="0">
                <a:solidFill>
                  <a:srgbClr val="FF0000"/>
                </a:solidFill>
              </a:rPr>
              <a:t>etc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1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Israel vs. Hamas on Twitter</a:t>
            </a:r>
            <a:endParaRPr lang="en-US" dirty="0"/>
          </a:p>
        </p:txBody>
      </p:sp>
      <p:pic>
        <p:nvPicPr>
          <p:cNvPr id="4" name="Picture 3" descr="corpus_n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089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2074" y="2069630"/>
            <a:ext cx="51105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Israel and Hamas share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Absolutely nothing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Linguistically except place names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541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Observing Mirroring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detect marker words and expressions in social media speech and compute sentiment by observing and counting mirrored phrases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019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harvest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 Twitter feeds for: 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IDFSpokesperson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AlQuassam</a:t>
            </a:r>
            <a:endParaRPr lang="en-US" dirty="0" smtClean="0"/>
          </a:p>
          <a:p>
            <a:pPr lvl="1"/>
            <a:r>
              <a:rPr lang="en-US" dirty="0" smtClean="0"/>
              <a:t>Twitter feeds for CNN, BBC, CNBC, NPR, Al-Jazeera, FOX News – all filtered to only include articles on Israel and Gaza</a:t>
            </a:r>
          </a:p>
          <a:p>
            <a:r>
              <a:rPr lang="en-US" dirty="0" smtClean="0"/>
              <a:t>(more text == more reliable results)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16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must make human language more palatable for machines (and less interesting for humans)</a:t>
            </a:r>
          </a:p>
          <a:p>
            <a:r>
              <a:rPr lang="en-US" dirty="0" smtClean="0"/>
              <a:t>Pre-processing is necessary.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04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037" y="917681"/>
            <a:ext cx="8523111" cy="59403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3281"/>
            <a:ext cx="8913813" cy="914400"/>
          </a:xfrm>
          <a:ln/>
        </p:spPr>
        <p:txBody>
          <a:bodyPr/>
          <a:lstStyle/>
          <a:p>
            <a:r>
              <a:rPr lang="en-US"/>
              <a:t>Fast Computational Linguistics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35" y="1044790"/>
            <a:ext cx="8130335" cy="563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41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979" y="1427103"/>
            <a:ext cx="3305763" cy="5050837"/>
          </a:xfrm>
        </p:spPr>
        <p:txBody>
          <a:bodyPr>
            <a:normAutofit/>
          </a:bodyPr>
          <a:lstStyle/>
          <a:p>
            <a:r>
              <a:rPr lang="nl-NL" sz="2000" dirty="0" err="1"/>
              <a:t>Tweet</a:t>
            </a:r>
            <a:r>
              <a:rPr lang="nl-NL" sz="2000" dirty="0"/>
              <a:t> </a:t>
            </a:r>
            <a:r>
              <a:rPr lang="nl-NL" sz="2000" dirty="0" err="1"/>
              <a:t>text</a:t>
            </a:r>
            <a:r>
              <a:rPr lang="nl-NL" sz="2000" dirty="0"/>
              <a:t> is dirty</a:t>
            </a:r>
          </a:p>
          <a:p>
            <a:r>
              <a:rPr lang="en-US" sz="2000" dirty="0"/>
              <a:t>(RT,  VIA, #this and @that, ROFL,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r>
              <a:rPr lang="nl-NL" sz="2000" dirty="0" err="1"/>
              <a:t>Use</a:t>
            </a:r>
            <a:r>
              <a:rPr lang="nl-NL" sz="2000" dirty="0"/>
              <a:t> a </a:t>
            </a:r>
            <a:r>
              <a:rPr lang="nl-NL" sz="2000" dirty="0" err="1"/>
              <a:t>stoplist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produce</a:t>
            </a:r>
            <a:r>
              <a:rPr lang="nl-NL" sz="2000" dirty="0"/>
              <a:t> a </a:t>
            </a:r>
            <a:r>
              <a:rPr lang="nl-NL" sz="2000" dirty="0" err="1"/>
              <a:t>stripped</a:t>
            </a:r>
            <a:r>
              <a:rPr lang="nl-NL" sz="2000" dirty="0"/>
              <a:t>-down </a:t>
            </a:r>
            <a:r>
              <a:rPr lang="nl-NL" sz="2000" dirty="0" err="1" smtClean="0"/>
              <a:t>tweet</a:t>
            </a:r>
            <a:endParaRPr lang="nl-NL" sz="2000" dirty="0" smtClean="0"/>
          </a:p>
          <a:p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22296" y="1814060"/>
            <a:ext cx="54092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string</a:t>
            </a:r>
            <a:endParaRPr lang="en-US" dirty="0"/>
          </a:p>
          <a:p>
            <a:r>
              <a:rPr lang="tr-TR" dirty="0" err="1"/>
              <a:t>stoplist_str</a:t>
            </a:r>
            <a:r>
              <a:rPr lang="tr-TR" dirty="0"/>
              <a:t>="""</a:t>
            </a:r>
          </a:p>
          <a:p>
            <a:r>
              <a:rPr lang="en-US" dirty="0"/>
              <a:t>a</a:t>
            </a:r>
          </a:p>
          <a:p>
            <a:r>
              <a:rPr lang="tr-TR" dirty="0" err="1"/>
              <a:t>a's</a:t>
            </a:r>
            <a:endParaRPr lang="tr-TR" dirty="0"/>
          </a:p>
          <a:p>
            <a:r>
              <a:rPr lang="en-US" dirty="0"/>
              <a:t>able</a:t>
            </a:r>
          </a:p>
          <a:p>
            <a:r>
              <a:rPr lang="en-US" dirty="0" smtClean="0"/>
              <a:t>About</a:t>
            </a:r>
            <a:endParaRPr lang="en-US" dirty="0"/>
          </a:p>
          <a:p>
            <a:r>
              <a:rPr lang="en-US" dirty="0" smtClean="0"/>
              <a:t>.</a:t>
            </a:r>
            <a:r>
              <a:rPr lang="en-US" dirty="0"/>
              <a:t>..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z</a:t>
            </a:r>
          </a:p>
          <a:p>
            <a:r>
              <a:rPr lang="hu-HU" dirty="0"/>
              <a:t>zero</a:t>
            </a:r>
          </a:p>
          <a:p>
            <a:r>
              <a:rPr lang="en-US" dirty="0" err="1"/>
              <a:t>rt</a:t>
            </a:r>
            <a:endParaRPr lang="en-US" dirty="0"/>
          </a:p>
          <a:p>
            <a:r>
              <a:rPr lang="en-US" dirty="0"/>
              <a:t>via</a:t>
            </a:r>
          </a:p>
          <a:p>
            <a:r>
              <a:rPr lang="en-US" dirty="0"/>
              <a:t>"""</a:t>
            </a:r>
          </a:p>
          <a:p>
            <a:endParaRPr lang="en-US" dirty="0"/>
          </a:p>
          <a:p>
            <a:r>
              <a:rPr lang="pl-PL" dirty="0" err="1"/>
              <a:t>stoplist</a:t>
            </a:r>
            <a:r>
              <a:rPr lang="pl-PL" dirty="0"/>
              <a:t>=[</a:t>
            </a:r>
            <a:r>
              <a:rPr lang="pl-PL" dirty="0" err="1"/>
              <a:t>w.strip</a:t>
            </a:r>
            <a:r>
              <a:rPr lang="pl-PL" dirty="0"/>
              <a:t>() for w in </a:t>
            </a:r>
            <a:r>
              <a:rPr lang="pl-PL" dirty="0" err="1"/>
              <a:t>stoplist_str.split</a:t>
            </a:r>
            <a:r>
              <a:rPr lang="pl-PL" dirty="0"/>
              <a:t>('\n') </a:t>
            </a:r>
            <a:r>
              <a:rPr lang="pl-PL" dirty="0" err="1"/>
              <a:t>if</a:t>
            </a:r>
            <a:r>
              <a:rPr lang="pl-PL" dirty="0"/>
              <a:t> w !='']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2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identification is pretty easy… </a:t>
            </a:r>
          </a:p>
          <a:p>
            <a:r>
              <a:rPr lang="en-US" dirty="0" smtClean="0"/>
              <a:t>Every language has a characteristic distribution of tri-grams (3-letter sequences); </a:t>
            </a:r>
          </a:p>
          <a:p>
            <a:pPr lvl="1"/>
            <a:r>
              <a:rPr lang="en-US" dirty="0" smtClean="0"/>
              <a:t>E.g. English is heavy on “the” trigram</a:t>
            </a:r>
          </a:p>
          <a:p>
            <a:r>
              <a:rPr lang="en-US" dirty="0" smtClean="0"/>
              <a:t>Use open-source library “guess-language”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08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Stemming </a:t>
            </a:r>
            <a:r>
              <a:rPr lang="nl-NL" dirty="0" err="1"/>
              <a:t>identifies</a:t>
            </a:r>
            <a:r>
              <a:rPr lang="nl-NL" dirty="0"/>
              <a:t> root of a word, stripping </a:t>
            </a:r>
            <a:r>
              <a:rPr lang="nl-NL" dirty="0" err="1"/>
              <a:t>away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Suffixes</a:t>
            </a:r>
            <a:r>
              <a:rPr lang="nl-NL" dirty="0"/>
              <a:t>, </a:t>
            </a:r>
            <a:r>
              <a:rPr lang="nl-NL" dirty="0" err="1"/>
              <a:t>prefixes</a:t>
            </a:r>
            <a:r>
              <a:rPr lang="nl-NL" dirty="0"/>
              <a:t>, </a:t>
            </a:r>
            <a:r>
              <a:rPr lang="nl-NL" dirty="0" err="1"/>
              <a:t>verb</a:t>
            </a:r>
            <a:r>
              <a:rPr lang="nl-NL" dirty="0"/>
              <a:t> </a:t>
            </a:r>
            <a:r>
              <a:rPr lang="nl-NL" dirty="0" err="1"/>
              <a:t>tense</a:t>
            </a:r>
            <a:r>
              <a:rPr lang="nl-NL" dirty="0"/>
              <a:t>, </a:t>
            </a:r>
            <a:r>
              <a:rPr lang="nl-NL" dirty="0" err="1"/>
              <a:t>etc</a:t>
            </a:r>
            <a:endParaRPr lang="nl-NL" dirty="0"/>
          </a:p>
          <a:p>
            <a:r>
              <a:rPr lang="nl-NL" dirty="0"/>
              <a:t>“stemmer”, “stemming”, “</a:t>
            </a:r>
            <a:r>
              <a:rPr lang="nl-NL" dirty="0" err="1"/>
              <a:t>stemmed</a:t>
            </a:r>
            <a:r>
              <a:rPr lang="nl-NL" dirty="0"/>
              <a:t>” -&gt;&gt; “stem”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go”,”going”,”gone</a:t>
            </a:r>
            <a:r>
              <a:rPr lang="en-US" dirty="0" smtClean="0"/>
              <a:t>” -&gt;&gt; “go”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0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07467" cy="4843874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 smtClean="0"/>
              <a:t>Output of the cleaning step is a term vector</a:t>
            </a:r>
          </a:p>
          <a:p>
            <a:r>
              <a:rPr lang="en-US" sz="2800" dirty="0" smtClean="0"/>
              <a:t>Union of term vectors is a term network</a:t>
            </a:r>
          </a:p>
          <a:p>
            <a:r>
              <a:rPr lang="en-US" sz="2800" dirty="0" smtClean="0"/>
              <a:t>2</a:t>
            </a:r>
            <a:r>
              <a:rPr lang="en-US" sz="2800" dirty="0"/>
              <a:t>-mode network linking </a:t>
            </a:r>
            <a:r>
              <a:rPr lang="en-US" sz="2800" dirty="0" smtClean="0"/>
              <a:t>speakers with </a:t>
            </a:r>
            <a:r>
              <a:rPr lang="en-US" sz="2800" dirty="0"/>
              <a:t>bigrams</a:t>
            </a:r>
          </a:p>
          <a:p>
            <a:r>
              <a:rPr lang="en-US" sz="2800" dirty="0"/>
              <a:t>2-mode network linking locations with bigrams</a:t>
            </a:r>
          </a:p>
          <a:p>
            <a:r>
              <a:rPr lang="en-US" sz="2800" dirty="0"/>
              <a:t>Edge weight = number of occurrences of edge bigram/location or candidate/location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313774" y="1693334"/>
            <a:ext cx="3574061" cy="274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3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larger 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22" y="1763059"/>
            <a:ext cx="8188678" cy="45032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Periodically purge single co-occurrences </a:t>
            </a:r>
          </a:p>
          <a:p>
            <a:pPr lvl="1"/>
            <a:r>
              <a:rPr lang="en-US" dirty="0" smtClean="0"/>
              <a:t>Edge weights are power-law distributed</a:t>
            </a:r>
          </a:p>
          <a:p>
            <a:pPr lvl="1"/>
            <a:r>
              <a:rPr lang="en-US" dirty="0" smtClean="0"/>
              <a:t>Single co-occurrences account for ~ 90% of data</a:t>
            </a:r>
          </a:p>
          <a:p>
            <a:r>
              <a:rPr lang="en-US" dirty="0" smtClean="0"/>
              <a:t>Periodically discount and purge old co-occurrences</a:t>
            </a:r>
          </a:p>
          <a:p>
            <a:pPr lvl="1"/>
            <a:r>
              <a:rPr lang="en-US" dirty="0" smtClean="0"/>
              <a:t>Discourse changes, data should reflect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8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Israel vs. Hamas on Twitter</a:t>
            </a:r>
            <a:endParaRPr lang="en-US" dirty="0"/>
          </a:p>
        </p:txBody>
      </p:sp>
      <p:pic>
        <p:nvPicPr>
          <p:cNvPr id="4" name="Picture 3" descr="corpus_n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0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9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Israel, Hamas and Media</a:t>
            </a:r>
            <a:endParaRPr lang="en-US" dirty="0"/>
          </a:p>
        </p:txBody>
      </p:sp>
      <p:pic>
        <p:nvPicPr>
          <p:cNvPr id="4" name="Content Placeholder 3" descr="corpus_medi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3" b="1903"/>
          <a:stretch>
            <a:fillRect/>
          </a:stretch>
        </p:blipFill>
        <p:spPr>
          <a:xfrm>
            <a:off x="-1" y="1825037"/>
            <a:ext cx="9151483" cy="5032963"/>
          </a:xfrm>
        </p:spPr>
      </p:pic>
    </p:spTree>
    <p:extLst>
      <p:ext uri="{BB962C8B-B14F-4D97-AF65-F5344CB8AC3E}">
        <p14:creationId xmlns:p14="http://schemas.microsoft.com/office/powerpoint/2010/main" val="1438285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Extract ego-networks for </a:t>
            </a:r>
            <a:r>
              <a:rPr lang="en-US" i="1" dirty="0" smtClean="0"/>
              <a:t>IDF </a:t>
            </a:r>
            <a:r>
              <a:rPr lang="en-US" dirty="0" smtClean="0"/>
              <a:t>and</a:t>
            </a:r>
            <a:r>
              <a:rPr lang="en-US" i="1" dirty="0" smtClean="0"/>
              <a:t> HAMAS</a:t>
            </a:r>
            <a:endParaRPr lang="en-US" dirty="0" smtClean="0"/>
          </a:p>
          <a:p>
            <a:r>
              <a:rPr lang="en-US" dirty="0" smtClean="0"/>
              <a:t>Extract ego-networks for media organizations</a:t>
            </a:r>
          </a:p>
          <a:p>
            <a:r>
              <a:rPr lang="en-US" dirty="0" smtClean="0"/>
              <a:t>Compute hamming distance </a:t>
            </a:r>
            <a:r>
              <a:rPr lang="en-US" i="1" dirty="0" smtClean="0"/>
              <a:t>H(</a:t>
            </a:r>
            <a:r>
              <a:rPr lang="en-US" i="1" dirty="0" err="1" smtClean="0"/>
              <a:t>c,l</a:t>
            </a:r>
            <a:r>
              <a:rPr lang="en-US" i="1" dirty="0" smtClean="0"/>
              <a:t>)</a:t>
            </a:r>
          </a:p>
          <a:p>
            <a:pPr lvl="1"/>
            <a:r>
              <a:rPr lang="en-US" i="1" dirty="0" smtClean="0"/>
              <a:t>Cardinality of an intersection set between two networks</a:t>
            </a:r>
          </a:p>
          <a:p>
            <a:pPr lvl="1"/>
            <a:r>
              <a:rPr lang="en-US" i="1" dirty="0" smtClean="0"/>
              <a:t>Or… how much does CNN mirror Hamas? What about FOX? </a:t>
            </a:r>
            <a:endParaRPr lang="en-US" i="1" dirty="0"/>
          </a:p>
          <a:p>
            <a:r>
              <a:rPr lang="en-US" dirty="0" smtClean="0"/>
              <a:t>Normalize to percentage of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70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Aggregate &amp; Normalize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78594" y="2360706"/>
            <a:ext cx="3545086" cy="3604325"/>
          </a:xfrm>
          <a:ln/>
        </p:spPr>
        <p:txBody>
          <a:bodyPr>
            <a:normAutofit fontScale="85000" lnSpcReduction="10000"/>
          </a:bodyPr>
          <a:lstStyle/>
          <a:p>
            <a:pPr marL="570364"/>
            <a:r>
              <a:rPr lang="en-US" dirty="0"/>
              <a:t>Aggregate speech differences and similarities by </a:t>
            </a:r>
            <a:r>
              <a:rPr lang="en-US" dirty="0" smtClean="0"/>
              <a:t>media source</a:t>
            </a:r>
            <a:endParaRPr lang="en-US" dirty="0"/>
          </a:p>
          <a:p>
            <a:pPr marL="570364"/>
            <a:r>
              <a:rPr lang="en-US" dirty="0"/>
              <a:t>Normalize values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223492"/>
            <a:ext cx="4938117" cy="3893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23185" y="5955624"/>
            <a:ext cx="1335852" cy="1518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1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TextBlob</a:t>
            </a:r>
            <a:r>
              <a:rPr lang="en-US" dirty="0" smtClean="0"/>
              <a:t> and NLTK</a:t>
            </a:r>
          </a:p>
          <a:p>
            <a:pPr lvl="2"/>
            <a:r>
              <a:rPr lang="en-US" dirty="0" smtClean="0"/>
              <a:t>Pip install </a:t>
            </a:r>
            <a:r>
              <a:rPr lang="en-US" dirty="0" err="1" smtClean="0"/>
              <a:t>textblob</a:t>
            </a:r>
            <a:endParaRPr lang="en-US" dirty="0" smtClean="0"/>
          </a:p>
          <a:p>
            <a:pPr lvl="2"/>
            <a:r>
              <a:rPr lang="en-US" dirty="0" smtClean="0"/>
              <a:t>Pip install </a:t>
            </a:r>
            <a:r>
              <a:rPr lang="en-US" dirty="0" err="1" smtClean="0"/>
              <a:t>nltk</a:t>
            </a:r>
            <a:endParaRPr lang="en-US" dirty="0" smtClean="0"/>
          </a:p>
          <a:p>
            <a:pPr lvl="3"/>
            <a:r>
              <a:rPr lang="en-US" dirty="0" smtClean="0"/>
              <a:t>NLTK is big. There are entire books written about it. </a:t>
            </a:r>
            <a:r>
              <a:rPr lang="en-US" dirty="0" err="1" smtClean="0"/>
              <a:t>TextBlob</a:t>
            </a:r>
            <a:r>
              <a:rPr lang="en-US" dirty="0" smtClean="0"/>
              <a:t> is simpler and will suffice for most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904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Media Sources, Hamas and IDF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75745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4625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055548"/>
              </p:ext>
            </p:extLst>
          </p:nvPr>
        </p:nvGraphicFramePr>
        <p:xfrm>
          <a:off x="649110" y="1110072"/>
          <a:ext cx="7850205" cy="5735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46756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Ron Paul, Romney, Gingrich, Santorum </a:t>
            </a:r>
            <a:br>
              <a:rPr lang="en-US" sz="3200" dirty="0" smtClean="0"/>
            </a:br>
            <a:r>
              <a:rPr lang="en-US" sz="3200" dirty="0" smtClean="0"/>
              <a:t>March 2012 (based on Twitter Support)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818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9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Affinity Graph</a:t>
            </a:r>
            <a:br>
              <a:rPr lang="en-US" dirty="0" smtClean="0"/>
            </a:br>
            <a:r>
              <a:rPr lang="en-US" sz="2700" dirty="0" smtClean="0"/>
              <a:t>An implied network of “X mirrors Y”</a:t>
            </a:r>
            <a:br>
              <a:rPr lang="en-US" sz="2700" dirty="0" smtClean="0"/>
            </a:br>
            <a:r>
              <a:rPr lang="en-US" sz="2700" dirty="0" smtClean="0"/>
              <a:t>Weighted Graph, weight == amount of mirroring</a:t>
            </a:r>
            <a:endParaRPr lang="en-US" dirty="0"/>
          </a:p>
        </p:txBody>
      </p:sp>
      <p:pic>
        <p:nvPicPr>
          <p:cNvPr id="4" name="Content Placeholder 3" descr="subgraph_6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t="13336" r="11020" b="13336"/>
          <a:stretch/>
        </p:blipFill>
        <p:spPr>
          <a:xfrm>
            <a:off x="1712148" y="2144889"/>
            <a:ext cx="6132102" cy="4573942"/>
          </a:xfrm>
        </p:spPr>
      </p:pic>
    </p:spTree>
    <p:extLst>
      <p:ext uri="{BB962C8B-B14F-4D97-AF65-F5344CB8AC3E}">
        <p14:creationId xmlns:p14="http://schemas.microsoft.com/office/powerpoint/2010/main" val="378701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was a fun toy…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I released it as a Python library, called </a:t>
            </a:r>
            <a:r>
              <a:rPr lang="en-US" dirty="0" err="1" smtClean="0"/>
              <a:t>Snowwhite</a:t>
            </a:r>
            <a:endParaRPr lang="en-US" dirty="0" smtClean="0"/>
          </a:p>
          <a:p>
            <a:pPr lvl="2"/>
            <a:r>
              <a:rPr lang="en-US" i="1" dirty="0" smtClean="0"/>
              <a:t>Why </a:t>
            </a:r>
            <a:r>
              <a:rPr lang="en-US" i="1" dirty="0" err="1" smtClean="0"/>
              <a:t>Snowwhite</a:t>
            </a:r>
            <a:r>
              <a:rPr lang="en-US" i="1" dirty="0" smtClean="0"/>
              <a:t>… it’s about mirrors… on the wall? ;)</a:t>
            </a:r>
          </a:p>
          <a:p>
            <a:pPr lvl="1"/>
            <a:r>
              <a:rPr lang="en-US" i="1" dirty="0" smtClean="0"/>
              <a:t>Install </a:t>
            </a:r>
            <a:r>
              <a:rPr lang="en-US" i="1" dirty="0" err="1" smtClean="0"/>
              <a:t>snowwhite</a:t>
            </a:r>
            <a:endParaRPr lang="en-US" i="1" dirty="0" smtClean="0"/>
          </a:p>
          <a:p>
            <a:pPr lvl="1"/>
            <a:r>
              <a:rPr lang="en-US" dirty="0" smtClean="0"/>
              <a:t>Pip install </a:t>
            </a:r>
            <a:r>
              <a:rPr lang="en-US" dirty="0" err="1" smtClean="0"/>
              <a:t>snowhite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200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876" b="2876"/>
          <a:stretch>
            <a:fillRect/>
          </a:stretch>
        </p:blipFill>
        <p:spPr>
          <a:xfrm>
            <a:off x="-97891" y="931333"/>
            <a:ext cx="9001061" cy="4950237"/>
          </a:xfrm>
        </p:spPr>
      </p:pic>
    </p:spTree>
    <p:extLst>
      <p:ext uri="{BB962C8B-B14F-4D97-AF65-F5344CB8AC3E}">
        <p14:creationId xmlns:p14="http://schemas.microsoft.com/office/powerpoint/2010/main" val="3013350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hlinkClick r:id="rId2"/>
            </a:endParaRPr>
          </a:p>
          <a:p>
            <a:pPr marL="0" indent="0">
              <a:buNone/>
            </a:pPr>
            <a:r>
              <a:rPr lang="en-US" sz="2800" dirty="0" smtClean="0">
                <a:hlinkClick r:id="rId2"/>
              </a:rPr>
              <a:t>https://www.github.com/maksim2042/snowwhite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A Python library </a:t>
            </a:r>
          </a:p>
          <a:p>
            <a:pPr marL="0" indent="0">
              <a:buNone/>
            </a:pPr>
            <a:r>
              <a:rPr lang="en-US" sz="2800" dirty="0"/>
              <a:t>I</a:t>
            </a:r>
            <a:r>
              <a:rPr lang="en-US" sz="2800" dirty="0" smtClean="0"/>
              <a:t>mplements implicit sentiment analysis </a:t>
            </a:r>
          </a:p>
          <a:p>
            <a:pPr marL="0" indent="0">
              <a:buNone/>
            </a:pPr>
            <a:r>
              <a:rPr lang="en-US" sz="2800" dirty="0" smtClean="0"/>
              <a:t>Extension of </a:t>
            </a:r>
            <a:r>
              <a:rPr lang="en-US" sz="2800" dirty="0" err="1" smtClean="0"/>
              <a:t>NetworkX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9450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tutorial in “Teaching a computer to read”</a:t>
            </a:r>
          </a:p>
          <a:p>
            <a:r>
              <a:rPr lang="en-US" dirty="0" smtClean="0"/>
              <a:t>Code is provided in NLP-Tutorial page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802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Can you use this method to classify political tweets, and then compute sentiment towards and against Democrats and Republicans?</a:t>
            </a:r>
          </a:p>
          <a:p>
            <a:r>
              <a:rPr lang="en-US" dirty="0" smtClean="0"/>
              <a:t>Putting it all together</a:t>
            </a:r>
          </a:p>
          <a:p>
            <a:pPr lvl="1"/>
            <a:r>
              <a:rPr lang="en-US" dirty="0" smtClean="0"/>
              <a:t>Geocode the tweets that made it past the classifier</a:t>
            </a:r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retweet</a:t>
            </a:r>
            <a:r>
              <a:rPr lang="en-US" dirty="0" smtClean="0"/>
              <a:t> network, cluster it using community detection</a:t>
            </a:r>
          </a:p>
          <a:p>
            <a:pPr lvl="1"/>
            <a:r>
              <a:rPr lang="en-US" dirty="0" smtClean="0"/>
              <a:t>Does positive and negative sentiment coexist inside the same cluster or do people of opposite views hang out with people similar to </a:t>
            </a:r>
            <a:r>
              <a:rPr lang="en-US" smtClean="0"/>
              <a:t>themselves only?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29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Pre-processing #1 – Tokenizing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Token == a small unit of information (like a pixel in images); most likely tokens are words and sentences, sans </a:t>
            </a:r>
            <a:r>
              <a:rPr lang="en-US" dirty="0" err="1" smtClean="0"/>
              <a:t>puctuation</a:t>
            </a:r>
            <a:r>
              <a:rPr lang="en-US" dirty="0" smtClean="0"/>
              <a:t>. 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f</a:t>
            </a:r>
            <a:r>
              <a:rPr lang="en-US" dirty="0" smtClean="0">
                <a:latin typeface="Courier"/>
                <a:cs typeface="Courier"/>
              </a:rPr>
              <a:t>rom </a:t>
            </a:r>
            <a:r>
              <a:rPr lang="en-US" dirty="0" err="1" smtClean="0">
                <a:latin typeface="Courier"/>
                <a:cs typeface="Courier"/>
              </a:rPr>
              <a:t>text.blob</a:t>
            </a:r>
            <a:r>
              <a:rPr lang="en-US" dirty="0" smtClean="0">
                <a:latin typeface="Courier"/>
                <a:cs typeface="Courier"/>
              </a:rPr>
              <a:t> import </a:t>
            </a:r>
            <a:r>
              <a:rPr lang="en-US" dirty="0" err="1" smtClean="0">
                <a:latin typeface="Courier"/>
                <a:cs typeface="Courier"/>
              </a:rPr>
              <a:t>TextBlob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>
                <a:latin typeface="Courier"/>
                <a:cs typeface="Courier"/>
              </a:rPr>
              <a:t>t</a:t>
            </a:r>
            <a:r>
              <a:rPr lang="en-US" dirty="0" smtClean="0">
                <a:latin typeface="Courier"/>
                <a:cs typeface="Courier"/>
              </a:rPr>
              <a:t>ext = “&lt;&lt;cut and paste some text here&gt;&gt;”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TT = </a:t>
            </a:r>
            <a:r>
              <a:rPr lang="en-US" dirty="0" err="1">
                <a:latin typeface="Courier"/>
                <a:cs typeface="Courier"/>
              </a:rPr>
              <a:t>TextBlob</a:t>
            </a:r>
            <a:r>
              <a:rPr lang="en-US" dirty="0">
                <a:latin typeface="Courier"/>
                <a:cs typeface="Courier"/>
              </a:rPr>
              <a:t>(text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>
                <a:latin typeface="Courier"/>
                <a:cs typeface="Courier"/>
              </a:rPr>
              <a:t>words = list(</a:t>
            </a:r>
            <a:r>
              <a:rPr lang="en-US" dirty="0" err="1">
                <a:latin typeface="Courier"/>
                <a:cs typeface="Courier"/>
              </a:rPr>
              <a:t>TT.words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sentences = list(</a:t>
            </a:r>
            <a:r>
              <a:rPr lang="en-US" dirty="0" err="1">
                <a:latin typeface="Courier"/>
                <a:cs typeface="Courier"/>
              </a:rPr>
              <a:t>TT.sentences</a:t>
            </a:r>
            <a:r>
              <a:rPr lang="en-US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590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Pre-processing #2: Lemmatizing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word </a:t>
            </a:r>
            <a:r>
              <a:rPr lang="en-US" i="1" dirty="0" smtClean="0"/>
              <a:t>lemma</a:t>
            </a:r>
            <a:r>
              <a:rPr lang="en-US" dirty="0" smtClean="0"/>
              <a:t> is a canonical form –</a:t>
            </a:r>
          </a:p>
          <a:p>
            <a:pPr lvl="1"/>
            <a:r>
              <a:rPr lang="en-US" i="1" dirty="0" smtClean="0"/>
              <a:t>Lemma</a:t>
            </a:r>
            <a:r>
              <a:rPr lang="en-US" dirty="0" smtClean="0"/>
              <a:t> of “octopi” is “octopus”,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words = </a:t>
            </a:r>
            <a:r>
              <a:rPr lang="en-US" dirty="0" err="1" smtClean="0"/>
              <a:t>words.lemmatize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Why do we need to do this? Bringing words into a canonical form lets us recognize them better; a computer does not need to keep track of every irregular verb, etc. </a:t>
            </a:r>
          </a:p>
          <a:p>
            <a:r>
              <a:rPr lang="en-US" dirty="0" smtClean="0"/>
              <a:t>Downside: lemmatization is </a:t>
            </a:r>
            <a:r>
              <a:rPr lang="en-US" i="1" dirty="0" smtClean="0"/>
              <a:t>very</a:t>
            </a:r>
            <a:r>
              <a:rPr lang="en-US" dirty="0" smtClean="0"/>
              <a:t> language-dependent. </a:t>
            </a:r>
            <a:r>
              <a:rPr lang="en-US" dirty="0" err="1" smtClean="0"/>
              <a:t>TextBlob</a:t>
            </a:r>
            <a:r>
              <a:rPr lang="en-US" dirty="0" smtClean="0"/>
              <a:t> will not handle non-</a:t>
            </a:r>
            <a:r>
              <a:rPr lang="en-US" dirty="0" err="1" smtClean="0"/>
              <a:t>Enlgish</a:t>
            </a:r>
            <a:r>
              <a:rPr lang="en-US" dirty="0" smtClean="0"/>
              <a:t> text at all. Also, we lose some accuracy in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8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 #3  - </a:t>
            </a:r>
            <a:r>
              <a:rPr lang="en-US" dirty="0" err="1" smtClean="0"/>
              <a:t>Stoplists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Stop-lists are lists of very common words that either carry little meaning by themselves (articles and prepositions) or are too frequently used and become “noise”</a:t>
            </a:r>
          </a:p>
          <a:p>
            <a:r>
              <a:rPr lang="en-US" dirty="0" smtClean="0"/>
              <a:t>Stop-lists are language-specific, dialect-specific, </a:t>
            </a:r>
            <a:r>
              <a:rPr lang="en-US" dirty="0"/>
              <a:t>and </a:t>
            </a:r>
            <a:r>
              <a:rPr lang="en-US" dirty="0" smtClean="0"/>
              <a:t>even source-</a:t>
            </a:r>
            <a:r>
              <a:rPr lang="en-US" dirty="0" err="1" smtClean="0"/>
              <a:t>specifict</a:t>
            </a:r>
            <a:r>
              <a:rPr lang="en-US" dirty="0" smtClean="0"/>
              <a:t> (Twitter and text-speak have their own </a:t>
            </a:r>
            <a:r>
              <a:rPr lang="en-US" dirty="0" err="1" smtClean="0"/>
              <a:t>stoplists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I’m providing a useful one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197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</a:t>
            </a:r>
            <a:r>
              <a:rPr lang="en-US" dirty="0" err="1" smtClean="0"/>
              <a:t>Stoplist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from </a:t>
            </a:r>
            <a:r>
              <a:rPr lang="en-US" dirty="0" err="1"/>
              <a:t>english_stopilist</a:t>
            </a:r>
            <a:r>
              <a:rPr lang="en-US" dirty="0"/>
              <a:t> import </a:t>
            </a:r>
            <a:r>
              <a:rPr lang="en-US" dirty="0" err="1"/>
              <a:t>stoplist</a:t>
            </a:r>
            <a:endParaRPr lang="en-US" dirty="0"/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topped_words</a:t>
            </a:r>
            <a:r>
              <a:rPr lang="en-US" dirty="0" smtClean="0"/>
              <a:t>=</a:t>
            </a:r>
            <a:r>
              <a:rPr lang="en-US" dirty="0"/>
              <a:t>[w for w in words if w not in </a:t>
            </a:r>
            <a:r>
              <a:rPr lang="en-US" dirty="0" err="1"/>
              <a:t>stoplist</a:t>
            </a:r>
            <a:r>
              <a:rPr lang="en-US" dirty="0"/>
              <a:t>]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5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lot of text classification does not require “hard AI” – we can do well just looking at word lists and word counts</a:t>
            </a:r>
          </a:p>
          <a:p>
            <a:r>
              <a:rPr lang="en-US" dirty="0" smtClean="0"/>
              <a:t>Like this..</a:t>
            </a:r>
          </a:p>
          <a:p>
            <a:pPr lvl="1"/>
            <a:r>
              <a:rPr lang="en-US" dirty="0"/>
              <a:t>from collections import Counter</a:t>
            </a:r>
          </a:p>
          <a:p>
            <a:pPr lvl="1"/>
            <a:r>
              <a:rPr lang="en-US" dirty="0" err="1"/>
              <a:t>wordcount</a:t>
            </a:r>
            <a:r>
              <a:rPr lang="en-US" dirty="0"/>
              <a:t> = Counter(</a:t>
            </a:r>
            <a:r>
              <a:rPr lang="en-US" dirty="0" err="1"/>
              <a:t>stopped_words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47067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26132</TotalTime>
  <Words>1791</Words>
  <Application>Microsoft Macintosh PowerPoint</Application>
  <PresentationFormat>On-screen Show (4:3)</PresentationFormat>
  <Paragraphs>205</Paragraphs>
  <Slides>47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Twilight</vt:lpstr>
      <vt:lpstr>Intro to Content Analysis</vt:lpstr>
      <vt:lpstr>Content is difficult</vt:lpstr>
      <vt:lpstr>So…</vt:lpstr>
      <vt:lpstr>Prerequisite…</vt:lpstr>
      <vt:lpstr>Pre-processing #1 – Tokenizing</vt:lpstr>
      <vt:lpstr>Pre-processing #2: Lemmatizing</vt:lpstr>
      <vt:lpstr>Pre-processing #3  - Stoplists</vt:lpstr>
      <vt:lpstr>Applying Stoplist</vt:lpstr>
      <vt:lpstr>Bag-of-words</vt:lpstr>
      <vt:lpstr>What can we do with Wordcounts?</vt:lpstr>
      <vt:lpstr>Sentiment Mining, old-schoool</vt:lpstr>
      <vt:lpstr>Sentiment with TextBlob </vt:lpstr>
      <vt:lpstr>…however…</vt:lpstr>
      <vt:lpstr>We do things like this:</vt:lpstr>
      <vt:lpstr>We do things like this:</vt:lpstr>
      <vt:lpstr>We do things like this:</vt:lpstr>
      <vt:lpstr>To sum up…</vt:lpstr>
      <vt:lpstr>More Sentiment Analysis </vt:lpstr>
      <vt:lpstr>More Sentiment Analysis </vt:lpstr>
      <vt:lpstr>To do this properly…</vt:lpstr>
      <vt:lpstr>Why do we not do it properly?</vt:lpstr>
      <vt:lpstr>I proposed…</vt:lpstr>
      <vt:lpstr>Hypothesis</vt:lpstr>
      <vt:lpstr>Mirroring – unconscious copying of words or body language</vt:lpstr>
      <vt:lpstr>Marker words</vt:lpstr>
      <vt:lpstr>GOP Presidential Candidates</vt:lpstr>
      <vt:lpstr>Israel vs. Hamas on Twitter</vt:lpstr>
      <vt:lpstr>Observing Mirroring</vt:lpstr>
      <vt:lpstr>Data harvest</vt:lpstr>
      <vt:lpstr>Fast Computational Linguistics</vt:lpstr>
      <vt:lpstr>Text Cleaning</vt:lpstr>
      <vt:lpstr>Language ID</vt:lpstr>
      <vt:lpstr>Stemming</vt:lpstr>
      <vt:lpstr>Term Networks</vt:lpstr>
      <vt:lpstr>Build a larger net</vt:lpstr>
      <vt:lpstr>Israel vs. Hamas on Twitter</vt:lpstr>
      <vt:lpstr>Israel, Hamas and Media</vt:lpstr>
      <vt:lpstr>Metrics computation</vt:lpstr>
      <vt:lpstr>Aggregate &amp; Normalize</vt:lpstr>
      <vt:lpstr>Media Sources, Hamas and IDF</vt:lpstr>
      <vt:lpstr>Ron Paul, Romney, Gingrich, Santorum  March 2012 (based on Twitter Support)</vt:lpstr>
      <vt:lpstr>Affinity Graph An implied network of “X mirrors Y” Weighted Graph, weight == amount of mirroring</vt:lpstr>
      <vt:lpstr>This was a fun toy…</vt:lpstr>
      <vt:lpstr>PowerPoint Presentation</vt:lpstr>
      <vt:lpstr>Get the Code</vt:lpstr>
      <vt:lpstr>Text Classification</vt:lpstr>
      <vt:lpstr>Homework</vt:lpstr>
    </vt:vector>
  </TitlesOfParts>
  <Company>GMU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ElectionGauge.com (predicting elections one Tweet at a time)</dc:title>
  <dc:creator>Maksim Tsvetovat</dc:creator>
  <cp:lastModifiedBy>Maksim Tsvetovat</cp:lastModifiedBy>
  <cp:revision>44</cp:revision>
  <dcterms:created xsi:type="dcterms:W3CDTF">2012-03-16T17:45:43Z</dcterms:created>
  <dcterms:modified xsi:type="dcterms:W3CDTF">2013-10-14T22:51:32Z</dcterms:modified>
</cp:coreProperties>
</file>