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208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20997-B544-422B-BC89-BE65D73E58CA}" type="datetimeFigureOut">
              <a:rPr lang="ru-RU" smtClean="0"/>
              <a:t>01.04.2017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21D2B-959E-4824-8C3F-417CDF9173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07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21D2B-959E-4824-8C3F-417CDF91730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712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21D2B-959E-4824-8C3F-417CDF91730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71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A112D4FE-2EBB-43A8-ABB5-D15EEF0EBBF7}" type="datetime1">
              <a:rPr lang="ru-RU" smtClean="0"/>
              <a:t>01.04.2017</a:t>
            </a:fld>
            <a:endParaRPr lang="ru-RU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845CD156-5BC4-4CB2-8C4B-508B2A6074A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B052-2335-45DB-9B5E-3BC9F420552A}" type="datetime1">
              <a:rPr lang="ru-RU" smtClean="0"/>
              <a:t>01.04.2017</a:t>
            </a:fld>
            <a:endParaRPr lang="ru-RU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CD156-5BC4-4CB2-8C4B-508B2A6074A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504C4-F374-457E-8CA8-8C9AB793A1B0}" type="datetime1">
              <a:rPr lang="ru-RU" smtClean="0"/>
              <a:t>01.04.2017</a:t>
            </a:fld>
            <a:endParaRPr lang="ru-RU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CD156-5BC4-4CB2-8C4B-508B2A6074A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70EB-D710-45A4-9CD1-1AABAE2121C5}" type="datetime1">
              <a:rPr lang="ru-RU" smtClean="0"/>
              <a:t>01.04.2017</a:t>
            </a:fld>
            <a:endParaRPr lang="ru-R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CD156-5BC4-4CB2-8C4B-508B2A6074A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8EFA200B-3D62-4C7A-AB28-680715944031}" type="datetime1">
              <a:rPr lang="ru-RU" smtClean="0"/>
              <a:t>01.04.2017</a:t>
            </a:fld>
            <a:endParaRPr lang="ru-RU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845CD156-5BC4-4CB2-8C4B-508B2A6074A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8EA8592-D763-45C4-A549-064BD67EDFA7}" type="datetime1">
              <a:rPr lang="ru-RU" smtClean="0"/>
              <a:t>01.04.2017</a:t>
            </a:fld>
            <a:endParaRPr lang="ru-RU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45CD156-5BC4-4CB2-8C4B-508B2A6074A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069DF1C-5523-49E6-9DDA-93883E557371}" type="datetime1">
              <a:rPr lang="ru-RU" smtClean="0"/>
              <a:t>01.04.2017</a:t>
            </a:fld>
            <a:endParaRPr lang="ru-RU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45CD156-5BC4-4CB2-8C4B-508B2A6074A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28B6-D04A-4922-A142-2B286997853E}" type="datetime1">
              <a:rPr lang="ru-RU" smtClean="0"/>
              <a:t>01.04.2017</a:t>
            </a:fld>
            <a:endParaRPr lang="ru-RU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CD156-5BC4-4CB2-8C4B-508B2A6074A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186D-2CDA-41B5-8D0D-E5FB3FFDB8FE}" type="datetime1">
              <a:rPr lang="ru-RU" smtClean="0"/>
              <a:t>01.04.2017</a:t>
            </a:fld>
            <a:endParaRPr lang="ru-RU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CD156-5BC4-4CB2-8C4B-508B2A6074A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ACD5F6F-EE93-4389-AFA3-B60C54D50F77}" type="datetime1">
              <a:rPr lang="ru-RU" smtClean="0"/>
              <a:t>01.04.2017</a:t>
            </a:fld>
            <a:endParaRPr lang="ru-RU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45CD156-5BC4-4CB2-8C4B-508B2A6074A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CCB6-07BF-4713-81CA-A3187038E5E1}" type="datetime1">
              <a:rPr lang="ru-RU" smtClean="0"/>
              <a:t>01.04.2017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156-5BC4-4CB2-8C4B-508B2A6074AD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04CAD1D0-50D9-47DA-8C56-61DEA066F351}" type="datetime1">
              <a:rPr lang="ru-RU" smtClean="0"/>
              <a:t>01.04.2017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845CD156-5BC4-4CB2-8C4B-508B2A6074AD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988840"/>
            <a:ext cx="6781800" cy="1069975"/>
          </a:xfrm>
        </p:spPr>
        <p:txBody>
          <a:bodyPr/>
          <a:lstStyle/>
          <a:p>
            <a:pPr algn="ctr"/>
            <a:r>
              <a:rPr lang="ru-RU" sz="3600" b="1" dirty="0" smtClean="0"/>
              <a:t>Разработка нейронной сети для классификации дорожных знаков</a:t>
            </a:r>
            <a:endParaRPr lang="ru-RU" sz="3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75856" y="4725144"/>
            <a:ext cx="4464496" cy="1512168"/>
          </a:xfrm>
        </p:spPr>
        <p:txBody>
          <a:bodyPr>
            <a:normAutofit lnSpcReduction="10000"/>
          </a:bodyPr>
          <a:lstStyle/>
          <a:p>
            <a:r>
              <a:rPr lang="ru-RU" sz="1800" dirty="0" smtClean="0">
                <a:solidFill>
                  <a:schemeClr val="tx1"/>
                </a:solidFill>
              </a:rPr>
              <a:t>Студенты гр. ФО-431002	Дюкин Д.С.</a:t>
            </a:r>
          </a:p>
          <a:p>
            <a:r>
              <a:rPr lang="ru-RU" sz="1800" dirty="0">
                <a:solidFill>
                  <a:schemeClr val="tx1"/>
                </a:solidFill>
              </a:rPr>
              <a:t>	</a:t>
            </a:r>
            <a:r>
              <a:rPr lang="ru-RU" sz="1800" dirty="0" smtClean="0">
                <a:solidFill>
                  <a:schemeClr val="tx1"/>
                </a:solidFill>
              </a:rPr>
              <a:t>		Емельянов М.И.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Студент гр. ФО-431003	Легаев М.С.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Преподаватель		Кругликов А.С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61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Графический интерфейс</a:t>
            </a:r>
            <a:endParaRPr lang="ru-RU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830886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CD156-5BC4-4CB2-8C4B-508B2A6074AD}" type="slidenum">
              <a:rPr lang="ru-RU" sz="1500" smtClean="0"/>
              <a:t>10</a:t>
            </a:fld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2127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Результаты работы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29575"/>
            <a:ext cx="8686800" cy="46957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Время обработки одного изображения – менее 50 </a:t>
            </a:r>
            <a:r>
              <a:rPr lang="ru-RU" sz="2800" dirty="0" err="1" smtClean="0"/>
              <a:t>мс</a:t>
            </a:r>
            <a:endParaRPr lang="ru-RU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Обучение</a:t>
            </a:r>
            <a:r>
              <a:rPr lang="ru-RU" sz="2800" dirty="0" smtClean="0"/>
              <a:t>: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 algn="ctr">
              <a:buNone/>
            </a:pPr>
            <a:r>
              <a:rPr lang="ru-RU" sz="2800" dirty="0" smtClean="0"/>
              <a:t>Обученная сеть допускает не более 10% ошибок</a:t>
            </a:r>
            <a:endParaRPr lang="ru-RU" sz="2800" dirty="0" smtClean="0"/>
          </a:p>
          <a:p>
            <a:pPr marL="0" indent="0">
              <a:buNone/>
            </a:pPr>
            <a:endParaRPr lang="ru-RU" sz="28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276872"/>
            <a:ext cx="2920354" cy="148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920" y="4293096"/>
            <a:ext cx="205586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CD156-5BC4-4CB2-8C4B-508B2A6074AD}" type="slidenum">
              <a:rPr lang="ru-RU" sz="1500" smtClean="0"/>
              <a:t>11</a:t>
            </a:fld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1932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140968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16431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Постановка задачи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Зачастую начинающие (и не только) водители не замечают дорожные знаки, что приводит к нарушению Правил дорожного движения, а иногда и к дорожно-транспортным происшествиям</a:t>
            </a:r>
          </a:p>
          <a:p>
            <a:pPr marL="0" indent="0">
              <a:buNone/>
            </a:pPr>
            <a:r>
              <a:rPr lang="ru-RU" sz="2800" dirty="0" smtClean="0"/>
              <a:t>Добавление в видеорегистраторы функционала распознавания дорожных знаков и оповещения водителя позволило бы избежать данной проблемы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CD156-5BC4-4CB2-8C4B-508B2A6074AD}" type="slidenum">
              <a:rPr lang="ru-RU" sz="1500" smtClean="0"/>
              <a:t>2</a:t>
            </a:fld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66045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Цель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11597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 smtClean="0"/>
              <a:t>Разработать и обучить нейронную сеть, классифицирующую дорожные знаки</a:t>
            </a:r>
            <a:endParaRPr lang="ru-RU" sz="36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CD156-5BC4-4CB2-8C4B-508B2A6074AD}" type="slidenum">
              <a:rPr lang="ru-RU" sz="1500" smtClean="0"/>
              <a:t>3</a:t>
            </a:fld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147259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Задачи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Реализовать нейронную сеть и алгоритм обучения</a:t>
            </a:r>
          </a:p>
          <a:p>
            <a:r>
              <a:rPr lang="ru-RU" sz="2800" dirty="0" smtClean="0"/>
              <a:t>Подобрать обучающую и тестовую выборки</a:t>
            </a:r>
          </a:p>
          <a:p>
            <a:r>
              <a:rPr lang="ru-RU" sz="2800" dirty="0" smtClean="0"/>
              <a:t>Обучить сеть</a:t>
            </a:r>
          </a:p>
          <a:p>
            <a:r>
              <a:rPr lang="ru-RU" sz="2800" dirty="0" smtClean="0"/>
              <a:t>Оценить ее работоспособность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CD156-5BC4-4CB2-8C4B-508B2A6074AD}" type="slidenum">
              <a:rPr lang="ru-RU" sz="1500" smtClean="0"/>
              <a:t>4</a:t>
            </a:fld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116749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Персептрон Румельхарта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29575"/>
            <a:ext cx="86868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Модификация персептрона Розенблатта, для которого характерны:</a:t>
            </a:r>
          </a:p>
          <a:p>
            <a:r>
              <a:rPr lang="ru-RU" sz="2400" dirty="0" smtClean="0"/>
              <a:t>произвольные веса связей между нейронами;</a:t>
            </a:r>
          </a:p>
          <a:p>
            <a:r>
              <a:rPr lang="ru-RU" sz="2400" dirty="0" smtClean="0"/>
              <a:t>обучение методом обратного распространения ошибки. </a:t>
            </a:r>
          </a:p>
          <a:p>
            <a:pPr marL="0" indent="0">
              <a:buNone/>
            </a:pPr>
            <a:r>
              <a:rPr lang="ru-RU" sz="2400" dirty="0" smtClean="0"/>
              <a:t>В качестве функции активации выбрана логистическая функция</a:t>
            </a:r>
          </a:p>
        </p:txBody>
      </p:sp>
      <p:pic>
        <p:nvPicPr>
          <p:cNvPr id="4" name="Рисунок 3" descr="manylaye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5104"/>
            <a:ext cx="5114925" cy="243332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68144" y="4941168"/>
                <a:ext cx="2982163" cy="1025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941168"/>
                <a:ext cx="2982163" cy="10257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CD156-5BC4-4CB2-8C4B-508B2A6074AD}" type="slidenum">
              <a:rPr lang="ru-RU" sz="1500" smtClean="0"/>
              <a:t>5</a:t>
            </a:fld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48576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Подготовка изображения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sz="2800" dirty="0" smtClean="0"/>
                  <a:t>1. Вычисление усредненного значения цветов </a:t>
                </a:r>
                <a:r>
                  <a:rPr lang="en-US" sz="2800" dirty="0" smtClean="0"/>
                  <a:t>RGB</a:t>
                </a:r>
                <a:endParaRPr lang="ru-RU" sz="2800" dirty="0" smtClean="0"/>
              </a:p>
              <a:p>
                <a:pPr marL="0" indent="0">
                  <a:buNone/>
                </a:pPr>
                <a:r>
                  <a:rPr lang="ru-RU" sz="2800" dirty="0" smtClean="0"/>
                  <a:t>2. Перевод в градации серого</a:t>
                </a:r>
                <a:br>
                  <a:rPr lang="ru-RU" sz="2800" dirty="0" smtClean="0"/>
                </a:br>
                <a:r>
                  <a:rPr lang="ru-RU" sz="2800" dirty="0" smtClean="0"/>
                  <a:t/>
                </a:r>
                <a:br>
                  <a:rPr lang="ru-RU" sz="28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800">
                          <a:latin typeface="Cambria Math"/>
                        </a:rPr>
                        <m:t>C</m:t>
                      </m:r>
                      <m:r>
                        <a:rPr lang="ru-RU" sz="2800">
                          <a:latin typeface="Cambria Math"/>
                        </a:rPr>
                        <m:t> = 0.229</m:t>
                      </m:r>
                      <m:r>
                        <m:rPr>
                          <m:sty m:val="p"/>
                        </m:rPr>
                        <a:rPr lang="ru-RU" sz="2800">
                          <a:latin typeface="Cambria Math"/>
                        </a:rPr>
                        <m:t>R</m:t>
                      </m:r>
                      <m:r>
                        <a:rPr lang="ru-RU" sz="2800">
                          <a:latin typeface="Cambria Math"/>
                        </a:rPr>
                        <m:t> + 0.587</m:t>
                      </m:r>
                      <m:r>
                        <m:rPr>
                          <m:sty m:val="p"/>
                        </m:rPr>
                        <a:rPr lang="ru-RU" sz="2800">
                          <a:latin typeface="Cambria Math"/>
                        </a:rPr>
                        <m:t>G</m:t>
                      </m:r>
                      <m:r>
                        <a:rPr lang="ru-RU" sz="2800">
                          <a:latin typeface="Cambria Math"/>
                        </a:rPr>
                        <m:t> + 0.114</m:t>
                      </m:r>
                      <m:r>
                        <m:rPr>
                          <m:sty m:val="p"/>
                        </m:rPr>
                        <a:rPr lang="ru-RU" sz="2800"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ru-RU" sz="2800" dirty="0" smtClean="0"/>
              </a:p>
              <a:p>
                <a:pPr marL="0" indent="0">
                  <a:buNone/>
                </a:pPr>
                <a:r>
                  <a:rPr lang="ru-RU" sz="2800" dirty="0" smtClean="0"/>
                  <a:t>3. Вычисление адаптивного порога – порога, используемого для бинаризации изображения</a:t>
                </a:r>
                <a:br>
                  <a:rPr lang="ru-RU" sz="2800" dirty="0" smtClean="0"/>
                </a:br>
                <a:r>
                  <a:rPr lang="ru-RU" sz="2800" dirty="0" smtClean="0"/>
                  <a:t/>
                </a:r>
                <a:br>
                  <a:rPr lang="ru-RU" sz="28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900" i="1">
                          <a:latin typeface="Cambria Math"/>
                        </a:rPr>
                        <m:t>𝑇</m:t>
                      </m:r>
                      <m:r>
                        <a:rPr lang="ru-RU" sz="19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19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19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ru-RU" sz="1900" i="1">
                              <a:latin typeface="Cambria Math"/>
                            </a:rPr>
                            <m:t>𝑤𝑖𝑑𝑡h</m:t>
                          </m:r>
                          <m:r>
                            <a:rPr lang="ru-RU" sz="1900" i="1">
                              <a:latin typeface="Cambria Math"/>
                            </a:rPr>
                            <m:t>×</m:t>
                          </m:r>
                          <m:r>
                            <a:rPr lang="ru-RU" sz="1900" i="1">
                              <a:latin typeface="Cambria Math"/>
                            </a:rPr>
                            <m:t>h𝑒𝑖𝑔h𝑡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19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sz="19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ru-RU" sz="1900" i="1">
                              <a:latin typeface="Cambria Math"/>
                            </a:rPr>
                            <m:t>𝑤𝑖𝑑𝑡h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19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ru-RU" sz="19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ru-RU" sz="1900" i="1">
                                  <a:latin typeface="Cambria Math"/>
                                </a:rPr>
                                <m:t>h𝑒𝑖𝑔h𝑡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9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9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sz="1900" i="1">
                                      <a:latin typeface="Cambria Math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ru-RU" sz="28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93" t="-23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CD156-5BC4-4CB2-8C4B-508B2A6074AD}" type="slidenum">
              <a:rPr lang="ru-RU" sz="1500" smtClean="0"/>
              <a:t>6</a:t>
            </a:fld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56789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Подготовка изображения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81200"/>
                <a:ext cx="8229600" cy="45441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4. Вычисление горизонтальных характеристик изображения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h𝑒𝑖𝑔h𝑡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𝑗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h𝑒𝑖𝑔h𝑡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&gt;</m:t>
                          </m:r>
                          <m:r>
                            <a:rPr lang="ru-RU" i="1">
                              <a:latin typeface="Cambria Math"/>
                            </a:rPr>
                            <m:t>𝑇</m:t>
                          </m:r>
                          <m:r>
                            <a:rPr lang="ru-RU" i="1">
                              <a:latin typeface="Cambria Math"/>
                            </a:rPr>
                            <m:t>), </m:t>
                          </m:r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e>
                      </m:nary>
                      <m:r>
                        <a:rPr lang="ru-RU" i="1">
                          <a:latin typeface="Cambria Math"/>
                        </a:rPr>
                        <m:t>..</m:t>
                      </m:r>
                      <m:r>
                        <a:rPr lang="ru-RU" i="1">
                          <a:latin typeface="Cambria Math"/>
                        </a:rPr>
                        <m:t>𝑤𝑖𝑑𝑡h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𝑤𝑖𝑑𝑡h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𝑤𝑖𝑑𝑡h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, </m:t>
                          </m:r>
                          <m:r>
                            <a:rPr lang="ru-RU" i="1">
                              <a:latin typeface="Cambria Math"/>
                            </a:rPr>
                            <m:t>𝑗</m:t>
                          </m:r>
                          <m:r>
                            <a:rPr lang="ru-RU" i="1">
                              <a:latin typeface="Cambria Math"/>
                            </a:rPr>
                            <m:t>&gt;</m:t>
                          </m:r>
                          <m:r>
                            <a:rPr lang="ru-RU" i="1">
                              <a:latin typeface="Cambria Math"/>
                            </a:rPr>
                            <m:t>𝑇</m:t>
                          </m:r>
                          <m:r>
                            <a:rPr lang="ru-RU" i="1">
                              <a:latin typeface="Cambria Math"/>
                            </a:rPr>
                            <m:t>)=1..</m:t>
                          </m:r>
                          <m:r>
                            <a:rPr lang="ru-RU" i="1">
                              <a:latin typeface="Cambria Math"/>
                            </a:rPr>
                            <m:t>h𝑒𝑖𝑔h𝑡</m:t>
                          </m:r>
                        </m:e>
                      </m:nary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endParaRPr lang="ru-RU" sz="28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81200"/>
                <a:ext cx="8229600" cy="4544144"/>
              </a:xfrm>
              <a:blipFill rotWithShape="1">
                <a:blip r:embed="rId2"/>
                <a:stretch>
                  <a:fillRect l="-2222" t="-10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40" y="5269850"/>
            <a:ext cx="864096" cy="864096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2987824" y="5574303"/>
            <a:ext cx="115212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377349" y="5480521"/>
                <a:ext cx="38516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𝑅</m:t>
                      </m:r>
                      <m:r>
                        <a:rPr lang="en-US" sz="2400" b="0" i="1" smtClean="0">
                          <a:latin typeface="Cambria Math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</a:rPr>
                        <m:t>𝐺</m:t>
                      </m:r>
                      <m:r>
                        <a:rPr lang="en-US" sz="2400" b="0" i="1" smtClean="0">
                          <a:latin typeface="Cambria Math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</a:rPr>
                        <m:t>𝐵</m:t>
                      </m:r>
                      <m:r>
                        <a:rPr lang="en-US" sz="2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349" y="5480521"/>
                <a:ext cx="3851695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CD156-5BC4-4CB2-8C4B-508B2A6074AD}" type="slidenum">
              <a:rPr lang="ru-RU" sz="1500" smtClean="0"/>
              <a:t>7</a:t>
            </a:fld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52473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Графический интерфейс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1812"/>
            <a:ext cx="8318361" cy="439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CD156-5BC4-4CB2-8C4B-508B2A6074AD}" type="slidenum">
              <a:rPr lang="ru-RU" sz="1500" smtClean="0"/>
              <a:t>8</a:t>
            </a:fld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46651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Графический интерфейс</a:t>
            </a:r>
            <a:endParaRPr lang="ru-RU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30886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CD156-5BC4-4CB2-8C4B-508B2A6074AD}" type="slidenum">
              <a:rPr lang="ru-RU" sz="1500" smtClean="0"/>
              <a:t>9</a:t>
            </a:fld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260695749"/>
      </p:ext>
    </p:extLst>
  </p:cSld>
  <p:clrMapOvr>
    <a:masterClrMapping/>
  </p:clrMapOvr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TM01859866[[fn=Макрос]]</Template>
  <TotalTime>49</TotalTime>
  <Words>282</Words>
  <Application>Microsoft Office PowerPoint</Application>
  <PresentationFormat>Экран (4:3)</PresentationFormat>
  <Paragraphs>56</Paragraphs>
  <Slides>12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Macro</vt:lpstr>
      <vt:lpstr>Разработка нейронной сети для классификации дорожных знаков</vt:lpstr>
      <vt:lpstr>Постановка задачи</vt:lpstr>
      <vt:lpstr>Цель</vt:lpstr>
      <vt:lpstr>Задачи</vt:lpstr>
      <vt:lpstr>Персептрон Румельхарта</vt:lpstr>
      <vt:lpstr>Подготовка изображения</vt:lpstr>
      <vt:lpstr>Подготовка изображения</vt:lpstr>
      <vt:lpstr>Графический интерфейс</vt:lpstr>
      <vt:lpstr>Графический интерфейс</vt:lpstr>
      <vt:lpstr>Графический интерфейс</vt:lpstr>
      <vt:lpstr>Результаты работы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нейронной сети для классификации дорожных знаков</dc:title>
  <dc:creator>Максим Емельянов</dc:creator>
  <cp:lastModifiedBy>Максим Емельянов</cp:lastModifiedBy>
  <cp:revision>6</cp:revision>
  <dcterms:created xsi:type="dcterms:W3CDTF">2017-03-31T20:50:51Z</dcterms:created>
  <dcterms:modified xsi:type="dcterms:W3CDTF">2017-03-31T21:47:49Z</dcterms:modified>
</cp:coreProperties>
</file>