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Golos Text"/>
      <p:regular r:id="rId13"/>
      <p:bold r:id="rId14"/>
    </p:embeddedFont>
    <p:embeddedFont>
      <p:font typeface="Golos Text SemiBo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zUdO/NN6BENs4O24zio4Yl2H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2F3EF9-DC15-42E9-80ED-3F6C0E54BA21}">
  <a:tblStyle styleId="{352F3EF9-DC15-42E9-80ED-3F6C0E54B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GolosTex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GolosTextSemiBold-regular.fntdata"/><Relationship Id="rId14" Type="http://schemas.openxmlformats.org/officeDocument/2006/relationships/font" Target="fonts/GolosText-bold.fntdata"/><Relationship Id="rId17" Type="http://customschemas.google.com/relationships/presentationmetadata" Target="metadata"/><Relationship Id="rId16" Type="http://schemas.openxmlformats.org/officeDocument/2006/relationships/font" Target="fonts/GolosText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96776bc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196776bc9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96776bc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196776bc95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96776bc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196776bc95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6" name="Google Shape;66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67" name="Google Shape;67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68" name="Google Shape;68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6" name="Google Shape;76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77" name="Google Shape;77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78" name="Google Shape;78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2" name="Google Shape;82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3" name="Google Shape;83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26" name="Google Shape;26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44" name="Google Shape;44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50" name="Google Shape;50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0" name="Google Shape;60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61" name="Google Shape;61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611125" y="1885575"/>
            <a:ext cx="76662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3300">
                <a:solidFill>
                  <a:schemeClr val="lt1"/>
                </a:solidFill>
              </a:rPr>
              <a:t>Система автоматизации процесса рекрутинга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4688950" y="3962550"/>
            <a:ext cx="4128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Фисенко Максим</a:t>
            </a:r>
            <a:br>
              <a:rPr b="1" lang="ru-RU" sz="2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ru-RU" sz="2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К34211</a:t>
            </a:r>
            <a:endParaRPr b="1" sz="2000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rPr lang="ru-RU"/>
              <a:t>Система автоматизирования процесса рекрутинга для HR-специалистов: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Рекрутинг становится более сложным процессом из-за большого кол-ва кандидатов и требований.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Проект помогает HR-специалистам быстрее находить подходящих кандидатов, сокращает трудозатраты и повышает прозрачность процесса найма.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Обеспечение инструментами для управления всеми этапами рекрутинга: от публикации вакансий до найма.</a:t>
            </a:r>
            <a:endParaRPr/>
          </a:p>
        </p:txBody>
      </p:sp>
      <p:sp>
        <p:nvSpPr>
          <p:cNvPr id="143" name="Google Shape;143;p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Идея проекта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8125200" y="4451900"/>
            <a:ext cx="71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1/4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96776bc95_0_1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rPr lang="ru-RU"/>
              <a:t>Бизнес-цели проекта: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</a:t>
            </a:r>
            <a:r>
              <a:rPr lang="ru-RU"/>
              <a:t>одключить к системе не менее 10 компаний в течение первых двух месяцев после запуска.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Добиться сокращения среднего времени закрытия вакансий на 20% в течение шести месяцев после внедрения приложения.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Достичь уровня окупаемости проекта за 12 месяцев с момента запуска.</a:t>
            </a:r>
            <a:endParaRPr/>
          </a:p>
        </p:txBody>
      </p:sp>
      <p:sp>
        <p:nvSpPr>
          <p:cNvPr id="150" name="Google Shape;150;g3196776bc95_0_1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Бизнес-цели</a:t>
            </a:r>
            <a:endParaRPr/>
          </a:p>
        </p:txBody>
      </p:sp>
      <p:sp>
        <p:nvSpPr>
          <p:cNvPr id="151" name="Google Shape;151;g3196776bc95_0_1"/>
          <p:cNvSpPr txBox="1"/>
          <p:nvPr/>
        </p:nvSpPr>
        <p:spPr>
          <a:xfrm>
            <a:off x="8053675" y="4414925"/>
            <a:ext cx="8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2</a:t>
            </a: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/4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96776bc95_0_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Выпуски</a:t>
            </a:r>
            <a:endParaRPr/>
          </a:p>
        </p:txBody>
      </p:sp>
      <p:graphicFrame>
        <p:nvGraphicFramePr>
          <p:cNvPr id="157" name="Google Shape;157;g3196776bc95_0_6"/>
          <p:cNvGraphicFramePr/>
          <p:nvPr/>
        </p:nvGraphicFramePr>
        <p:xfrm>
          <a:off x="942975" y="15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{352F3EF9-DC15-42E9-80ED-3F6C0E54BA21}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Первый выпуск (ограниченный </a:t>
                      </a:r>
                      <a:r>
                        <a:rPr b="1" lang="ru-RU"/>
                        <a:t>функционал</a:t>
                      </a:r>
                      <a:r>
                        <a:rPr b="1" lang="ru-RU"/>
                        <a:t>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Второй выпуск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Реализован базовый функционал: заполнение данных о кандидате, создание этапов отбора, выставление оценок и комментариев к работам.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Реализована отправка автоматических уведомлений кандидатам.</a:t>
                      </a:r>
                      <a:endParaRPr/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Реализована возможность загрузить резюме файлом.</a:t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Реализована возможность изменения этапов отбора.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8" name="Google Shape;158;g3196776bc95_0_6"/>
          <p:cNvSpPr txBox="1"/>
          <p:nvPr/>
        </p:nvSpPr>
        <p:spPr>
          <a:xfrm>
            <a:off x="8101300" y="4393175"/>
            <a:ext cx="6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3</a:t>
            </a: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/4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96776bc95_0_12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rPr lang="ru-RU"/>
              <a:t>Архетип: HR-менеджер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Возраст: 25 - 50 лет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Профессиональный опыт: 2-7 лет в области подбора персонала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Технические навыки: уверенный пользователь ПК и Microsoft Excel, Microsoft Word.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Пользователь хочет сократить время на рутинные задачи, такие как фильтрация резюме и коммуникация с кандидатами. Для отчетности к руководству пользователю необходимо иметь доступ к аналитике. Пользователю нужно повысить KPI отдела и сэкономить время для более важных стратегических задач.</a:t>
            </a:r>
            <a:endParaRPr/>
          </a:p>
        </p:txBody>
      </p:sp>
      <p:sp>
        <p:nvSpPr>
          <p:cNvPr id="164" name="Google Shape;164;g3196776bc95_0_1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Архетип пользователя</a:t>
            </a:r>
            <a:endParaRPr/>
          </a:p>
        </p:txBody>
      </p:sp>
      <p:sp>
        <p:nvSpPr>
          <p:cNvPr id="165" name="Google Shape;165;g3196776bc95_0_12"/>
          <p:cNvSpPr txBox="1"/>
          <p:nvPr/>
        </p:nvSpPr>
        <p:spPr>
          <a:xfrm>
            <a:off x="8003400" y="4371425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4</a:t>
            </a: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/4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  <p:sp>
        <p:nvSpPr>
          <p:cNvPr id="171" name="Google Shape;171;p12"/>
          <p:cNvSpPr txBox="1"/>
          <p:nvPr/>
        </p:nvSpPr>
        <p:spPr>
          <a:xfrm>
            <a:off x="6570200" y="3949500"/>
            <a:ext cx="22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Фисенко Максим</a:t>
            </a:r>
            <a:br>
              <a:rPr lang="ru-RU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ru-RU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К34211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