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EBD21-FEAB-461C-BA46-94C86491B376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19F88-3828-4D76-A740-6BB5AC620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62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X - </a:t>
            </a:r>
            <a:r>
              <a:rPr lang="ru-RU" sz="1200" dirty="0"/>
              <a:t>матрица координат n на d, используемая функцией FUN, где n-число</a:t>
            </a:r>
            <a:r>
              <a:rPr lang="en-US" sz="1200" dirty="0"/>
              <a:t> </a:t>
            </a:r>
            <a:r>
              <a:rPr lang="ru-RU" sz="1200" dirty="0"/>
              <a:t>точек, хранящихся в X и d-это размерность пространства</a:t>
            </a:r>
            <a:endParaRPr lang="en-US" sz="1200" dirty="0"/>
          </a:p>
          <a:p>
            <a:r>
              <a:rPr lang="en-US" sz="1200" dirty="0" err="1"/>
              <a:t>maxdimension</a:t>
            </a:r>
            <a:r>
              <a:rPr lang="en-US" sz="1200" dirty="0"/>
              <a:t> - </a:t>
            </a:r>
            <a:r>
              <a:rPr lang="ru-RU" sz="1200" dirty="0"/>
              <a:t>целое число: максимальная размерность вычисляемых гомологических признаков. (например, 0 для подключенных компонент, 1 для подключенных компонент и контуров, 2 для циклов, пустот и т. д.)</a:t>
            </a:r>
          </a:p>
          <a:p>
            <a:r>
              <a:rPr lang="en-US" sz="1200" dirty="0"/>
              <a:t>library - </a:t>
            </a:r>
            <a:r>
              <a:rPr lang="ru-RU" sz="1200" dirty="0"/>
              <a:t>либо строка, либо вектор длины два. При задании вектора первый элемент указывает, какая библиотека должна вычислять Альфа-комплексную фильтрацию, а второй элемент -второй элемент указывает, какая библиотека вычисляет диаграмму сохраняемости. </a:t>
            </a:r>
            <a:r>
              <a:rPr lang="ru-RU" sz="1200" dirty="0" err="1"/>
              <a:t>Еслииспользуется</a:t>
            </a:r>
            <a:r>
              <a:rPr lang="ru-RU" sz="1200" dirty="0"/>
              <a:t> строка, затем используется та же библиотека. Для вычисления Альфа-</a:t>
            </a:r>
            <a:r>
              <a:rPr lang="ru-RU" sz="1200" dirty="0" err="1"/>
              <a:t>комплексафильтрация</a:t>
            </a:r>
            <a:r>
              <a:rPr lang="ru-RU" sz="1200" dirty="0"/>
              <a:t>, пользователь может использовать библиотеку "ГУДХИ", а также значение по </a:t>
            </a:r>
            <a:r>
              <a:rPr lang="ru-RU" sz="1200" dirty="0" err="1"/>
              <a:t>умолчанию.Для</a:t>
            </a:r>
            <a:r>
              <a:rPr lang="ru-RU" sz="1200" dirty="0"/>
              <a:t> вычисления диаграммы сохраняемости пользователь может выбрать любую </a:t>
            </a:r>
            <a:r>
              <a:rPr lang="ru-RU" sz="1200" dirty="0" err="1"/>
              <a:t>библиотеку"ГУДХИ</a:t>
            </a:r>
            <a:r>
              <a:rPr lang="ru-RU" sz="1200" dirty="0"/>
              <a:t>", "</a:t>
            </a:r>
            <a:r>
              <a:rPr lang="ru-RU" sz="1200" dirty="0" err="1"/>
              <a:t>Дионис"или</a:t>
            </a:r>
            <a:r>
              <a:rPr lang="ru-RU" sz="1200" dirty="0"/>
              <a:t> " фат". Значение по умолчанию - "ГУДХИ".</a:t>
            </a:r>
            <a:endParaRPr lang="en-US" sz="1200" dirty="0"/>
          </a:p>
          <a:p>
            <a:r>
              <a:rPr lang="en-US" sz="1200" dirty="0"/>
              <a:t>location - </a:t>
            </a:r>
            <a:r>
              <a:rPr lang="ru-RU" sz="1200" dirty="0"/>
              <a:t>если TRUE и если" Дионис "или" PHAT " используется для вычисления </a:t>
            </a:r>
            <a:r>
              <a:rPr lang="ru-RU" sz="1200" dirty="0" err="1"/>
              <a:t>персистентностидиаграмма</a:t>
            </a:r>
            <a:r>
              <a:rPr lang="ru-RU" sz="1200" dirty="0"/>
              <a:t>, расположение точки рождения и точки смерти каждого гомологического признака </a:t>
            </a:r>
            <a:r>
              <a:rPr lang="ru-RU" sz="1200" dirty="0" err="1"/>
              <a:t>являетсявозвращенный</a:t>
            </a:r>
            <a:r>
              <a:rPr lang="ru-RU" sz="1200" dirty="0"/>
              <a:t>. Дополнительно, если библиотека= "Дионис", расположение репрезентативных </a:t>
            </a:r>
            <a:r>
              <a:rPr lang="ru-RU" sz="1200" dirty="0" err="1"/>
              <a:t>цикловиз</a:t>
            </a:r>
            <a:r>
              <a:rPr lang="ru-RU" sz="1200" dirty="0"/>
              <a:t> каждого гомологического признака также возвращается. Значение по умолчанию-FALSE.</a:t>
            </a:r>
            <a:endParaRPr lang="en-US" sz="1200" dirty="0"/>
          </a:p>
          <a:p>
            <a:r>
              <a:rPr lang="en-US" sz="1200" dirty="0" err="1"/>
              <a:t>printProgress</a:t>
            </a:r>
            <a:r>
              <a:rPr lang="en-US" sz="1200" dirty="0"/>
              <a:t> - </a:t>
            </a:r>
            <a:r>
              <a:rPr lang="ru-RU" sz="1200" dirty="0"/>
              <a:t>при значении TRUE выводится индикатор выполнения. Значение по умолчанию-FALSE.</a:t>
            </a:r>
          </a:p>
          <a:p>
            <a:r>
              <a:rPr lang="ru-RU" dirty="0"/>
              <a:t>Эта функция возвращает:</a:t>
            </a:r>
          </a:p>
          <a:p>
            <a:r>
              <a:rPr lang="ru-RU" dirty="0"/>
              <a:t>Диаграмму – объект диаграммы классов, матрица P на 3, где P-число точек в результирующей диаграмме сохраняемости. В первом столбце хранится измерение каждая особенность (0 для компонентов, 1 для петель, 2 для пустот и т. д.). Второй и третий столбцы-это рождение и смерть объектов.</a:t>
            </a:r>
          </a:p>
          <a:p>
            <a:r>
              <a:rPr lang="ru-RU" dirty="0"/>
              <a:t>Место рождения</a:t>
            </a:r>
            <a:r>
              <a:rPr lang="en-US" dirty="0"/>
              <a:t> - </a:t>
            </a:r>
            <a:r>
              <a:rPr lang="ru-RU" dirty="0"/>
              <a:t>только если </a:t>
            </a:r>
            <a:r>
              <a:rPr lang="ru-RU" dirty="0" err="1"/>
              <a:t>location</a:t>
            </a:r>
            <a:r>
              <a:rPr lang="ru-RU" dirty="0"/>
              <a:t>=TRUE и если "</a:t>
            </a:r>
            <a:r>
              <a:rPr lang="ru-RU" dirty="0" err="1"/>
              <a:t>Dionysus</a:t>
            </a:r>
            <a:r>
              <a:rPr lang="ru-RU" dirty="0"/>
              <a:t> " или" PHAT " используется для </a:t>
            </a:r>
            <a:r>
              <a:rPr lang="ru-RU" dirty="0" err="1"/>
              <a:t>вычислениядиаграмма</a:t>
            </a:r>
            <a:r>
              <a:rPr lang="ru-RU" dirty="0"/>
              <a:t> </a:t>
            </a:r>
            <a:r>
              <a:rPr lang="ru-RU" dirty="0" err="1"/>
              <a:t>персистентности</a:t>
            </a:r>
            <a:r>
              <a:rPr lang="ru-RU" dirty="0"/>
              <a:t>: матрица P по d, где P-число точек </a:t>
            </a:r>
            <a:r>
              <a:rPr lang="ru-RU" dirty="0" err="1"/>
              <a:t>врезультирующая</a:t>
            </a:r>
            <a:r>
              <a:rPr lang="ru-RU" dirty="0"/>
              <a:t> диаграмма сохраняемости. Каждая строка представляет расположение точки </a:t>
            </a:r>
            <a:r>
              <a:rPr lang="ru-RU" dirty="0" err="1"/>
              <a:t>сеткизавершение</a:t>
            </a:r>
            <a:r>
              <a:rPr lang="ru-RU" dirty="0"/>
              <a:t> симплекса, который порождает гомологический признак.</a:t>
            </a:r>
            <a:endParaRPr lang="en-US" dirty="0"/>
          </a:p>
          <a:p>
            <a:r>
              <a:rPr lang="ru-RU" dirty="0"/>
              <a:t>Место смерти - только если </a:t>
            </a:r>
            <a:r>
              <a:rPr lang="ru-RU" dirty="0" err="1"/>
              <a:t>location</a:t>
            </a:r>
            <a:r>
              <a:rPr lang="ru-RU" dirty="0"/>
              <a:t>=TRUE и если "</a:t>
            </a:r>
            <a:r>
              <a:rPr lang="ru-RU" dirty="0" err="1"/>
              <a:t>Dionysus</a:t>
            </a:r>
            <a:r>
              <a:rPr lang="ru-RU" dirty="0"/>
              <a:t> " или" PHAT " используется для вычисления диаграмма </a:t>
            </a:r>
            <a:r>
              <a:rPr lang="ru-RU" dirty="0" err="1"/>
              <a:t>персистентности</a:t>
            </a:r>
            <a:r>
              <a:rPr lang="ru-RU" dirty="0"/>
              <a:t>: матрица P по d, где P-число точек </a:t>
            </a:r>
            <a:r>
              <a:rPr lang="ru-RU" dirty="0" err="1"/>
              <a:t>врезультирующая</a:t>
            </a:r>
            <a:r>
              <a:rPr lang="ru-RU" dirty="0"/>
              <a:t> диаграмма сохраняемости. Каждая строка представляет расположение точки </a:t>
            </a:r>
            <a:r>
              <a:rPr lang="ru-RU" dirty="0" err="1"/>
              <a:t>сеткизавершение</a:t>
            </a:r>
            <a:r>
              <a:rPr lang="ru-RU" dirty="0"/>
              <a:t> симплекса, который убивает гомологический признак.</a:t>
            </a:r>
          </a:p>
          <a:p>
            <a:r>
              <a:rPr lang="ru-RU" dirty="0"/>
              <a:t>Место цикла - только в том случае, если </a:t>
            </a:r>
            <a:r>
              <a:rPr lang="ru-RU" dirty="0" err="1"/>
              <a:t>location</a:t>
            </a:r>
            <a:r>
              <a:rPr lang="ru-RU" dirty="0"/>
              <a:t>=TRUE и если" Дионис " используется для вычисления </a:t>
            </a:r>
            <a:r>
              <a:rPr lang="ru-RU" dirty="0" err="1"/>
              <a:t>персистентностидиаграмма</a:t>
            </a:r>
            <a:r>
              <a:rPr lang="ru-RU" dirty="0"/>
              <a:t>: список длины P, где P-количество точек в </a:t>
            </a:r>
            <a:r>
              <a:rPr lang="ru-RU" dirty="0" err="1"/>
              <a:t>результирующемсхема</a:t>
            </a:r>
            <a:r>
              <a:rPr lang="ru-RU" dirty="0"/>
              <a:t> настойчивость. Каждый элемент представляет собой массив </a:t>
            </a:r>
            <a:r>
              <a:rPr lang="ru-RU" dirty="0" err="1"/>
              <a:t>Pi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hi+1 </a:t>
            </a:r>
            <a:r>
              <a:rPr lang="ru-RU" dirty="0" err="1"/>
              <a:t>by</a:t>
            </a:r>
            <a:r>
              <a:rPr lang="ru-RU" dirty="0"/>
              <a:t> d для </a:t>
            </a:r>
            <a:r>
              <a:rPr lang="ru-RU" dirty="0" err="1"/>
              <a:t>hi-мерногохарактеристика</a:t>
            </a:r>
            <a:r>
              <a:rPr lang="ru-RU" dirty="0"/>
              <a:t> гомологического. Он представляет собой расположение </a:t>
            </a:r>
            <a:r>
              <a:rPr lang="ru-RU" dirty="0" err="1"/>
              <a:t>hi</a:t>
            </a:r>
            <a:r>
              <a:rPr lang="ru-RU" dirty="0"/>
              <a:t> + 1 вершин симплексов </a:t>
            </a:r>
            <a:r>
              <a:rPr lang="ru-RU" dirty="0" err="1"/>
              <a:t>Pi,где</a:t>
            </a:r>
            <a:r>
              <a:rPr lang="ru-RU" dirty="0"/>
              <a:t> симплексы </a:t>
            </a:r>
            <a:r>
              <a:rPr lang="ru-RU" dirty="0" err="1"/>
              <a:t>Pi</a:t>
            </a:r>
            <a:r>
              <a:rPr lang="ru-RU" dirty="0"/>
              <a:t> составляют </a:t>
            </a:r>
            <a:r>
              <a:rPr lang="ru-RU" dirty="0" err="1"/>
              <a:t>hi</a:t>
            </a:r>
            <a:r>
              <a:rPr lang="ru-RU" dirty="0"/>
              <a:t>-мерный гомологический признак.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19F88-3828-4D76-A740-6BB5AC620F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31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8023626-2312-42DD-9447-0C47831843D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FE883A-0B89-4061-9537-9B7E4BC56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appliedtopology.github.io/javaplex/" TargetMode="External"/><Relationship Id="rId7" Type="http://schemas.openxmlformats.org/officeDocument/2006/relationships/hyperlink" Target="https://github.com/appliedtopology/javaplex/files/2196395/javaplex_tutorial.pdf" TargetMode="External"/><Relationship Id="rId2" Type="http://schemas.openxmlformats.org/officeDocument/2006/relationships/hyperlink" Target="https://ww2.mathworks.cn/en/campaigns/products/trial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ndrew.tausz@gmail.com" TargetMode="External"/><Relationship Id="rId5" Type="http://schemas.openxmlformats.org/officeDocument/2006/relationships/hyperlink" Target="mailto:henry.adams@colostate.edu" TargetMode="External"/><Relationship Id="rId4" Type="http://schemas.openxmlformats.org/officeDocument/2006/relationships/hyperlink" Target="https://github.com/appliedtopology/javaplex/files/2196394/matlab-examples-4.3.4.zip" TargetMode="Externa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#download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an.r-project.org/web/packages/TDA/index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gudhi.gforge.inria.f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an.r-project.org/web/packages/TDA/TDA.pdf" TargetMode="External"/><Relationship Id="rId5" Type="http://schemas.openxmlformats.org/officeDocument/2006/relationships/hyperlink" Target="https://bitbucket.org/phat-code/phat/" TargetMode="External"/><Relationship Id="rId4" Type="http://schemas.openxmlformats.org/officeDocument/2006/relationships/hyperlink" Target="http://www.mrzv.org/software/dionysu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hub.com/fleoren/TDA_Course/blob/master/overlapping_intervals_clustering.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PiyushaB/TDA-using-Ripser-on-IRIS-dataset/blob/master/Ripser_Final.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06EB3-0994-48D9-BA9A-CB312565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ПРезентация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A71A5-95D7-42D0-B3DB-63CB49B7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Обзор инструментов с </a:t>
            </a:r>
            <a:r>
              <a:rPr lang="en-US" dirty="0"/>
              <a:t>https://gist.github.com/calstad/01e174faff2cdca7faf9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8BC64-0192-4E19-8175-0E7C640BE424}"/>
              </a:ext>
            </a:extLst>
          </p:cNvPr>
          <p:cNvSpPr txBox="1"/>
          <p:nvPr/>
        </p:nvSpPr>
        <p:spPr>
          <a:xfrm>
            <a:off x="282804" y="4710278"/>
            <a:ext cx="53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Выполнила: Кузнецова Екатерина 18ИАД</a:t>
            </a:r>
          </a:p>
        </p:txBody>
      </p:sp>
    </p:spTree>
    <p:extLst>
      <p:ext uri="{BB962C8B-B14F-4D97-AF65-F5344CB8AC3E}">
        <p14:creationId xmlns:p14="http://schemas.microsoft.com/office/powerpoint/2010/main" val="17074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B6023-C93E-45F4-ABC0-1882E65A71AB}"/>
              </a:ext>
            </a:extLst>
          </p:cNvPr>
          <p:cNvSpPr txBox="1"/>
          <p:nvPr/>
        </p:nvSpPr>
        <p:spPr>
          <a:xfrm>
            <a:off x="3139126" y="433633"/>
            <a:ext cx="59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Оценка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12B87-742C-4DDC-821E-34589CFFD78E}"/>
              </a:ext>
            </a:extLst>
          </p:cNvPr>
          <p:cNvSpPr txBox="1"/>
          <p:nvPr/>
        </p:nvSpPr>
        <p:spPr>
          <a:xfrm>
            <a:off x="515332" y="1762813"/>
            <a:ext cx="11161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Легкость установки: очень легко</a:t>
            </a:r>
          </a:p>
          <a:p>
            <a:r>
              <a:rPr lang="ru-RU" dirty="0"/>
              <a:t>Документация: на английском языке, 61 страница (по функциям) + 24 страницы (математические пояснения)</a:t>
            </a:r>
          </a:p>
          <a:p>
            <a:r>
              <a:rPr lang="ru-RU" dirty="0"/>
              <a:t>Рабочие примеры: все приведенные примеры с обоих источников документации рабочие, на </a:t>
            </a:r>
            <a:r>
              <a:rPr lang="ru-RU" dirty="0" err="1"/>
              <a:t>Гитхабе</a:t>
            </a:r>
            <a:r>
              <a:rPr lang="ru-RU" dirty="0"/>
              <a:t> есть много примеров применения этого пакета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9D51E7-C2E3-4AF4-B9C9-A3B7F4908FB8}"/>
              </a:ext>
            </a:extLst>
          </p:cNvPr>
          <p:cNvSpPr/>
          <p:nvPr/>
        </p:nvSpPr>
        <p:spPr>
          <a:xfrm>
            <a:off x="2984423" y="284318"/>
            <a:ext cx="6432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JavaPlex Persistent Homology in Java and </a:t>
            </a:r>
            <a:r>
              <a:rPr lang="en-US" sz="2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Matlab</a:t>
            </a:r>
            <a:endParaRPr lang="en-US" sz="2400" b="1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03E38-691A-488F-A100-A4F64FDB91D6}"/>
              </a:ext>
            </a:extLst>
          </p:cNvPr>
          <p:cNvSpPr txBox="1"/>
          <p:nvPr/>
        </p:nvSpPr>
        <p:spPr>
          <a:xfrm>
            <a:off x="463484" y="2196445"/>
            <a:ext cx="11265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Установка </a:t>
            </a:r>
            <a:r>
              <a:rPr lang="en-US" dirty="0" err="1"/>
              <a:t>MatLab</a:t>
            </a:r>
            <a:r>
              <a:rPr lang="ru-RU" dirty="0"/>
              <a:t>, пробная версия - </a:t>
            </a:r>
            <a:r>
              <a:rPr lang="en-US" dirty="0">
                <a:hlinkClick r:id="rId2"/>
              </a:rPr>
              <a:t>https://ww2.mathworks.cn/en/campaigns/products/trials.html</a:t>
            </a:r>
            <a:endParaRPr lang="en-US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hlinkClick r:id="rId3"/>
              </a:rPr>
              <a:t>https://appliedtopology.github.io/javaplex/ </a:t>
            </a:r>
            <a:r>
              <a:rPr lang="ru-RU" dirty="0"/>
              <a:t>- скачать библиотеку анализа постоянных гомологий и топологических данных</a:t>
            </a:r>
            <a:r>
              <a:rPr lang="en-US" dirty="0"/>
              <a:t> </a:t>
            </a:r>
            <a:r>
              <a:rPr lang="ru-RU" dirty="0"/>
              <a:t>и готовые примеры </a:t>
            </a:r>
            <a:r>
              <a:rPr lang="en-US" dirty="0">
                <a:hlinkClick r:id="rId4"/>
              </a:rPr>
              <a:t>https://github.com/appliedtopology/javaplex/files/2196394/matlab-examples-4.3.4.zip</a:t>
            </a: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75E67-9CE1-41AA-B665-88E44EE3786C}"/>
              </a:ext>
            </a:extLst>
          </p:cNvPr>
          <p:cNvSpPr txBox="1"/>
          <p:nvPr/>
        </p:nvSpPr>
        <p:spPr>
          <a:xfrm>
            <a:off x="348792" y="820132"/>
            <a:ext cx="1126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Последнее обновление: 18 июля 2018</a:t>
            </a:r>
          </a:p>
          <a:p>
            <a:r>
              <a:rPr lang="ru-RU" dirty="0"/>
              <a:t>По вопросам можно обращаться на : </a:t>
            </a:r>
            <a:r>
              <a:rPr lang="en-US" dirty="0">
                <a:hlinkClick r:id="rId5"/>
              </a:rPr>
              <a:t>henry.adams@colostate.edu</a:t>
            </a:r>
            <a:r>
              <a:rPr lang="ru-RU" dirty="0"/>
              <a:t> или </a:t>
            </a:r>
            <a:r>
              <a:rPr lang="en-US" dirty="0">
                <a:hlinkClick r:id="rId6"/>
              </a:rPr>
              <a:t>andrew.tausz@gmail.com</a:t>
            </a:r>
            <a:r>
              <a:rPr lang="ru-RU" dirty="0"/>
              <a:t> </a:t>
            </a:r>
          </a:p>
          <a:p>
            <a:r>
              <a:rPr lang="ru-RU" dirty="0"/>
              <a:t>Документация: </a:t>
            </a:r>
            <a:r>
              <a:rPr lang="en-US" dirty="0">
                <a:hlinkClick r:id="rId7"/>
              </a:rPr>
              <a:t>https://github.com/appliedtopology/javaplex/files/2196395/javaplex_tutorial.pdf</a:t>
            </a:r>
            <a:endParaRPr lang="ru-RU" dirty="0"/>
          </a:p>
          <a:p>
            <a:r>
              <a:rPr lang="ru-RU" dirty="0"/>
              <a:t>Требования: версия </a:t>
            </a:r>
            <a:r>
              <a:rPr lang="en-US" dirty="0"/>
              <a:t>Java </a:t>
            </a:r>
            <a:r>
              <a:rPr lang="ru-RU" dirty="0"/>
              <a:t>1.5 или выше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DF4EC6-EDD7-47B7-B3CC-D662C4DAD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9907" y="1586803"/>
            <a:ext cx="1043301" cy="10433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9B5C47-ED28-4626-B418-C384A1E2C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015" y="3729454"/>
            <a:ext cx="1506292" cy="276089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32E77C-4CA1-4DC5-BA45-FCE7AB1ED570}"/>
              </a:ext>
            </a:extLst>
          </p:cNvPr>
          <p:cNvSpPr/>
          <p:nvPr/>
        </p:nvSpPr>
        <p:spPr>
          <a:xfrm>
            <a:off x="463484" y="5853202"/>
            <a:ext cx="34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24292E"/>
                </a:solidFill>
                <a:latin typeface="SFMono-Regular"/>
              </a:rPr>
              <a:t>import</a:t>
            </a:r>
            <a:r>
              <a:rPr lang="ru-RU" altLang="ru-RU" dirty="0">
                <a:solidFill>
                  <a:srgbClr val="24292E"/>
                </a:solidFill>
                <a:latin typeface="SFMono-Regular"/>
              </a:rPr>
              <a:t> edu.stanford.math.plex4.*;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1CD4DC-FC7B-4011-B3F2-E9625F31AE81}"/>
              </a:ext>
            </a:extLst>
          </p:cNvPr>
          <p:cNvSpPr/>
          <p:nvPr/>
        </p:nvSpPr>
        <p:spPr>
          <a:xfrm>
            <a:off x="305199" y="425719"/>
            <a:ext cx="10248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Landmark_test.m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- </a:t>
            </a:r>
            <a:r>
              <a:rPr lang="ru-RU" dirty="0">
                <a:solidFill>
                  <a:srgbClr val="228B22"/>
                </a:solidFill>
                <a:latin typeface="Courier New" panose="02070309020205020404" pitchFamily="49" charset="0"/>
              </a:rPr>
              <a:t>Этот скрипт показывает разницу между рандомизированным 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228B22"/>
                </a:solidFill>
                <a:latin typeface="Courier New" panose="02070309020205020404" pitchFamily="49" charset="0"/>
              </a:rPr>
              <a:t>и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maxmin</a:t>
            </a:r>
            <a:r>
              <a:rPr lang="ru-RU" dirty="0">
                <a:solidFill>
                  <a:srgbClr val="228B22"/>
                </a:solidFill>
                <a:latin typeface="Courier New" panose="02070309020205020404" pitchFamily="49" charset="0"/>
              </a:rPr>
              <a:t> выбором ориентира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2D88DA-7136-419D-976E-5E718B2A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25" y="1509690"/>
            <a:ext cx="5145921" cy="45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85FF1E-6A7B-4721-A088-A31C7D16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33" y="2819506"/>
            <a:ext cx="4016901" cy="35560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D02EF7-1FD0-49AC-B8BD-B08C6F9E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92" y="2790783"/>
            <a:ext cx="4016902" cy="361348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2A4A89-0AE7-4063-9640-76D493C8B1FE}"/>
              </a:ext>
            </a:extLst>
          </p:cNvPr>
          <p:cNvSpPr/>
          <p:nvPr/>
        </p:nvSpPr>
        <p:spPr>
          <a:xfrm>
            <a:off x="305199" y="425719"/>
            <a:ext cx="8042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Exercise_24.m – </a:t>
            </a:r>
            <a:r>
              <a:rPr lang="ru-RU" dirty="0">
                <a:solidFill>
                  <a:srgbClr val="228B22"/>
                </a:solidFill>
                <a:latin typeface="Courier New" panose="02070309020205020404" pitchFamily="49" charset="0"/>
              </a:rPr>
              <a:t>используется алгоритм сохранения по Z/2Z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88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B6023-C93E-45F4-ABC0-1882E65A71AB}"/>
              </a:ext>
            </a:extLst>
          </p:cNvPr>
          <p:cNvSpPr txBox="1"/>
          <p:nvPr/>
        </p:nvSpPr>
        <p:spPr>
          <a:xfrm>
            <a:off x="3139126" y="433633"/>
            <a:ext cx="59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Оценка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12B87-742C-4DDC-821E-34589CFFD78E}"/>
              </a:ext>
            </a:extLst>
          </p:cNvPr>
          <p:cNvSpPr txBox="1"/>
          <p:nvPr/>
        </p:nvSpPr>
        <p:spPr>
          <a:xfrm>
            <a:off x="515332" y="1762813"/>
            <a:ext cx="11161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Легкость установки: сам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ru-RU" dirty="0"/>
              <a:t>устанавливается около получаса (нет бесплатной полной версии)</a:t>
            </a:r>
          </a:p>
          <a:p>
            <a:r>
              <a:rPr lang="ru-RU" dirty="0"/>
              <a:t>Документация: учебник, 41 страница, хороший </a:t>
            </a:r>
            <a:r>
              <a:rPr lang="en-US" dirty="0"/>
              <a:t>tutorial</a:t>
            </a:r>
            <a:endParaRPr lang="ru-RU" dirty="0"/>
          </a:p>
          <a:p>
            <a:r>
              <a:rPr lang="ru-RU" dirty="0"/>
              <a:t>Рабочие примеры: в примерах </a:t>
            </a:r>
            <a:r>
              <a:rPr lang="en-US" dirty="0"/>
              <a:t>tutorial</a:t>
            </a:r>
            <a:r>
              <a:rPr lang="ru-RU" dirty="0"/>
              <a:t> много комментариев и все проверенные примеры рабочие, однако на </a:t>
            </a:r>
            <a:r>
              <a:rPr lang="ru-RU" dirty="0" err="1"/>
              <a:t>Гитхабе</a:t>
            </a:r>
            <a:r>
              <a:rPr lang="ru-RU" dirty="0"/>
              <a:t> нет ни одного примера с применением этого пакета для  </a:t>
            </a:r>
            <a:r>
              <a:rPr lang="en-US" dirty="0" err="1"/>
              <a:t>Matlab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1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D653E-FA53-4D5B-A2C5-57CA2ACB5910}"/>
              </a:ext>
            </a:extLst>
          </p:cNvPr>
          <p:cNvSpPr txBox="1"/>
          <p:nvPr/>
        </p:nvSpPr>
        <p:spPr>
          <a:xfrm>
            <a:off x="329937" y="2392300"/>
            <a:ext cx="11726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Установка</a:t>
            </a:r>
            <a:r>
              <a:rPr lang="en-US" dirty="0"/>
              <a:t> R (3.6.1)</a:t>
            </a:r>
            <a:r>
              <a:rPr lang="ru-RU" dirty="0"/>
              <a:t> на</a:t>
            </a:r>
            <a:r>
              <a:rPr lang="en-US" dirty="0"/>
              <a:t> Windows 10 - </a:t>
            </a: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r>
              <a:rPr lang="ru-RU" dirty="0"/>
              <a:t>Пояснение: </a:t>
            </a:r>
            <a:r>
              <a:rPr lang="en-US" dirty="0"/>
              <a:t>CRAN - Comprehensive </a:t>
            </a:r>
            <a:r>
              <a:rPr lang="en-US" b="1" dirty="0"/>
              <a:t>R</a:t>
            </a:r>
            <a:r>
              <a:rPr lang="en-US" dirty="0"/>
              <a:t> Archive Network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r>
              <a:rPr lang="ru-RU" dirty="0"/>
              <a:t>2) Установка </a:t>
            </a:r>
            <a:r>
              <a:rPr lang="en-US" dirty="0"/>
              <a:t>RStudio Desktop 1.2.5019 -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https://rstudio.com/products/rstudio/download/#download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B7F261E-B2D7-4ACE-AD28-FA2A32E15955}"/>
              </a:ext>
            </a:extLst>
          </p:cNvPr>
          <p:cNvSpPr/>
          <p:nvPr/>
        </p:nvSpPr>
        <p:spPr>
          <a:xfrm>
            <a:off x="6390319" y="862567"/>
            <a:ext cx="556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i="1" dirty="0">
                <a:hlinkClick r:id="rId4"/>
              </a:rPr>
              <a:t>https://cran.r-project.org/web/packages/TDA/index.html</a:t>
            </a:r>
            <a:r>
              <a:rPr lang="en-US" i="1" dirty="0"/>
              <a:t> </a:t>
            </a:r>
            <a:endParaRPr lang="ru-RU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617F78-D4EC-4391-9EDC-4716A67553D1}"/>
              </a:ext>
            </a:extLst>
          </p:cNvPr>
          <p:cNvSpPr/>
          <p:nvPr/>
        </p:nvSpPr>
        <p:spPr>
          <a:xfrm>
            <a:off x="1710170" y="339347"/>
            <a:ext cx="8950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TDA: Statistical Tools for Topological Data Analysis R package</a:t>
            </a:r>
            <a:endParaRPr lang="en-US" sz="28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CB27F-FD0F-4E0A-A9F1-1C77E94A18F8}"/>
              </a:ext>
            </a:extLst>
          </p:cNvPr>
          <p:cNvSpPr txBox="1"/>
          <p:nvPr/>
        </p:nvSpPr>
        <p:spPr>
          <a:xfrm>
            <a:off x="329937" y="862567"/>
            <a:ext cx="587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Версия: 1.6.5</a:t>
            </a:r>
          </a:p>
          <a:p>
            <a:r>
              <a:rPr lang="ru-RU" dirty="0"/>
              <a:t>Требования: </a:t>
            </a:r>
            <a:r>
              <a:rPr lang="en-US" dirty="0"/>
              <a:t>R (≥ 3.1.0)</a:t>
            </a:r>
            <a:r>
              <a:rPr lang="ru-RU" dirty="0"/>
              <a:t>, </a:t>
            </a:r>
            <a:r>
              <a:rPr lang="en-US" dirty="0"/>
              <a:t>C++11</a:t>
            </a:r>
            <a:endParaRPr lang="ru-RU" dirty="0"/>
          </a:p>
          <a:p>
            <a:r>
              <a:rPr lang="ru-RU" dirty="0"/>
              <a:t>Опубликовано: 7 февраля 2019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06438-4645-43E9-B67D-28631235C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840" y="2392300"/>
            <a:ext cx="1066667" cy="7238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613DAF-080C-4D2E-A2CD-DF7C71E0B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634" y="3116110"/>
            <a:ext cx="1771429" cy="6666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AC2BA1-B49E-4C89-AA95-0643BBCA6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678" y="3615398"/>
            <a:ext cx="3590644" cy="28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5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32FEC7-7AAB-4302-8412-CED60BFA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34" y="727551"/>
            <a:ext cx="8785781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("TDA")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F7CB1-6DA6-429B-B1AC-4F771AC25578}"/>
              </a:ext>
            </a:extLst>
          </p:cNvPr>
          <p:cNvSpPr txBox="1"/>
          <p:nvPr/>
        </p:nvSpPr>
        <p:spPr>
          <a:xfrm>
            <a:off x="537328" y="358219"/>
            <a:ext cx="1114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</a:t>
            </a:r>
            <a:r>
              <a:rPr lang="ru-RU" dirty="0"/>
              <a:t>Установка пакета </a:t>
            </a:r>
            <a:r>
              <a:rPr lang="en-US" dirty="0"/>
              <a:t>TDA</a:t>
            </a:r>
            <a:r>
              <a:rPr lang="ru-RU" dirty="0"/>
              <a:t> в </a:t>
            </a:r>
            <a:r>
              <a:rPr lang="en-US" dirty="0" err="1"/>
              <a:t>Rstudio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F24A66-815C-4286-92E6-4C825BA7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76" y="984062"/>
            <a:ext cx="5809524" cy="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5933D-1FC7-4FF2-9685-B02E81491F49}"/>
              </a:ext>
            </a:extLst>
          </p:cNvPr>
          <p:cNvSpPr txBox="1"/>
          <p:nvPr/>
        </p:nvSpPr>
        <p:spPr>
          <a:xfrm>
            <a:off x="339365" y="2007909"/>
            <a:ext cx="11340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ru-RU" b="1" dirty="0" err="1"/>
              <a:t>татистические</a:t>
            </a:r>
            <a:r>
              <a:rPr lang="ru-RU" b="1" dirty="0"/>
              <a:t> инструменты для анализа топологических данных</a:t>
            </a:r>
            <a:r>
              <a:rPr lang="en-US" b="1" dirty="0"/>
              <a:t>:</a:t>
            </a:r>
          </a:p>
          <a:p>
            <a:r>
              <a:rPr lang="ru-RU" dirty="0"/>
              <a:t>Инструменты для статистического анализа устойчивых  гомологий и для кластеризации по плотности. Этот пакет предоставляет интерфейс R для эффективных алгоритмов библиотек C++ 'GUDHI' &lt;</a:t>
            </a:r>
            <a:r>
              <a:rPr lang="ru-RU" dirty="0">
                <a:hlinkClick r:id="rId3"/>
              </a:rPr>
              <a:t>http://gudhi.gforge.inria.fr/</a:t>
            </a:r>
            <a:r>
              <a:rPr lang="ru-RU" dirty="0"/>
              <a:t>&gt;, '</a:t>
            </a:r>
            <a:r>
              <a:rPr lang="ru-RU" dirty="0" err="1"/>
              <a:t>Dionysus</a:t>
            </a:r>
            <a:r>
              <a:rPr lang="ru-RU" dirty="0"/>
              <a:t>' &gt; &lt; </a:t>
            </a:r>
            <a:r>
              <a:rPr lang="ru-RU" dirty="0">
                <a:hlinkClick r:id="rId4"/>
              </a:rPr>
              <a:t>http://www.mrzv.org/software/dionysus/</a:t>
            </a:r>
            <a:r>
              <a:rPr lang="ru-RU" dirty="0"/>
              <a:t>&gt;, и 'PHAT' &gt; &lt; </a:t>
            </a:r>
            <a:r>
              <a:rPr lang="ru-RU" dirty="0">
                <a:hlinkClick r:id="rId5"/>
              </a:rPr>
              <a:t>https://bitbucket.org/phat-code/phat/</a:t>
            </a:r>
            <a:r>
              <a:rPr lang="ru-RU" dirty="0"/>
              <a:t>&gt;. </a:t>
            </a:r>
          </a:p>
          <a:p>
            <a:r>
              <a:rPr lang="ru-RU" dirty="0"/>
              <a:t>Этот пакет также реализует методы для анализа статистической значимости признаков персистентной гомологии.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A845E-6308-4748-A97D-6DCADD563EC3}"/>
              </a:ext>
            </a:extLst>
          </p:cNvPr>
          <p:cNvSpPr txBox="1"/>
          <p:nvPr/>
        </p:nvSpPr>
        <p:spPr>
          <a:xfrm>
            <a:off x="405353" y="4232635"/>
            <a:ext cx="1134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Документация: </a:t>
            </a:r>
            <a:r>
              <a:rPr lang="en-US" dirty="0">
                <a:hlinkClick r:id="rId6"/>
              </a:rPr>
              <a:t>https://cran.r-project.org/web/packages/TDA/TDA.pdf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075EC3-1890-497E-B340-E2224949D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44210"/>
            <a:ext cx="1847619" cy="3523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27F279-BA08-4B52-8031-D7F6BBA3F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052" y="4257508"/>
            <a:ext cx="3849278" cy="234955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B21D29-C412-402D-ACBA-91D8216AB4D6}"/>
              </a:ext>
            </a:extLst>
          </p:cNvPr>
          <p:cNvSpPr/>
          <p:nvPr/>
        </p:nvSpPr>
        <p:spPr>
          <a:xfrm>
            <a:off x="537328" y="5109121"/>
            <a:ext cx="555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Пример: Функция </a:t>
            </a:r>
            <a:r>
              <a:rPr lang="ru-RU" b="1" i="1" dirty="0" err="1"/>
              <a:t>circleUnif</a:t>
            </a:r>
            <a:r>
              <a:rPr lang="ru-RU" b="1" i="1" dirty="0"/>
              <a:t>(</a:t>
            </a:r>
            <a:r>
              <a:rPr lang="en-US" b="1" i="1" dirty="0" err="1"/>
              <a:t>n,r</a:t>
            </a:r>
            <a:r>
              <a:rPr lang="en-US" b="1" i="1" dirty="0"/>
              <a:t>=1</a:t>
            </a:r>
            <a:r>
              <a:rPr lang="ru-RU" b="1" i="1" dirty="0"/>
              <a:t>) </a:t>
            </a:r>
            <a:r>
              <a:rPr lang="ru-RU" dirty="0"/>
              <a:t>отсчитывает n точек от окружности радиуса r, равномерно относительно длины окружности.</a:t>
            </a:r>
          </a:p>
        </p:txBody>
      </p:sp>
    </p:spTree>
    <p:extLst>
      <p:ext uri="{BB962C8B-B14F-4D97-AF65-F5344CB8AC3E}">
        <p14:creationId xmlns:p14="http://schemas.microsoft.com/office/powerpoint/2010/main" val="31949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D03F89-40D5-417E-BB24-FE877A34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10" y="1060438"/>
            <a:ext cx="2752014" cy="9985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E72305-A78D-4418-B150-CAD4BBD8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44" y="2059026"/>
            <a:ext cx="6793864" cy="283611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79EC07-5139-49F2-A4A0-B32E216E99EE}"/>
              </a:ext>
            </a:extLst>
          </p:cNvPr>
          <p:cNvSpPr/>
          <p:nvPr/>
        </p:nvSpPr>
        <p:spPr>
          <a:xfrm>
            <a:off x="342506" y="414107"/>
            <a:ext cx="11525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b="1" i="1" dirty="0" err="1"/>
              <a:t>sphereUnif</a:t>
            </a:r>
            <a:r>
              <a:rPr lang="en-US" b="1" i="1" dirty="0"/>
              <a:t>(n, d, r = 1)</a:t>
            </a:r>
            <a:r>
              <a:rPr lang="ru-RU" b="1" i="1" dirty="0"/>
              <a:t> </a:t>
            </a:r>
            <a:r>
              <a:rPr lang="ru-RU" dirty="0"/>
              <a:t>функция выборки </a:t>
            </a:r>
            <a:r>
              <a:rPr lang="en-US" dirty="0"/>
              <a:t>n</a:t>
            </a:r>
            <a:r>
              <a:rPr lang="ru-RU" dirty="0"/>
              <a:t> точек из сферы размерности d радиуса r, равномерно относительно меры объема сферы.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919179-912D-41D6-A307-73FFAFEEC796}"/>
              </a:ext>
            </a:extLst>
          </p:cNvPr>
          <p:cNvSpPr/>
          <p:nvPr/>
        </p:nvSpPr>
        <p:spPr>
          <a:xfrm>
            <a:off x="413059" y="4895144"/>
            <a:ext cx="1857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torusUnif</a:t>
            </a:r>
            <a:r>
              <a:rPr lang="en-US" b="1" i="1" dirty="0"/>
              <a:t>(n, a, c)</a:t>
            </a:r>
            <a:endParaRPr lang="ru-RU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B5638D-164E-41E2-A482-303B26A0E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0" y="5627065"/>
            <a:ext cx="3000000" cy="2666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B56E5D-5D99-4CF5-876A-47AE8601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613" y="4923091"/>
            <a:ext cx="1333142" cy="16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F0AC73-A96A-4962-8469-E8CB34B3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2" y="2950590"/>
            <a:ext cx="5472049" cy="35166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AD0A13-7279-4322-BA82-43EE024D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82" y="2950590"/>
            <a:ext cx="5472049" cy="336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8397B-4CDF-48F9-B8DE-25C5EB2137E5}"/>
              </a:ext>
            </a:extLst>
          </p:cNvPr>
          <p:cNvSpPr txBox="1"/>
          <p:nvPr/>
        </p:nvSpPr>
        <p:spPr>
          <a:xfrm>
            <a:off x="3563332" y="301658"/>
            <a:ext cx="46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Примеры использования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B13E27-41CA-42E3-ADED-185BA75381AE}"/>
              </a:ext>
            </a:extLst>
          </p:cNvPr>
          <p:cNvSpPr/>
          <p:nvPr/>
        </p:nvSpPr>
        <p:spPr>
          <a:xfrm>
            <a:off x="302562" y="879088"/>
            <a:ext cx="1166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b="1" i="1" dirty="0" err="1"/>
              <a:t>alphaComplexDiag</a:t>
            </a:r>
            <a:r>
              <a:rPr lang="ru-RU" b="1" i="1" dirty="0"/>
              <a:t>()</a:t>
            </a:r>
            <a:r>
              <a:rPr lang="ru-RU" dirty="0"/>
              <a:t> вычисляет диаграмму </a:t>
            </a:r>
            <a:r>
              <a:rPr lang="ru-RU" dirty="0" err="1"/>
              <a:t>персистентности</a:t>
            </a:r>
            <a:r>
              <a:rPr lang="ru-RU" dirty="0"/>
              <a:t> Альфа-комплексной фильтрации, строится на вершинах облака точек.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79E7A0-B5AF-449B-92CF-55A66985A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62" y="1683628"/>
            <a:ext cx="4780952" cy="10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2E44B-F5C5-41D0-9248-8E38DF061C5B}"/>
              </a:ext>
            </a:extLst>
          </p:cNvPr>
          <p:cNvSpPr txBox="1"/>
          <p:nvPr/>
        </p:nvSpPr>
        <p:spPr>
          <a:xfrm>
            <a:off x="4901938" y="1242430"/>
            <a:ext cx="6987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2355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6279FF-1915-49BB-BF06-65621B9A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7" y="3429000"/>
            <a:ext cx="5850214" cy="194300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DCE39A-5FFD-4B99-8AE5-EFD8A5F7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46" y="2465305"/>
            <a:ext cx="5938887" cy="359786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58D5B2-36F9-4433-9E7B-94F7B82266F7}"/>
              </a:ext>
            </a:extLst>
          </p:cNvPr>
          <p:cNvSpPr/>
          <p:nvPr/>
        </p:nvSpPr>
        <p:spPr>
          <a:xfrm>
            <a:off x="257667" y="1404813"/>
            <a:ext cx="1167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b="1" i="1" dirty="0" err="1"/>
              <a:t>alphaComplexFiltration</a:t>
            </a:r>
            <a:r>
              <a:rPr lang="ru-RU" b="1" i="1" dirty="0"/>
              <a:t>() </a:t>
            </a:r>
            <a:r>
              <a:rPr lang="ru-RU" dirty="0"/>
              <a:t>создает Альфа-комплексную фильтрацию, используя C++библиотеку </a:t>
            </a:r>
            <a:r>
              <a:rPr lang="en-US" dirty="0"/>
              <a:t>"GUDHI"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2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FAF8E9-9F02-4065-AD17-CC10D69E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9" y="3601619"/>
            <a:ext cx="6323809" cy="2200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566651-3F2E-41C5-8FEA-0854F770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45" y="3143260"/>
            <a:ext cx="4938826" cy="30495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5459CC-9139-44BA-87A2-B1FAD30C1891}"/>
              </a:ext>
            </a:extLst>
          </p:cNvPr>
          <p:cNvSpPr/>
          <p:nvPr/>
        </p:nvSpPr>
        <p:spPr>
          <a:xfrm>
            <a:off x="266308" y="456216"/>
            <a:ext cx="11592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b="1" i="1" dirty="0" err="1"/>
              <a:t>bootstrapBand</a:t>
            </a:r>
            <a:r>
              <a:rPr lang="ru-RU" b="1" i="1" dirty="0"/>
              <a:t>() </a:t>
            </a:r>
            <a:r>
              <a:rPr lang="ru-RU" dirty="0"/>
              <a:t>вычисляет равномерную симметричную доверительную полосу вокруг </a:t>
            </a:r>
            <a:r>
              <a:rPr lang="ru-RU" dirty="0" err="1"/>
              <a:t>функцииданные</a:t>
            </a:r>
            <a:r>
              <a:rPr lang="ru-RU" dirty="0"/>
              <a:t> X, вычисленные на сетке, используют алгоритм </a:t>
            </a:r>
            <a:r>
              <a:rPr lang="ru-RU" dirty="0" err="1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9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4C3C9-62E0-4681-8A0B-6B91F33C0F57}"/>
              </a:ext>
            </a:extLst>
          </p:cNvPr>
          <p:cNvSpPr txBox="1"/>
          <p:nvPr/>
        </p:nvSpPr>
        <p:spPr>
          <a:xfrm>
            <a:off x="615885" y="325522"/>
            <a:ext cx="73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С</a:t>
            </a:r>
            <a:r>
              <a:rPr lang="en-US" dirty="0"/>
              <a:t> GitHub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7AC50E-44C3-4F33-8097-48836FA25700}"/>
              </a:ext>
            </a:extLst>
          </p:cNvPr>
          <p:cNvSpPr/>
          <p:nvPr/>
        </p:nvSpPr>
        <p:spPr>
          <a:xfrm>
            <a:off x="615885" y="881109"/>
            <a:ext cx="88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https://github.com/fleoren/TDA_Course/blob/master/overlapping_intervals_clustering.R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85F385-FF20-4015-A957-FFB5283D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1" y="1436696"/>
            <a:ext cx="5520919" cy="20872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586A5D-0E36-4D11-A2CF-1EF90DC1D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380" y="325522"/>
            <a:ext cx="1506393" cy="46647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B742C-D31F-4811-B885-EA0BC9612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667" y="1336070"/>
            <a:ext cx="3599978" cy="9394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956FDE-0863-4696-A0F0-EAB06688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03" y="3489520"/>
            <a:ext cx="3816242" cy="16103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DF8A36-0A50-43C9-9A52-0C904903F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203" y="4990299"/>
            <a:ext cx="3675822" cy="15466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35973F-4160-48BD-B52A-24EB1262F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873" y="3440371"/>
            <a:ext cx="4133502" cy="17431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91C800-C7E3-44DE-822E-105CE65F9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7670" y="5169125"/>
            <a:ext cx="3406039" cy="13633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A6927E-22F4-43B4-8D6B-3DD557D0B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152" y="5234792"/>
            <a:ext cx="2993804" cy="12320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6300F3-0643-422E-A5FF-157BB70186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6722" y="2361151"/>
            <a:ext cx="2388563" cy="1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8A58AB-B2C6-49C3-A687-8D540BEC2540}"/>
              </a:ext>
            </a:extLst>
          </p:cNvPr>
          <p:cNvSpPr/>
          <p:nvPr/>
        </p:nvSpPr>
        <p:spPr>
          <a:xfrm>
            <a:off x="3093587" y="6213412"/>
            <a:ext cx="10130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https://github.com/PiyushaB/TDA-using-Ripser-on-IRIS-dataset/blob/master/Ripser_Final.R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FBE081-90AB-419B-8937-9852CD0D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1" y="352096"/>
            <a:ext cx="3200000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Базис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931</TotalTime>
  <Words>1087</Words>
  <Application>Microsoft Office PowerPoint</Application>
  <PresentationFormat>Широкоэкранный</PresentationFormat>
  <Paragraphs>59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Corbel</vt:lpstr>
      <vt:lpstr>Courier New</vt:lpstr>
      <vt:lpstr>Lucida Console</vt:lpstr>
      <vt:lpstr>SFMono-Regular</vt:lpstr>
      <vt:lpstr>Базис</vt:lpstr>
      <vt:lpstr>ПРезентация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Екатерина Кузнецова</dc:creator>
  <cp:lastModifiedBy>Екатерина Кузнецова</cp:lastModifiedBy>
  <cp:revision>26</cp:revision>
  <dcterms:created xsi:type="dcterms:W3CDTF">2019-12-01T16:28:34Z</dcterms:created>
  <dcterms:modified xsi:type="dcterms:W3CDTF">2019-12-03T06:33:41Z</dcterms:modified>
</cp:coreProperties>
</file>