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43"/>
  </p:normalViewPr>
  <p:slideViewPr>
    <p:cSldViewPr snapToGrid="0" snapToObjects="1">
      <p:cViewPr varScale="1">
        <p:scale>
          <a:sx n="86" d="100"/>
          <a:sy n="86" d="100"/>
        </p:scale>
        <p:origin x="232"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7CAB-5621-7041-AF4D-DCBDB5CE67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84033E-19B5-344C-814A-E8F10E1EA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0B0079-823E-F34D-82ED-DF2D7BB6E6A5}"/>
              </a:ext>
            </a:extLst>
          </p:cNvPr>
          <p:cNvSpPr>
            <a:spLocks noGrp="1"/>
          </p:cNvSpPr>
          <p:nvPr>
            <p:ph type="dt" sz="half" idx="10"/>
          </p:nvPr>
        </p:nvSpPr>
        <p:spPr/>
        <p:txBody>
          <a:bodyPr/>
          <a:lstStyle/>
          <a:p>
            <a:fld id="{08CD3DB1-9053-B741-A2FE-358969253B02}" type="datetimeFigureOut">
              <a:rPr lang="en-US" smtClean="0"/>
              <a:t>12/9/19</a:t>
            </a:fld>
            <a:endParaRPr lang="en-US"/>
          </a:p>
        </p:txBody>
      </p:sp>
      <p:sp>
        <p:nvSpPr>
          <p:cNvPr id="5" name="Footer Placeholder 4">
            <a:extLst>
              <a:ext uri="{FF2B5EF4-FFF2-40B4-BE49-F238E27FC236}">
                <a16:creationId xmlns:a16="http://schemas.microsoft.com/office/drawing/2014/main" id="{317B0CBD-7E4E-9F48-903E-5DEDEA97C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8129A-D00B-D742-A61F-0D123530ACEC}"/>
              </a:ext>
            </a:extLst>
          </p:cNvPr>
          <p:cNvSpPr>
            <a:spLocks noGrp="1"/>
          </p:cNvSpPr>
          <p:nvPr>
            <p:ph type="sldNum" sz="quarter" idx="12"/>
          </p:nvPr>
        </p:nvSpPr>
        <p:spPr/>
        <p:txBody>
          <a:bodyPr/>
          <a:lstStyle/>
          <a:p>
            <a:fld id="{182BC60E-7ECE-FA43-8BC2-2CF6D04224F3}" type="slidenum">
              <a:rPr lang="en-US" smtClean="0"/>
              <a:t>‹#›</a:t>
            </a:fld>
            <a:endParaRPr lang="en-US"/>
          </a:p>
        </p:txBody>
      </p:sp>
    </p:spTree>
    <p:extLst>
      <p:ext uri="{BB962C8B-B14F-4D97-AF65-F5344CB8AC3E}">
        <p14:creationId xmlns:p14="http://schemas.microsoft.com/office/powerpoint/2010/main" val="327624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1F8B-EFCF-BB47-9E7D-2C0B0D6DDF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86112F-AFD1-F04F-A30E-E2664EF3F1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E2C3D-8A27-7541-AF5A-640C10B78BCD}"/>
              </a:ext>
            </a:extLst>
          </p:cNvPr>
          <p:cNvSpPr>
            <a:spLocks noGrp="1"/>
          </p:cNvSpPr>
          <p:nvPr>
            <p:ph type="dt" sz="half" idx="10"/>
          </p:nvPr>
        </p:nvSpPr>
        <p:spPr/>
        <p:txBody>
          <a:bodyPr/>
          <a:lstStyle/>
          <a:p>
            <a:fld id="{08CD3DB1-9053-B741-A2FE-358969253B02}" type="datetimeFigureOut">
              <a:rPr lang="en-US" smtClean="0"/>
              <a:t>12/9/19</a:t>
            </a:fld>
            <a:endParaRPr lang="en-US"/>
          </a:p>
        </p:txBody>
      </p:sp>
      <p:sp>
        <p:nvSpPr>
          <p:cNvPr id="5" name="Footer Placeholder 4">
            <a:extLst>
              <a:ext uri="{FF2B5EF4-FFF2-40B4-BE49-F238E27FC236}">
                <a16:creationId xmlns:a16="http://schemas.microsoft.com/office/drawing/2014/main" id="{AEB2818D-A45E-BA47-8EEE-098044A7F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47144-D2A8-9943-9F9F-63742F0FEC72}"/>
              </a:ext>
            </a:extLst>
          </p:cNvPr>
          <p:cNvSpPr>
            <a:spLocks noGrp="1"/>
          </p:cNvSpPr>
          <p:nvPr>
            <p:ph type="sldNum" sz="quarter" idx="12"/>
          </p:nvPr>
        </p:nvSpPr>
        <p:spPr/>
        <p:txBody>
          <a:bodyPr/>
          <a:lstStyle/>
          <a:p>
            <a:fld id="{182BC60E-7ECE-FA43-8BC2-2CF6D04224F3}" type="slidenum">
              <a:rPr lang="en-US" smtClean="0"/>
              <a:t>‹#›</a:t>
            </a:fld>
            <a:endParaRPr lang="en-US"/>
          </a:p>
        </p:txBody>
      </p:sp>
    </p:spTree>
    <p:extLst>
      <p:ext uri="{BB962C8B-B14F-4D97-AF65-F5344CB8AC3E}">
        <p14:creationId xmlns:p14="http://schemas.microsoft.com/office/powerpoint/2010/main" val="214793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0825F-6F29-6549-A208-1BE09198CA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BC970-5371-814B-9E58-887CEDDBB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4AD64-4A99-6443-98D8-20459A55FDCA}"/>
              </a:ext>
            </a:extLst>
          </p:cNvPr>
          <p:cNvSpPr>
            <a:spLocks noGrp="1"/>
          </p:cNvSpPr>
          <p:nvPr>
            <p:ph type="dt" sz="half" idx="10"/>
          </p:nvPr>
        </p:nvSpPr>
        <p:spPr/>
        <p:txBody>
          <a:bodyPr/>
          <a:lstStyle/>
          <a:p>
            <a:fld id="{08CD3DB1-9053-B741-A2FE-358969253B02}" type="datetimeFigureOut">
              <a:rPr lang="en-US" smtClean="0"/>
              <a:t>12/9/19</a:t>
            </a:fld>
            <a:endParaRPr lang="en-US"/>
          </a:p>
        </p:txBody>
      </p:sp>
      <p:sp>
        <p:nvSpPr>
          <p:cNvPr id="5" name="Footer Placeholder 4">
            <a:extLst>
              <a:ext uri="{FF2B5EF4-FFF2-40B4-BE49-F238E27FC236}">
                <a16:creationId xmlns:a16="http://schemas.microsoft.com/office/drawing/2014/main" id="{0BC72ED9-9DE7-564F-B0F2-374DFC6EC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929FD-829D-0A4A-8086-54D3CD1E7BE2}"/>
              </a:ext>
            </a:extLst>
          </p:cNvPr>
          <p:cNvSpPr>
            <a:spLocks noGrp="1"/>
          </p:cNvSpPr>
          <p:nvPr>
            <p:ph type="sldNum" sz="quarter" idx="12"/>
          </p:nvPr>
        </p:nvSpPr>
        <p:spPr/>
        <p:txBody>
          <a:bodyPr/>
          <a:lstStyle/>
          <a:p>
            <a:fld id="{182BC60E-7ECE-FA43-8BC2-2CF6D04224F3}" type="slidenum">
              <a:rPr lang="en-US" smtClean="0"/>
              <a:t>‹#›</a:t>
            </a:fld>
            <a:endParaRPr lang="en-US"/>
          </a:p>
        </p:txBody>
      </p:sp>
    </p:spTree>
    <p:extLst>
      <p:ext uri="{BB962C8B-B14F-4D97-AF65-F5344CB8AC3E}">
        <p14:creationId xmlns:p14="http://schemas.microsoft.com/office/powerpoint/2010/main" val="156014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3862-2410-214E-8695-ED859BDF8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F48AE3-A2D9-FA44-9B19-D4287E8B02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608E9-26A0-964F-8E83-E2A91F7C7264}"/>
              </a:ext>
            </a:extLst>
          </p:cNvPr>
          <p:cNvSpPr>
            <a:spLocks noGrp="1"/>
          </p:cNvSpPr>
          <p:nvPr>
            <p:ph type="dt" sz="half" idx="10"/>
          </p:nvPr>
        </p:nvSpPr>
        <p:spPr/>
        <p:txBody>
          <a:bodyPr/>
          <a:lstStyle/>
          <a:p>
            <a:fld id="{08CD3DB1-9053-B741-A2FE-358969253B02}" type="datetimeFigureOut">
              <a:rPr lang="en-US" smtClean="0"/>
              <a:t>12/9/19</a:t>
            </a:fld>
            <a:endParaRPr lang="en-US"/>
          </a:p>
        </p:txBody>
      </p:sp>
      <p:sp>
        <p:nvSpPr>
          <p:cNvPr id="5" name="Footer Placeholder 4">
            <a:extLst>
              <a:ext uri="{FF2B5EF4-FFF2-40B4-BE49-F238E27FC236}">
                <a16:creationId xmlns:a16="http://schemas.microsoft.com/office/drawing/2014/main" id="{12568BD2-7C8F-9346-AC9B-DC605CA18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F20EB-3AD6-C344-9128-EABE4193EBCC}"/>
              </a:ext>
            </a:extLst>
          </p:cNvPr>
          <p:cNvSpPr>
            <a:spLocks noGrp="1"/>
          </p:cNvSpPr>
          <p:nvPr>
            <p:ph type="sldNum" sz="quarter" idx="12"/>
          </p:nvPr>
        </p:nvSpPr>
        <p:spPr/>
        <p:txBody>
          <a:bodyPr/>
          <a:lstStyle/>
          <a:p>
            <a:fld id="{182BC60E-7ECE-FA43-8BC2-2CF6D04224F3}" type="slidenum">
              <a:rPr lang="en-US" smtClean="0"/>
              <a:t>‹#›</a:t>
            </a:fld>
            <a:endParaRPr lang="en-US"/>
          </a:p>
        </p:txBody>
      </p:sp>
    </p:spTree>
    <p:extLst>
      <p:ext uri="{BB962C8B-B14F-4D97-AF65-F5344CB8AC3E}">
        <p14:creationId xmlns:p14="http://schemas.microsoft.com/office/powerpoint/2010/main" val="86293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7B9C-3668-1A4A-8865-F8455404AA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0D664F-5657-D841-8E35-CD0C9C829C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95F1A4-B516-2D40-B300-82543E3C5B46}"/>
              </a:ext>
            </a:extLst>
          </p:cNvPr>
          <p:cNvSpPr>
            <a:spLocks noGrp="1"/>
          </p:cNvSpPr>
          <p:nvPr>
            <p:ph type="dt" sz="half" idx="10"/>
          </p:nvPr>
        </p:nvSpPr>
        <p:spPr/>
        <p:txBody>
          <a:bodyPr/>
          <a:lstStyle/>
          <a:p>
            <a:fld id="{08CD3DB1-9053-B741-A2FE-358969253B02}" type="datetimeFigureOut">
              <a:rPr lang="en-US" smtClean="0"/>
              <a:t>12/9/19</a:t>
            </a:fld>
            <a:endParaRPr lang="en-US"/>
          </a:p>
        </p:txBody>
      </p:sp>
      <p:sp>
        <p:nvSpPr>
          <p:cNvPr id="5" name="Footer Placeholder 4">
            <a:extLst>
              <a:ext uri="{FF2B5EF4-FFF2-40B4-BE49-F238E27FC236}">
                <a16:creationId xmlns:a16="http://schemas.microsoft.com/office/drawing/2014/main" id="{31296EE7-3E4E-F84C-A288-91837D377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CBDAB-1ED9-CF41-99AE-FFA075F2087B}"/>
              </a:ext>
            </a:extLst>
          </p:cNvPr>
          <p:cNvSpPr>
            <a:spLocks noGrp="1"/>
          </p:cNvSpPr>
          <p:nvPr>
            <p:ph type="sldNum" sz="quarter" idx="12"/>
          </p:nvPr>
        </p:nvSpPr>
        <p:spPr/>
        <p:txBody>
          <a:bodyPr/>
          <a:lstStyle/>
          <a:p>
            <a:fld id="{182BC60E-7ECE-FA43-8BC2-2CF6D04224F3}" type="slidenum">
              <a:rPr lang="en-US" smtClean="0"/>
              <a:t>‹#›</a:t>
            </a:fld>
            <a:endParaRPr lang="en-US"/>
          </a:p>
        </p:txBody>
      </p:sp>
    </p:spTree>
    <p:extLst>
      <p:ext uri="{BB962C8B-B14F-4D97-AF65-F5344CB8AC3E}">
        <p14:creationId xmlns:p14="http://schemas.microsoft.com/office/powerpoint/2010/main" val="274080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B5F3-7C05-EF4E-A527-AF6FCFC9B4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9584F4-40E9-3243-A9D6-36C37336DB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0BDC3F-CA52-5149-9F12-14F10D8688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C38CEE-1DF6-424A-A950-B482A69F3126}"/>
              </a:ext>
            </a:extLst>
          </p:cNvPr>
          <p:cNvSpPr>
            <a:spLocks noGrp="1"/>
          </p:cNvSpPr>
          <p:nvPr>
            <p:ph type="dt" sz="half" idx="10"/>
          </p:nvPr>
        </p:nvSpPr>
        <p:spPr/>
        <p:txBody>
          <a:bodyPr/>
          <a:lstStyle/>
          <a:p>
            <a:fld id="{08CD3DB1-9053-B741-A2FE-358969253B02}" type="datetimeFigureOut">
              <a:rPr lang="en-US" smtClean="0"/>
              <a:t>12/9/19</a:t>
            </a:fld>
            <a:endParaRPr lang="en-US"/>
          </a:p>
        </p:txBody>
      </p:sp>
      <p:sp>
        <p:nvSpPr>
          <p:cNvPr id="6" name="Footer Placeholder 5">
            <a:extLst>
              <a:ext uri="{FF2B5EF4-FFF2-40B4-BE49-F238E27FC236}">
                <a16:creationId xmlns:a16="http://schemas.microsoft.com/office/drawing/2014/main" id="{57E945AB-2216-9040-AE59-57B6F7A2B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6A55D-416C-D94E-94B2-8A12EECCD850}"/>
              </a:ext>
            </a:extLst>
          </p:cNvPr>
          <p:cNvSpPr>
            <a:spLocks noGrp="1"/>
          </p:cNvSpPr>
          <p:nvPr>
            <p:ph type="sldNum" sz="quarter" idx="12"/>
          </p:nvPr>
        </p:nvSpPr>
        <p:spPr/>
        <p:txBody>
          <a:bodyPr/>
          <a:lstStyle/>
          <a:p>
            <a:fld id="{182BC60E-7ECE-FA43-8BC2-2CF6D04224F3}" type="slidenum">
              <a:rPr lang="en-US" smtClean="0"/>
              <a:t>‹#›</a:t>
            </a:fld>
            <a:endParaRPr lang="en-US"/>
          </a:p>
        </p:txBody>
      </p:sp>
    </p:spTree>
    <p:extLst>
      <p:ext uri="{BB962C8B-B14F-4D97-AF65-F5344CB8AC3E}">
        <p14:creationId xmlns:p14="http://schemas.microsoft.com/office/powerpoint/2010/main" val="203424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0392-E3A8-0147-BD50-E9BC90392F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C0C4B7-A58F-F242-A3BC-2997792863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E51E5-4480-C04D-9BB9-701F0E383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B59851-E5E4-484E-BC93-052CAB56F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FB7E69-60C7-3442-8DDE-450078BCC5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C550C9-5A80-6348-9257-73D7DDD246A7}"/>
              </a:ext>
            </a:extLst>
          </p:cNvPr>
          <p:cNvSpPr>
            <a:spLocks noGrp="1"/>
          </p:cNvSpPr>
          <p:nvPr>
            <p:ph type="dt" sz="half" idx="10"/>
          </p:nvPr>
        </p:nvSpPr>
        <p:spPr/>
        <p:txBody>
          <a:bodyPr/>
          <a:lstStyle/>
          <a:p>
            <a:fld id="{08CD3DB1-9053-B741-A2FE-358969253B02}" type="datetimeFigureOut">
              <a:rPr lang="en-US" smtClean="0"/>
              <a:t>12/9/19</a:t>
            </a:fld>
            <a:endParaRPr lang="en-US"/>
          </a:p>
        </p:txBody>
      </p:sp>
      <p:sp>
        <p:nvSpPr>
          <p:cNvPr id="8" name="Footer Placeholder 7">
            <a:extLst>
              <a:ext uri="{FF2B5EF4-FFF2-40B4-BE49-F238E27FC236}">
                <a16:creationId xmlns:a16="http://schemas.microsoft.com/office/drawing/2014/main" id="{DA945C5B-B515-F148-BD06-5BE69B5AD9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753289-DDA4-0047-AFDA-6FBE6BD7538F}"/>
              </a:ext>
            </a:extLst>
          </p:cNvPr>
          <p:cNvSpPr>
            <a:spLocks noGrp="1"/>
          </p:cNvSpPr>
          <p:nvPr>
            <p:ph type="sldNum" sz="quarter" idx="12"/>
          </p:nvPr>
        </p:nvSpPr>
        <p:spPr/>
        <p:txBody>
          <a:bodyPr/>
          <a:lstStyle/>
          <a:p>
            <a:fld id="{182BC60E-7ECE-FA43-8BC2-2CF6D04224F3}" type="slidenum">
              <a:rPr lang="en-US" smtClean="0"/>
              <a:t>‹#›</a:t>
            </a:fld>
            <a:endParaRPr lang="en-US"/>
          </a:p>
        </p:txBody>
      </p:sp>
    </p:spTree>
    <p:extLst>
      <p:ext uri="{BB962C8B-B14F-4D97-AF65-F5344CB8AC3E}">
        <p14:creationId xmlns:p14="http://schemas.microsoft.com/office/powerpoint/2010/main" val="3017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D7B5-14D2-EB48-927D-C884EF1C46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C6D198-BA12-BD44-9D38-8D99C5B68DB4}"/>
              </a:ext>
            </a:extLst>
          </p:cNvPr>
          <p:cNvSpPr>
            <a:spLocks noGrp="1"/>
          </p:cNvSpPr>
          <p:nvPr>
            <p:ph type="dt" sz="half" idx="10"/>
          </p:nvPr>
        </p:nvSpPr>
        <p:spPr/>
        <p:txBody>
          <a:bodyPr/>
          <a:lstStyle/>
          <a:p>
            <a:fld id="{08CD3DB1-9053-B741-A2FE-358969253B02}" type="datetimeFigureOut">
              <a:rPr lang="en-US" smtClean="0"/>
              <a:t>12/9/19</a:t>
            </a:fld>
            <a:endParaRPr lang="en-US"/>
          </a:p>
        </p:txBody>
      </p:sp>
      <p:sp>
        <p:nvSpPr>
          <p:cNvPr id="4" name="Footer Placeholder 3">
            <a:extLst>
              <a:ext uri="{FF2B5EF4-FFF2-40B4-BE49-F238E27FC236}">
                <a16:creationId xmlns:a16="http://schemas.microsoft.com/office/drawing/2014/main" id="{580B11D0-394C-2D45-87C3-D680DE6D99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5675E6-6E1D-0E4A-9837-632D0A57C5EF}"/>
              </a:ext>
            </a:extLst>
          </p:cNvPr>
          <p:cNvSpPr>
            <a:spLocks noGrp="1"/>
          </p:cNvSpPr>
          <p:nvPr>
            <p:ph type="sldNum" sz="quarter" idx="12"/>
          </p:nvPr>
        </p:nvSpPr>
        <p:spPr/>
        <p:txBody>
          <a:bodyPr/>
          <a:lstStyle/>
          <a:p>
            <a:fld id="{182BC60E-7ECE-FA43-8BC2-2CF6D04224F3}" type="slidenum">
              <a:rPr lang="en-US" smtClean="0"/>
              <a:t>‹#›</a:t>
            </a:fld>
            <a:endParaRPr lang="en-US"/>
          </a:p>
        </p:txBody>
      </p:sp>
    </p:spTree>
    <p:extLst>
      <p:ext uri="{BB962C8B-B14F-4D97-AF65-F5344CB8AC3E}">
        <p14:creationId xmlns:p14="http://schemas.microsoft.com/office/powerpoint/2010/main" val="399841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D032FA-AACC-A446-8BB7-F6CEFE6DA07A}"/>
              </a:ext>
            </a:extLst>
          </p:cNvPr>
          <p:cNvSpPr>
            <a:spLocks noGrp="1"/>
          </p:cNvSpPr>
          <p:nvPr>
            <p:ph type="dt" sz="half" idx="10"/>
          </p:nvPr>
        </p:nvSpPr>
        <p:spPr/>
        <p:txBody>
          <a:bodyPr/>
          <a:lstStyle/>
          <a:p>
            <a:fld id="{08CD3DB1-9053-B741-A2FE-358969253B02}" type="datetimeFigureOut">
              <a:rPr lang="en-US" smtClean="0"/>
              <a:t>12/9/19</a:t>
            </a:fld>
            <a:endParaRPr lang="en-US"/>
          </a:p>
        </p:txBody>
      </p:sp>
      <p:sp>
        <p:nvSpPr>
          <p:cNvPr id="3" name="Footer Placeholder 2">
            <a:extLst>
              <a:ext uri="{FF2B5EF4-FFF2-40B4-BE49-F238E27FC236}">
                <a16:creationId xmlns:a16="http://schemas.microsoft.com/office/drawing/2014/main" id="{17FD4C44-CDB7-C64A-BE48-C04E900AD4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EED9DD-31A8-124B-9298-23732DFFD6C1}"/>
              </a:ext>
            </a:extLst>
          </p:cNvPr>
          <p:cNvSpPr>
            <a:spLocks noGrp="1"/>
          </p:cNvSpPr>
          <p:nvPr>
            <p:ph type="sldNum" sz="quarter" idx="12"/>
          </p:nvPr>
        </p:nvSpPr>
        <p:spPr/>
        <p:txBody>
          <a:bodyPr/>
          <a:lstStyle/>
          <a:p>
            <a:fld id="{182BC60E-7ECE-FA43-8BC2-2CF6D04224F3}" type="slidenum">
              <a:rPr lang="en-US" smtClean="0"/>
              <a:t>‹#›</a:t>
            </a:fld>
            <a:endParaRPr lang="en-US"/>
          </a:p>
        </p:txBody>
      </p:sp>
    </p:spTree>
    <p:extLst>
      <p:ext uri="{BB962C8B-B14F-4D97-AF65-F5344CB8AC3E}">
        <p14:creationId xmlns:p14="http://schemas.microsoft.com/office/powerpoint/2010/main" val="1087009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8741-E08E-6944-AF82-0AF85AB13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90720C-1635-5446-9518-82C2928A7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96F4A7-A44D-0C4C-9372-902F960B9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AEF38-951F-C746-96A4-7D4BAA87D8F1}"/>
              </a:ext>
            </a:extLst>
          </p:cNvPr>
          <p:cNvSpPr>
            <a:spLocks noGrp="1"/>
          </p:cNvSpPr>
          <p:nvPr>
            <p:ph type="dt" sz="half" idx="10"/>
          </p:nvPr>
        </p:nvSpPr>
        <p:spPr/>
        <p:txBody>
          <a:bodyPr/>
          <a:lstStyle/>
          <a:p>
            <a:fld id="{08CD3DB1-9053-B741-A2FE-358969253B02}" type="datetimeFigureOut">
              <a:rPr lang="en-US" smtClean="0"/>
              <a:t>12/9/19</a:t>
            </a:fld>
            <a:endParaRPr lang="en-US"/>
          </a:p>
        </p:txBody>
      </p:sp>
      <p:sp>
        <p:nvSpPr>
          <p:cNvPr id="6" name="Footer Placeholder 5">
            <a:extLst>
              <a:ext uri="{FF2B5EF4-FFF2-40B4-BE49-F238E27FC236}">
                <a16:creationId xmlns:a16="http://schemas.microsoft.com/office/drawing/2014/main" id="{CF78BA7D-F27E-BF40-AC23-C377E050C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DC1CA-695E-A245-98B4-D43AC78419BD}"/>
              </a:ext>
            </a:extLst>
          </p:cNvPr>
          <p:cNvSpPr>
            <a:spLocks noGrp="1"/>
          </p:cNvSpPr>
          <p:nvPr>
            <p:ph type="sldNum" sz="quarter" idx="12"/>
          </p:nvPr>
        </p:nvSpPr>
        <p:spPr/>
        <p:txBody>
          <a:bodyPr/>
          <a:lstStyle/>
          <a:p>
            <a:fld id="{182BC60E-7ECE-FA43-8BC2-2CF6D04224F3}" type="slidenum">
              <a:rPr lang="en-US" smtClean="0"/>
              <a:t>‹#›</a:t>
            </a:fld>
            <a:endParaRPr lang="en-US"/>
          </a:p>
        </p:txBody>
      </p:sp>
    </p:spTree>
    <p:extLst>
      <p:ext uri="{BB962C8B-B14F-4D97-AF65-F5344CB8AC3E}">
        <p14:creationId xmlns:p14="http://schemas.microsoft.com/office/powerpoint/2010/main" val="240027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4F80-9202-FD40-802B-84E4626CA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B362AB-E29A-A64D-BED8-E7919B8D7C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4E905-8E58-7D42-8836-E1878D1A3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29360C-BE9D-A54A-98D0-D10D993301BC}"/>
              </a:ext>
            </a:extLst>
          </p:cNvPr>
          <p:cNvSpPr>
            <a:spLocks noGrp="1"/>
          </p:cNvSpPr>
          <p:nvPr>
            <p:ph type="dt" sz="half" idx="10"/>
          </p:nvPr>
        </p:nvSpPr>
        <p:spPr/>
        <p:txBody>
          <a:bodyPr/>
          <a:lstStyle/>
          <a:p>
            <a:fld id="{08CD3DB1-9053-B741-A2FE-358969253B02}" type="datetimeFigureOut">
              <a:rPr lang="en-US" smtClean="0"/>
              <a:t>12/9/19</a:t>
            </a:fld>
            <a:endParaRPr lang="en-US"/>
          </a:p>
        </p:txBody>
      </p:sp>
      <p:sp>
        <p:nvSpPr>
          <p:cNvPr id="6" name="Footer Placeholder 5">
            <a:extLst>
              <a:ext uri="{FF2B5EF4-FFF2-40B4-BE49-F238E27FC236}">
                <a16:creationId xmlns:a16="http://schemas.microsoft.com/office/drawing/2014/main" id="{19DE1B82-FCDA-DA42-8C8E-0117C1C4D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3CD88-6B83-9148-A44E-F67193567768}"/>
              </a:ext>
            </a:extLst>
          </p:cNvPr>
          <p:cNvSpPr>
            <a:spLocks noGrp="1"/>
          </p:cNvSpPr>
          <p:nvPr>
            <p:ph type="sldNum" sz="quarter" idx="12"/>
          </p:nvPr>
        </p:nvSpPr>
        <p:spPr/>
        <p:txBody>
          <a:bodyPr/>
          <a:lstStyle/>
          <a:p>
            <a:fld id="{182BC60E-7ECE-FA43-8BC2-2CF6D04224F3}" type="slidenum">
              <a:rPr lang="en-US" smtClean="0"/>
              <a:t>‹#›</a:t>
            </a:fld>
            <a:endParaRPr lang="en-US"/>
          </a:p>
        </p:txBody>
      </p:sp>
    </p:spTree>
    <p:extLst>
      <p:ext uri="{BB962C8B-B14F-4D97-AF65-F5344CB8AC3E}">
        <p14:creationId xmlns:p14="http://schemas.microsoft.com/office/powerpoint/2010/main" val="216673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F8D58B-474D-A044-B5BC-DE8B9F00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066CD4-673B-894A-9F56-2B37406497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B052E-341A-7248-BD01-16B8B9E45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D3DB1-9053-B741-A2FE-358969253B02}" type="datetimeFigureOut">
              <a:rPr lang="en-US" smtClean="0"/>
              <a:t>12/9/19</a:t>
            </a:fld>
            <a:endParaRPr lang="en-US"/>
          </a:p>
        </p:txBody>
      </p:sp>
      <p:sp>
        <p:nvSpPr>
          <p:cNvPr id="5" name="Footer Placeholder 4">
            <a:extLst>
              <a:ext uri="{FF2B5EF4-FFF2-40B4-BE49-F238E27FC236}">
                <a16:creationId xmlns:a16="http://schemas.microsoft.com/office/drawing/2014/main" id="{E05DC2B6-3192-8F46-990D-F3041FBF66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7F64C4-3129-604B-A51F-AAD915C3C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BC60E-7ECE-FA43-8BC2-2CF6D04224F3}" type="slidenum">
              <a:rPr lang="en-US" smtClean="0"/>
              <a:t>‹#›</a:t>
            </a:fld>
            <a:endParaRPr lang="en-US"/>
          </a:p>
        </p:txBody>
      </p:sp>
    </p:spTree>
    <p:extLst>
      <p:ext uri="{BB962C8B-B14F-4D97-AF65-F5344CB8AC3E}">
        <p14:creationId xmlns:p14="http://schemas.microsoft.com/office/powerpoint/2010/main" val="1715474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ikit-learn.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athieuCarriere/sklearn_td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ublication/316604237_Time_Series_Classification_via_Topological_Data_Analys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7720-7B60-4341-94FA-98A2012F80D5}"/>
              </a:ext>
            </a:extLst>
          </p:cNvPr>
          <p:cNvSpPr>
            <a:spLocks noGrp="1"/>
          </p:cNvSpPr>
          <p:nvPr>
            <p:ph type="ctrTitle"/>
          </p:nvPr>
        </p:nvSpPr>
        <p:spPr>
          <a:xfrm>
            <a:off x="1524000" y="1862944"/>
            <a:ext cx="9144000" cy="3132111"/>
          </a:xfrm>
        </p:spPr>
        <p:txBody>
          <a:bodyPr>
            <a:normAutofit fontScale="90000"/>
          </a:bodyPr>
          <a:lstStyle/>
          <a:p>
            <a:r>
              <a:rPr lang="en-US" dirty="0" err="1">
                <a:latin typeface="Helvetica Neue Light" panose="02000403000000020004" pitchFamily="2" charset="0"/>
                <a:ea typeface="Helvetica Neue Light" panose="02000403000000020004" pitchFamily="2" charset="0"/>
              </a:rPr>
              <a:t>sklearn-tda</a:t>
            </a:r>
            <a:r>
              <a:rPr lang="en-US" dirty="0">
                <a:latin typeface="Helvetica Neue Light" panose="02000403000000020004" pitchFamily="2" charset="0"/>
                <a:ea typeface="Helvetica Neue Light" panose="02000403000000020004" pitchFamily="2" charset="0"/>
              </a:rPr>
              <a:t>: a </a:t>
            </a:r>
            <a:r>
              <a:rPr lang="en-US" dirty="0" err="1">
                <a:latin typeface="Helvetica Neue Light" panose="02000403000000020004" pitchFamily="2" charset="0"/>
                <a:ea typeface="Helvetica Neue Light" panose="02000403000000020004" pitchFamily="2" charset="0"/>
              </a:rPr>
              <a:t>scikit</a:t>
            </a:r>
            <a:r>
              <a:rPr lang="en-US" dirty="0">
                <a:latin typeface="Helvetica Neue Light" panose="02000403000000020004" pitchFamily="2" charset="0"/>
                <a:ea typeface="Helvetica Neue Light" panose="02000403000000020004" pitchFamily="2" charset="0"/>
              </a:rPr>
              <a:t>-learn compatible python package for Machine Learning and TDA</a:t>
            </a:r>
          </a:p>
        </p:txBody>
      </p:sp>
      <p:sp>
        <p:nvSpPr>
          <p:cNvPr id="4" name="TextBox 3">
            <a:extLst>
              <a:ext uri="{FF2B5EF4-FFF2-40B4-BE49-F238E27FC236}">
                <a16:creationId xmlns:a16="http://schemas.microsoft.com/office/drawing/2014/main" id="{EA6FA500-5C9E-754F-93C9-DC375E4355E5}"/>
              </a:ext>
            </a:extLst>
          </p:cNvPr>
          <p:cNvSpPr txBox="1"/>
          <p:nvPr/>
        </p:nvSpPr>
        <p:spPr>
          <a:xfrm>
            <a:off x="8350884" y="6027003"/>
            <a:ext cx="3841116" cy="830997"/>
          </a:xfrm>
          <a:prstGeom prst="rect">
            <a:avLst/>
          </a:prstGeom>
          <a:noFill/>
        </p:spPr>
        <p:txBody>
          <a:bodyPr wrap="none" rtlCol="0">
            <a:spAutoFit/>
          </a:bodyPr>
          <a:lstStyle/>
          <a:p>
            <a:r>
              <a:rPr lang="ru-RU" sz="2400" dirty="0" err="1">
                <a:latin typeface="Helvetica Neue Light" panose="02000403000000020004" pitchFamily="2" charset="0"/>
                <a:ea typeface="Helvetica Neue Light" panose="02000403000000020004" pitchFamily="2" charset="0"/>
              </a:rPr>
              <a:t>Ляшук</a:t>
            </a:r>
            <a:r>
              <a:rPr lang="ru-RU" sz="2400" dirty="0">
                <a:latin typeface="Helvetica Neue Light" panose="02000403000000020004" pitchFamily="2" charset="0"/>
                <a:ea typeface="Helvetica Neue Light" panose="02000403000000020004" pitchFamily="2" charset="0"/>
              </a:rPr>
              <a:t> Александр, 18ИАД</a:t>
            </a:r>
          </a:p>
          <a:p>
            <a:pPr algn="ctr"/>
            <a:r>
              <a:rPr lang="ru-RU" sz="2400" dirty="0">
                <a:latin typeface="Helvetica Neue Light" panose="02000403000000020004" pitchFamily="2" charset="0"/>
                <a:ea typeface="Helvetica Neue Light" panose="02000403000000020004" pitchFamily="2" charset="0"/>
              </a:rPr>
              <a:t>2019</a:t>
            </a:r>
          </a:p>
        </p:txBody>
      </p:sp>
    </p:spTree>
    <p:extLst>
      <p:ext uri="{BB962C8B-B14F-4D97-AF65-F5344CB8AC3E}">
        <p14:creationId xmlns:p14="http://schemas.microsoft.com/office/powerpoint/2010/main" val="318097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0CC0-843E-CD40-BA86-75B23EE56659}"/>
              </a:ext>
            </a:extLst>
          </p:cNvPr>
          <p:cNvSpPr>
            <a:spLocks noGrp="1"/>
          </p:cNvSpPr>
          <p:nvPr>
            <p:ph type="title"/>
          </p:nvPr>
        </p:nvSpPr>
        <p:spPr>
          <a:xfrm>
            <a:off x="838200" y="0"/>
            <a:ext cx="10515600" cy="1325563"/>
          </a:xfrm>
        </p:spPr>
        <p:txBody>
          <a:bodyPr>
            <a:normAutofit/>
          </a:bodyPr>
          <a:lstStyle/>
          <a:p>
            <a:r>
              <a:rPr lang="en-US" dirty="0">
                <a:latin typeface="Helvetica Neue Light" panose="02000403000000020004" pitchFamily="2" charset="0"/>
                <a:ea typeface="Helvetica Neue Light" panose="02000403000000020004" pitchFamily="2" charset="0"/>
              </a:rPr>
              <a:t>Description</a:t>
            </a:r>
          </a:p>
        </p:txBody>
      </p:sp>
      <p:sp>
        <p:nvSpPr>
          <p:cNvPr id="3" name="Content Placeholder 2">
            <a:extLst>
              <a:ext uri="{FF2B5EF4-FFF2-40B4-BE49-F238E27FC236}">
                <a16:creationId xmlns:a16="http://schemas.microsoft.com/office/drawing/2014/main" id="{159AF0AD-8A0D-DC4D-BDF8-289013AB257C}"/>
              </a:ext>
            </a:extLst>
          </p:cNvPr>
          <p:cNvSpPr>
            <a:spLocks noGrp="1"/>
          </p:cNvSpPr>
          <p:nvPr>
            <p:ph idx="1"/>
          </p:nvPr>
        </p:nvSpPr>
        <p:spPr>
          <a:xfrm>
            <a:off x="838200" y="1325562"/>
            <a:ext cx="10515600" cy="4880366"/>
          </a:xfrm>
        </p:spPr>
        <p:txBody>
          <a:bodyPr>
            <a:normAutofit/>
          </a:bodyPr>
          <a:lstStyle/>
          <a:p>
            <a:pPr algn="just">
              <a:lnSpc>
                <a:spcPct val="150000"/>
              </a:lnSpc>
            </a:pPr>
            <a:r>
              <a:rPr lang="en-US" b="1" dirty="0" err="1">
                <a:latin typeface="Helvetica Neue Light" panose="02000403000000020004" pitchFamily="2" charset="0"/>
                <a:ea typeface="Helvetica Neue Light" panose="02000403000000020004" pitchFamily="2" charset="0"/>
                <a:cs typeface="Helvetica Neue" panose="02000503000000020004" pitchFamily="2" charset="0"/>
              </a:rPr>
              <a:t>sklearn_tda</a:t>
            </a:r>
            <a:r>
              <a:rPr lang="en-US" b="1" dirty="0">
                <a:latin typeface="Helvetica Neue Light" panose="02000403000000020004" pitchFamily="2" charset="0"/>
                <a:ea typeface="Helvetica Neue Light" panose="02000403000000020004" pitchFamily="2" charset="0"/>
                <a:cs typeface="Helvetica Neue" panose="02000503000000020004" pitchFamily="2" charset="0"/>
              </a:rPr>
              <a:t> </a:t>
            </a:r>
            <a:r>
              <a:rPr lang="en-US" dirty="0">
                <a:latin typeface="Helvetica Neue Light" panose="02000403000000020004" pitchFamily="2" charset="0"/>
                <a:ea typeface="Helvetica Neue Light" panose="02000403000000020004" pitchFamily="2" charset="0"/>
                <a:cs typeface="Helvetica Neue" panose="02000503000000020004" pitchFamily="2" charset="0"/>
              </a:rPr>
              <a:t>is a python package for handling collections of persistence diagrams for machine learning purposes. </a:t>
            </a:r>
          </a:p>
          <a:p>
            <a:pPr algn="just">
              <a:lnSpc>
                <a:spcPct val="150000"/>
              </a:lnSpc>
            </a:pPr>
            <a:r>
              <a:rPr lang="en-US" dirty="0">
                <a:latin typeface="Helvetica Neue Light" panose="02000403000000020004" pitchFamily="2" charset="0"/>
                <a:ea typeface="Helvetica Neue Light" panose="02000403000000020004" pitchFamily="2" charset="0"/>
                <a:cs typeface="Helvetica Neue" panose="02000503000000020004" pitchFamily="2" charset="0"/>
              </a:rPr>
              <a:t>Various preprocessing methods, vectorizations methods and kernels for persistence diagrams are implemented in a </a:t>
            </a:r>
            <a:r>
              <a:rPr lang="en-US" dirty="0">
                <a:latin typeface="Helvetica Neue Light" panose="02000403000000020004" pitchFamily="2" charset="0"/>
                <a:ea typeface="Helvetica Neue Light" panose="02000403000000020004" pitchFamily="2" charset="0"/>
                <a:cs typeface="Helvetica Neue" panose="02000503000000020004" pitchFamily="2" charset="0"/>
                <a:hlinkClick r:id="rId2"/>
              </a:rPr>
              <a:t>scikit-learn</a:t>
            </a:r>
            <a:r>
              <a:rPr lang="en-US" dirty="0">
                <a:latin typeface="Helvetica Neue Light" panose="02000403000000020004" pitchFamily="2" charset="0"/>
                <a:ea typeface="Helvetica Neue Light" panose="02000403000000020004" pitchFamily="2" charset="0"/>
                <a:cs typeface="Helvetica Neue" panose="02000503000000020004" pitchFamily="2" charset="0"/>
              </a:rPr>
              <a:t> compatible fashion. Clustering methods from TDA (Mapper and </a:t>
            </a:r>
            <a:r>
              <a:rPr lang="en-US" dirty="0" err="1">
                <a:latin typeface="Helvetica Neue Light" panose="02000403000000020004" pitchFamily="2" charset="0"/>
                <a:ea typeface="Helvetica Neue Light" panose="02000403000000020004" pitchFamily="2" charset="0"/>
                <a:cs typeface="Helvetica Neue" panose="02000503000000020004" pitchFamily="2" charset="0"/>
              </a:rPr>
              <a:t>ToMATo</a:t>
            </a:r>
            <a:r>
              <a:rPr lang="en-US" dirty="0">
                <a:latin typeface="Helvetica Neue Light" panose="02000403000000020004" pitchFamily="2" charset="0"/>
                <a:ea typeface="Helvetica Neue Light" panose="02000403000000020004" pitchFamily="2" charset="0"/>
                <a:cs typeface="Helvetica Neue" panose="02000503000000020004" pitchFamily="2" charset="0"/>
              </a:rPr>
              <a:t>) are also implemented.</a:t>
            </a:r>
          </a:p>
        </p:txBody>
      </p:sp>
    </p:spTree>
    <p:extLst>
      <p:ext uri="{BB962C8B-B14F-4D97-AF65-F5344CB8AC3E}">
        <p14:creationId xmlns:p14="http://schemas.microsoft.com/office/powerpoint/2010/main" val="279339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0051-0646-1945-8CCE-F10C76FDA062}"/>
              </a:ext>
            </a:extLst>
          </p:cNvPr>
          <p:cNvSpPr>
            <a:spLocks noGrp="1"/>
          </p:cNvSpPr>
          <p:nvPr>
            <p:ph type="title"/>
          </p:nvPr>
        </p:nvSpPr>
        <p:spPr>
          <a:xfrm>
            <a:off x="838200" y="18255"/>
            <a:ext cx="10515600" cy="1325563"/>
          </a:xfrm>
        </p:spPr>
        <p:txBody>
          <a:bodyPr/>
          <a:lstStyle/>
          <a:p>
            <a:r>
              <a:rPr lang="en-US" dirty="0">
                <a:latin typeface="Helvetica Neue Light" panose="02000403000000020004" pitchFamily="2" charset="0"/>
                <a:ea typeface="Helvetica Neue Light" panose="02000403000000020004" pitchFamily="2" charset="0"/>
              </a:rPr>
              <a:t>Installation</a:t>
            </a:r>
          </a:p>
        </p:txBody>
      </p:sp>
      <p:sp>
        <p:nvSpPr>
          <p:cNvPr id="3" name="Content Placeholder 2">
            <a:extLst>
              <a:ext uri="{FF2B5EF4-FFF2-40B4-BE49-F238E27FC236}">
                <a16:creationId xmlns:a16="http://schemas.microsoft.com/office/drawing/2014/main" id="{8FA077CD-1D0D-A544-B2BE-B858B629DF59}"/>
              </a:ext>
            </a:extLst>
          </p:cNvPr>
          <p:cNvSpPr>
            <a:spLocks noGrp="1"/>
          </p:cNvSpPr>
          <p:nvPr>
            <p:ph idx="1"/>
          </p:nvPr>
        </p:nvSpPr>
        <p:spPr>
          <a:xfrm>
            <a:off x="838200" y="1343817"/>
            <a:ext cx="10515600" cy="5296826"/>
          </a:xfrm>
        </p:spPr>
        <p:txBody>
          <a:bodyPr>
            <a:normAutofit fontScale="85000" lnSpcReduction="20000"/>
          </a:bodyPr>
          <a:lstStyle/>
          <a:p>
            <a:pPr>
              <a:lnSpc>
                <a:spcPct val="150000"/>
              </a:lnSpc>
            </a:pPr>
            <a:r>
              <a:rPr lang="en-US" dirty="0">
                <a:latin typeface="Helvetica Neue Light" panose="02000403000000020004" pitchFamily="2" charset="0"/>
                <a:ea typeface="Helvetica Neue Light" panose="02000403000000020004" pitchFamily="2" charset="0"/>
                <a:cs typeface="Helvetica Neue" panose="02000503000000020004" pitchFamily="2" charset="0"/>
              </a:rPr>
              <a:t>The </a:t>
            </a:r>
            <a:r>
              <a:rPr lang="en-US" dirty="0" err="1">
                <a:latin typeface="Helvetica Neue Light" panose="02000403000000020004" pitchFamily="2" charset="0"/>
                <a:ea typeface="Helvetica Neue Light" panose="02000403000000020004" pitchFamily="2" charset="0"/>
                <a:cs typeface="Helvetica Neue" panose="02000503000000020004" pitchFamily="2" charset="0"/>
              </a:rPr>
              <a:t>sklearn_tda</a:t>
            </a:r>
            <a:r>
              <a:rPr lang="en-US" dirty="0">
                <a:latin typeface="Helvetica Neue Light" panose="02000403000000020004" pitchFamily="2" charset="0"/>
                <a:ea typeface="Helvetica Neue Light" panose="02000403000000020004" pitchFamily="2" charset="0"/>
                <a:cs typeface="Helvetica Neue" panose="02000503000000020004" pitchFamily="2" charset="0"/>
              </a:rPr>
              <a:t> library requires:</a:t>
            </a:r>
          </a:p>
          <a:p>
            <a:pPr lvl="1">
              <a:lnSpc>
                <a:spcPct val="150000"/>
              </a:lnSpc>
            </a:pPr>
            <a:r>
              <a:rPr lang="en-US" dirty="0">
                <a:latin typeface="Helvetica Neue Light" panose="02000403000000020004" pitchFamily="2" charset="0"/>
                <a:ea typeface="Helvetica Neue Light" panose="02000403000000020004" pitchFamily="2" charset="0"/>
                <a:cs typeface="Helvetica Neue" panose="02000503000000020004" pitchFamily="2" charset="0"/>
              </a:rPr>
              <a:t>python [&gt;=2.7, &gt;=3.5]</a:t>
            </a:r>
          </a:p>
          <a:p>
            <a:pPr lvl="1">
              <a:lnSpc>
                <a:spcPct val="150000"/>
              </a:lnSpc>
            </a:pPr>
            <a:r>
              <a:rPr lang="en-US" dirty="0" err="1">
                <a:latin typeface="Helvetica Neue Light" panose="02000403000000020004" pitchFamily="2" charset="0"/>
                <a:ea typeface="Helvetica Neue Light" panose="02000403000000020004" pitchFamily="2" charset="0"/>
                <a:cs typeface="Helvetica Neue" panose="02000503000000020004" pitchFamily="2" charset="0"/>
              </a:rPr>
              <a:t>numpy</a:t>
            </a:r>
            <a:r>
              <a:rPr lang="en-US" dirty="0">
                <a:latin typeface="Helvetica Neue Light" panose="02000403000000020004" pitchFamily="2" charset="0"/>
                <a:ea typeface="Helvetica Neue Light" panose="02000403000000020004" pitchFamily="2" charset="0"/>
                <a:cs typeface="Helvetica Neue" panose="02000503000000020004" pitchFamily="2" charset="0"/>
              </a:rPr>
              <a:t> [&gt;= 1.8.2]</a:t>
            </a:r>
          </a:p>
          <a:p>
            <a:pPr lvl="1">
              <a:lnSpc>
                <a:spcPct val="150000"/>
              </a:lnSpc>
            </a:pPr>
            <a:r>
              <a:rPr lang="en-US" dirty="0" err="1">
                <a:latin typeface="Helvetica Neue Light" panose="02000403000000020004" pitchFamily="2" charset="0"/>
                <a:ea typeface="Helvetica Neue Light" panose="02000403000000020004" pitchFamily="2" charset="0"/>
                <a:cs typeface="Helvetica Neue" panose="02000503000000020004" pitchFamily="2" charset="0"/>
              </a:rPr>
              <a:t>scikit</a:t>
            </a:r>
            <a:r>
              <a:rPr lang="en-US" dirty="0">
                <a:latin typeface="Helvetica Neue Light" panose="02000403000000020004" pitchFamily="2" charset="0"/>
                <a:ea typeface="Helvetica Neue Light" panose="02000403000000020004" pitchFamily="2" charset="0"/>
                <a:cs typeface="Helvetica Neue" panose="02000503000000020004" pitchFamily="2" charset="0"/>
              </a:rPr>
              <a:t>-learn</a:t>
            </a:r>
          </a:p>
          <a:p>
            <a:pPr>
              <a:lnSpc>
                <a:spcPct val="150000"/>
              </a:lnSpc>
            </a:pPr>
            <a:r>
              <a:rPr lang="en-US" dirty="0">
                <a:latin typeface="Helvetica Neue Light" panose="02000403000000020004" pitchFamily="2" charset="0"/>
                <a:ea typeface="Helvetica Neue Light" panose="02000403000000020004" pitchFamily="2" charset="0"/>
                <a:cs typeface="Helvetica Neue" panose="02000503000000020004" pitchFamily="2" charset="0"/>
              </a:rPr>
              <a:t>Installation:</a:t>
            </a:r>
          </a:p>
          <a:p>
            <a:pPr lvl="1">
              <a:lnSpc>
                <a:spcPct val="150000"/>
              </a:lnSpc>
            </a:pPr>
            <a:r>
              <a:rPr lang="en-US" dirty="0">
                <a:latin typeface="Helvetica Neue Light" panose="02000403000000020004" pitchFamily="2" charset="0"/>
                <a:ea typeface="Helvetica Neue Light" panose="02000403000000020004" pitchFamily="2" charset="0"/>
                <a:cs typeface="Helvetica Neue" panose="02000503000000020004" pitchFamily="2" charset="0"/>
              </a:rPr>
              <a:t>git clone </a:t>
            </a:r>
            <a:r>
              <a:rPr lang="en-US" dirty="0">
                <a:latin typeface="Helvetica Neue Light" panose="02000403000000020004" pitchFamily="2" charset="0"/>
                <a:ea typeface="Helvetica Neue Light" panose="02000403000000020004" pitchFamily="2" charset="0"/>
                <a:cs typeface="Helvetica Neue" panose="02000503000000020004" pitchFamily="2" charset="0"/>
                <a:hlinkClick r:id="rId2"/>
              </a:rPr>
              <a:t>https://github.com/MathieuCarriere/sklearn_tda</a:t>
            </a:r>
            <a:endParaRPr lang="en-US" dirty="0">
              <a:latin typeface="Helvetica Neue Light" panose="02000403000000020004" pitchFamily="2" charset="0"/>
              <a:ea typeface="Helvetica Neue Light" panose="02000403000000020004" pitchFamily="2" charset="0"/>
              <a:cs typeface="Helvetica Neue" panose="02000503000000020004" pitchFamily="2" charset="0"/>
            </a:endParaRPr>
          </a:p>
          <a:p>
            <a:pPr lvl="1">
              <a:lnSpc>
                <a:spcPct val="150000"/>
              </a:lnSpc>
            </a:pPr>
            <a:r>
              <a:rPr lang="en-US" dirty="0">
                <a:latin typeface="Helvetica Neue Light" panose="02000403000000020004" pitchFamily="2" charset="0"/>
                <a:ea typeface="Helvetica Neue Light" panose="02000403000000020004" pitchFamily="2" charset="0"/>
                <a:cs typeface="Helvetica Neue" panose="02000503000000020004" pitchFamily="2" charset="0"/>
              </a:rPr>
              <a:t>cd </a:t>
            </a:r>
            <a:r>
              <a:rPr lang="en-US" dirty="0" err="1">
                <a:latin typeface="Helvetica Neue Light" panose="02000403000000020004" pitchFamily="2" charset="0"/>
                <a:ea typeface="Helvetica Neue Light" panose="02000403000000020004" pitchFamily="2" charset="0"/>
                <a:cs typeface="Helvetica Neue" panose="02000503000000020004" pitchFamily="2" charset="0"/>
              </a:rPr>
              <a:t>sklearn_tda</a:t>
            </a:r>
            <a:endParaRPr lang="en-US" dirty="0">
              <a:latin typeface="Helvetica Neue Light" panose="02000403000000020004" pitchFamily="2" charset="0"/>
              <a:ea typeface="Helvetica Neue Light" panose="02000403000000020004" pitchFamily="2" charset="0"/>
              <a:cs typeface="Helvetica Neue" panose="02000503000000020004" pitchFamily="2" charset="0"/>
            </a:endParaRPr>
          </a:p>
          <a:p>
            <a:pPr lvl="1">
              <a:lnSpc>
                <a:spcPct val="150000"/>
              </a:lnSpc>
            </a:pPr>
            <a:r>
              <a:rPr lang="en-US" dirty="0">
                <a:latin typeface="Helvetica Neue Light" panose="02000403000000020004" pitchFamily="2" charset="0"/>
                <a:ea typeface="Helvetica Neue Light" panose="02000403000000020004" pitchFamily="2" charset="0"/>
                <a:cs typeface="Helvetica Neue" panose="02000503000000020004" pitchFamily="2" charset="0"/>
              </a:rPr>
              <a:t>pip install .</a:t>
            </a:r>
          </a:p>
          <a:p>
            <a:pPr>
              <a:lnSpc>
                <a:spcPct val="150000"/>
              </a:lnSpc>
            </a:pPr>
            <a:r>
              <a:rPr lang="en-US" dirty="0">
                <a:latin typeface="Helvetica Neue Light" panose="02000403000000020004" pitchFamily="2" charset="0"/>
                <a:ea typeface="Helvetica Neue Light" panose="02000403000000020004" pitchFamily="2" charset="0"/>
                <a:cs typeface="Helvetica Neue" panose="02000503000000020004" pitchFamily="2" charset="0"/>
              </a:rPr>
              <a:t>The package can then be imported in a python shell with:</a:t>
            </a:r>
          </a:p>
          <a:p>
            <a:pPr lvl="1">
              <a:lnSpc>
                <a:spcPct val="150000"/>
              </a:lnSpc>
            </a:pPr>
            <a:r>
              <a:rPr lang="en-US" dirty="0">
                <a:latin typeface="Helvetica Neue Light" panose="02000403000000020004" pitchFamily="2" charset="0"/>
                <a:ea typeface="Helvetica Neue Light" panose="02000403000000020004" pitchFamily="2" charset="0"/>
                <a:cs typeface="Helvetica Neue" panose="02000503000000020004" pitchFamily="2" charset="0"/>
              </a:rPr>
              <a:t>import </a:t>
            </a:r>
            <a:r>
              <a:rPr lang="en-US" dirty="0" err="1">
                <a:latin typeface="Helvetica Neue Light" panose="02000403000000020004" pitchFamily="2" charset="0"/>
                <a:ea typeface="Helvetica Neue Light" panose="02000403000000020004" pitchFamily="2" charset="0"/>
                <a:cs typeface="Helvetica Neue" panose="02000503000000020004" pitchFamily="2" charset="0"/>
              </a:rPr>
              <a:t>sklearn_tda</a:t>
            </a:r>
            <a:endParaRPr lang="en-US" dirty="0">
              <a:latin typeface="Helvetica Neue Light" panose="02000403000000020004" pitchFamily="2" charset="0"/>
              <a:ea typeface="Helvetica Neue Light" panose="02000403000000020004" pitchFamily="2" charset="0"/>
              <a:cs typeface="Helvetica Neue" panose="02000503000000020004" pitchFamily="2" charset="0"/>
            </a:endParaRPr>
          </a:p>
          <a:p>
            <a:pPr>
              <a:lnSpc>
                <a:spcPct val="150000"/>
              </a:lnSpc>
            </a:pPr>
            <a:endParaRPr lang="en-US" dirty="0">
              <a:latin typeface="Helvetica Neue Light" panose="02000403000000020004" pitchFamily="2" charset="0"/>
              <a:ea typeface="Helvetica Neue Light" panose="02000403000000020004" pitchFamily="2" charset="0"/>
              <a:cs typeface="Helvetica Neue" panose="02000503000000020004" pitchFamily="2" charset="0"/>
            </a:endParaRPr>
          </a:p>
          <a:p>
            <a:pPr>
              <a:lnSpc>
                <a:spcPct val="150000"/>
              </a:lnSpc>
            </a:pPr>
            <a:endParaRPr lang="en-US"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Tree>
    <p:extLst>
      <p:ext uri="{BB962C8B-B14F-4D97-AF65-F5344CB8AC3E}">
        <p14:creationId xmlns:p14="http://schemas.microsoft.com/office/powerpoint/2010/main" val="116347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4CEF-05B4-9048-B7EE-80875203CC77}"/>
              </a:ext>
            </a:extLst>
          </p:cNvPr>
          <p:cNvSpPr>
            <a:spLocks noGrp="1"/>
          </p:cNvSpPr>
          <p:nvPr>
            <p:ph type="title"/>
          </p:nvPr>
        </p:nvSpPr>
        <p:spPr>
          <a:xfrm>
            <a:off x="838200" y="0"/>
            <a:ext cx="10515600" cy="1325563"/>
          </a:xfrm>
        </p:spPr>
        <p:txBody>
          <a:bodyPr/>
          <a:lstStyle/>
          <a:p>
            <a:r>
              <a:rPr lang="en-US" dirty="0">
                <a:latin typeface="Helvetica Neue Light" panose="02000403000000020004" pitchFamily="2" charset="0"/>
                <a:ea typeface="Helvetica Neue Light" panose="02000403000000020004" pitchFamily="2" charset="0"/>
              </a:rPr>
              <a:t>Preprocessing</a:t>
            </a:r>
          </a:p>
        </p:txBody>
      </p:sp>
      <p:sp>
        <p:nvSpPr>
          <p:cNvPr id="3" name="Content Placeholder 2">
            <a:extLst>
              <a:ext uri="{FF2B5EF4-FFF2-40B4-BE49-F238E27FC236}">
                <a16:creationId xmlns:a16="http://schemas.microsoft.com/office/drawing/2014/main" id="{0DC9D87F-80B5-5E4B-AE2B-9635278FDA63}"/>
              </a:ext>
            </a:extLst>
          </p:cNvPr>
          <p:cNvSpPr>
            <a:spLocks noGrp="1"/>
          </p:cNvSpPr>
          <p:nvPr>
            <p:ph idx="1"/>
          </p:nvPr>
        </p:nvSpPr>
        <p:spPr>
          <a:xfrm>
            <a:off x="838200" y="1325562"/>
            <a:ext cx="10515600" cy="5225139"/>
          </a:xfrm>
        </p:spPr>
        <p:txBody>
          <a:bodyPr>
            <a:normAutofit fontScale="85000" lnSpcReduction="20000"/>
          </a:bodyPr>
          <a:lstStyle/>
          <a:p>
            <a:pPr>
              <a:lnSpc>
                <a:spcPct val="160000"/>
              </a:lnSpc>
            </a:pPr>
            <a:r>
              <a:rPr lang="en-US" b="1" dirty="0" err="1">
                <a:latin typeface="Helvetica Neue Light" panose="02000403000000020004" pitchFamily="2" charset="0"/>
                <a:ea typeface="Helvetica Neue Light" panose="02000403000000020004" pitchFamily="2" charset="0"/>
              </a:rPr>
              <a:t>BirthPersistenceTransform</a:t>
            </a:r>
            <a:r>
              <a:rPr lang="en-US" dirty="0">
                <a:latin typeface="Helvetica Neue Light" panose="02000403000000020004" pitchFamily="2" charset="0"/>
                <a:ea typeface="Helvetica Neue Light" panose="02000403000000020004" pitchFamily="2" charset="0"/>
              </a:rPr>
              <a:t> - apply the affine transformation (</a:t>
            </a:r>
            <a:r>
              <a:rPr lang="en-US" dirty="0" err="1">
                <a:latin typeface="Helvetica Neue Light" panose="02000403000000020004" pitchFamily="2" charset="0"/>
                <a:ea typeface="Helvetica Neue Light" panose="02000403000000020004" pitchFamily="2" charset="0"/>
              </a:rPr>
              <a:t>x,y</a:t>
            </a:r>
            <a:r>
              <a:rPr lang="en-US" dirty="0">
                <a:latin typeface="Helvetica Neue Light" panose="02000403000000020004" pitchFamily="2" charset="0"/>
                <a:ea typeface="Helvetica Neue Light" panose="02000403000000020004" pitchFamily="2" charset="0"/>
              </a:rPr>
              <a:t>) -&gt; (</a:t>
            </a:r>
            <a:r>
              <a:rPr lang="en-US" dirty="0" err="1">
                <a:latin typeface="Helvetica Neue Light" panose="02000403000000020004" pitchFamily="2" charset="0"/>
                <a:ea typeface="Helvetica Neue Light" panose="02000403000000020004" pitchFamily="2" charset="0"/>
              </a:rPr>
              <a:t>x,y</a:t>
            </a:r>
            <a:r>
              <a:rPr lang="en-US" dirty="0">
                <a:latin typeface="Helvetica Neue Light" panose="02000403000000020004" pitchFamily="2" charset="0"/>
                <a:ea typeface="Helvetica Neue Light" panose="02000403000000020004" pitchFamily="2" charset="0"/>
              </a:rPr>
              <a:t>-x) to the diagrams</a:t>
            </a:r>
          </a:p>
          <a:p>
            <a:pPr>
              <a:lnSpc>
                <a:spcPct val="160000"/>
              </a:lnSpc>
            </a:pPr>
            <a:r>
              <a:rPr lang="en-US" b="1" dirty="0" err="1">
                <a:latin typeface="Helvetica Neue Light" panose="02000403000000020004" pitchFamily="2" charset="0"/>
                <a:ea typeface="Helvetica Neue Light" panose="02000403000000020004" pitchFamily="2" charset="0"/>
              </a:rPr>
              <a:t>DiagramScaler</a:t>
            </a:r>
            <a:r>
              <a:rPr lang="en-US" dirty="0">
                <a:latin typeface="Helvetica Neue Light" panose="02000403000000020004" pitchFamily="2" charset="0"/>
                <a:ea typeface="Helvetica Neue Light" panose="02000403000000020004" pitchFamily="2" charset="0"/>
              </a:rPr>
              <a:t>: apply scaler(s) to the diagrams (such as scalers from </a:t>
            </a:r>
            <a:r>
              <a:rPr lang="en-US" dirty="0" err="1">
                <a:latin typeface="Helvetica Neue Light" panose="02000403000000020004" pitchFamily="2" charset="0"/>
                <a:ea typeface="Helvetica Neue Light" panose="02000403000000020004" pitchFamily="2" charset="0"/>
              </a:rPr>
              <a:t>scikit</a:t>
            </a:r>
            <a:r>
              <a:rPr lang="en-US" dirty="0">
                <a:latin typeface="Helvetica Neue Light" panose="02000403000000020004" pitchFamily="2" charset="0"/>
                <a:ea typeface="Helvetica Neue Light" panose="02000403000000020004" pitchFamily="2" charset="0"/>
              </a:rPr>
              <a:t>-learn)</a:t>
            </a:r>
          </a:p>
          <a:p>
            <a:pPr>
              <a:lnSpc>
                <a:spcPct val="160000"/>
              </a:lnSpc>
            </a:pPr>
            <a:r>
              <a:rPr lang="en-US" b="1" dirty="0" err="1">
                <a:latin typeface="Helvetica Neue Light" panose="02000403000000020004" pitchFamily="2" charset="0"/>
                <a:ea typeface="Helvetica Neue Light" panose="02000403000000020004" pitchFamily="2" charset="0"/>
              </a:rPr>
              <a:t>ProminentPoints</a:t>
            </a:r>
            <a:r>
              <a:rPr lang="en-US" dirty="0">
                <a:latin typeface="Helvetica Neue Light" panose="02000403000000020004" pitchFamily="2" charset="0"/>
                <a:ea typeface="Helvetica Neue Light" panose="02000403000000020004" pitchFamily="2" charset="0"/>
              </a:rPr>
              <a:t>: remove points close to the diagonal</a:t>
            </a:r>
            <a:endParaRPr lang="ru-RU" dirty="0">
              <a:latin typeface="Helvetica Neue Light" panose="02000403000000020004" pitchFamily="2" charset="0"/>
              <a:ea typeface="Helvetica Neue Light" panose="02000403000000020004" pitchFamily="2" charset="0"/>
            </a:endParaRPr>
          </a:p>
          <a:p>
            <a:pPr>
              <a:lnSpc>
                <a:spcPct val="160000"/>
              </a:lnSpc>
            </a:pPr>
            <a:r>
              <a:rPr lang="en-US" b="1" dirty="0">
                <a:latin typeface="Helvetica Neue Light" panose="02000403000000020004" pitchFamily="2" charset="0"/>
                <a:ea typeface="Helvetica Neue Light" panose="02000403000000020004" pitchFamily="2" charset="0"/>
              </a:rPr>
              <a:t>Padding</a:t>
            </a:r>
            <a:r>
              <a:rPr lang="en-US" dirty="0">
                <a:latin typeface="Helvetica Neue Light" panose="02000403000000020004" pitchFamily="2" charset="0"/>
                <a:ea typeface="Helvetica Neue Light" panose="02000403000000020004" pitchFamily="2" charset="0"/>
              </a:rPr>
              <a:t>: add dummy points to each diagram so that they all have the same cardinality. All points are given an additional coordinate indicating if the point was added after padding (0) or already present before applying this class (1)</a:t>
            </a:r>
          </a:p>
          <a:p>
            <a:pPr>
              <a:lnSpc>
                <a:spcPct val="160000"/>
              </a:lnSpc>
            </a:pPr>
            <a:r>
              <a:rPr lang="en-US" b="1" dirty="0" err="1">
                <a:latin typeface="Helvetica Neue Light" panose="02000403000000020004" pitchFamily="2" charset="0"/>
                <a:ea typeface="Helvetica Neue Light" panose="02000403000000020004" pitchFamily="2" charset="0"/>
              </a:rPr>
              <a:t>DiagramSelector</a:t>
            </a:r>
            <a:r>
              <a:rPr lang="en-US" dirty="0">
                <a:latin typeface="Helvetica Neue Light" panose="02000403000000020004" pitchFamily="2" charset="0"/>
                <a:ea typeface="Helvetica Neue Light" panose="02000403000000020004" pitchFamily="2" charset="0"/>
              </a:rPr>
              <a:t>: return the finite or essential points of the diagrams</a:t>
            </a:r>
          </a:p>
        </p:txBody>
      </p:sp>
    </p:spTree>
    <p:extLst>
      <p:ext uri="{BB962C8B-B14F-4D97-AF65-F5344CB8AC3E}">
        <p14:creationId xmlns:p14="http://schemas.microsoft.com/office/powerpoint/2010/main" val="265528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4CEF-05B4-9048-B7EE-80875203CC77}"/>
              </a:ext>
            </a:extLst>
          </p:cNvPr>
          <p:cNvSpPr>
            <a:spLocks noGrp="1"/>
          </p:cNvSpPr>
          <p:nvPr>
            <p:ph type="title"/>
          </p:nvPr>
        </p:nvSpPr>
        <p:spPr>
          <a:xfrm>
            <a:off x="838200" y="0"/>
            <a:ext cx="10515600" cy="1325563"/>
          </a:xfrm>
        </p:spPr>
        <p:txBody>
          <a:bodyPr/>
          <a:lstStyle/>
          <a:p>
            <a:r>
              <a:rPr lang="en-US" dirty="0">
                <a:latin typeface="Helvetica Neue Light" panose="02000403000000020004" pitchFamily="2" charset="0"/>
                <a:ea typeface="Helvetica Neue Light" panose="02000403000000020004" pitchFamily="2" charset="0"/>
              </a:rPr>
              <a:t>Vectorizations</a:t>
            </a:r>
          </a:p>
        </p:txBody>
      </p:sp>
      <p:sp>
        <p:nvSpPr>
          <p:cNvPr id="3" name="Content Placeholder 2">
            <a:extLst>
              <a:ext uri="{FF2B5EF4-FFF2-40B4-BE49-F238E27FC236}">
                <a16:creationId xmlns:a16="http://schemas.microsoft.com/office/drawing/2014/main" id="{0DC9D87F-80B5-5E4B-AE2B-9635278FDA63}"/>
              </a:ext>
            </a:extLst>
          </p:cNvPr>
          <p:cNvSpPr>
            <a:spLocks noGrp="1"/>
          </p:cNvSpPr>
          <p:nvPr>
            <p:ph idx="1"/>
          </p:nvPr>
        </p:nvSpPr>
        <p:spPr>
          <a:xfrm>
            <a:off x="838200" y="1325562"/>
            <a:ext cx="10515600" cy="5225139"/>
          </a:xfrm>
        </p:spPr>
        <p:txBody>
          <a:bodyPr>
            <a:normAutofit fontScale="92500" lnSpcReduction="10000"/>
          </a:bodyPr>
          <a:lstStyle/>
          <a:p>
            <a:pPr>
              <a:lnSpc>
                <a:spcPct val="160000"/>
              </a:lnSpc>
            </a:pPr>
            <a:r>
              <a:rPr lang="en-US" b="1" dirty="0">
                <a:latin typeface="Helvetica Neue Light" panose="02000403000000020004" pitchFamily="2" charset="0"/>
                <a:ea typeface="Helvetica Neue Light" panose="02000403000000020004" pitchFamily="2" charset="0"/>
              </a:rPr>
              <a:t>Landscape: </a:t>
            </a:r>
            <a:r>
              <a:rPr lang="en-US" dirty="0">
                <a:latin typeface="Helvetica Neue Light" panose="02000403000000020004" pitchFamily="2" charset="0"/>
                <a:ea typeface="Helvetica Neue Light" panose="02000403000000020004" pitchFamily="2" charset="0"/>
              </a:rPr>
              <a:t>implementation of landscapes</a:t>
            </a:r>
          </a:p>
          <a:p>
            <a:pPr>
              <a:lnSpc>
                <a:spcPct val="160000"/>
              </a:lnSpc>
            </a:pPr>
            <a:r>
              <a:rPr lang="en-US" b="1" dirty="0" err="1">
                <a:latin typeface="Helvetica Neue Light" panose="02000403000000020004" pitchFamily="2" charset="0"/>
                <a:ea typeface="Helvetica Neue Light" panose="02000403000000020004" pitchFamily="2" charset="0"/>
              </a:rPr>
              <a:t>PersistenceImage</a:t>
            </a:r>
            <a:r>
              <a:rPr lang="en-US" dirty="0">
                <a:latin typeface="Helvetica Neue Light" panose="02000403000000020004" pitchFamily="2" charset="0"/>
                <a:ea typeface="Helvetica Neue Light" panose="02000403000000020004" pitchFamily="2" charset="0"/>
              </a:rPr>
              <a:t>: implementation of persistence images</a:t>
            </a:r>
          </a:p>
          <a:p>
            <a:pPr>
              <a:lnSpc>
                <a:spcPct val="160000"/>
              </a:lnSpc>
            </a:pPr>
            <a:r>
              <a:rPr lang="en-US" b="1" dirty="0" err="1">
                <a:latin typeface="Helvetica Neue Light" panose="02000403000000020004" pitchFamily="2" charset="0"/>
                <a:ea typeface="Helvetica Neue Light" panose="02000403000000020004" pitchFamily="2" charset="0"/>
              </a:rPr>
              <a:t>BettiCurve</a:t>
            </a:r>
            <a:r>
              <a:rPr lang="en-US" dirty="0">
                <a:latin typeface="Helvetica Neue Light" panose="02000403000000020004" pitchFamily="2" charset="0"/>
                <a:ea typeface="Helvetica Neue Light" panose="02000403000000020004" pitchFamily="2" charset="0"/>
              </a:rPr>
              <a:t>: implementation of </a:t>
            </a:r>
            <a:r>
              <a:rPr lang="en-US" dirty="0">
                <a:latin typeface="Helvetica Neue Light" panose="02000403000000020004" pitchFamily="2" charset="0"/>
                <a:ea typeface="Helvetica Neue Light" panose="02000403000000020004" pitchFamily="2" charset="0"/>
                <a:hlinkClick r:id="rId2"/>
              </a:rPr>
              <a:t>Betti curve</a:t>
            </a:r>
            <a:r>
              <a:rPr lang="en-US" dirty="0">
                <a:latin typeface="Helvetica Neue Light" panose="02000403000000020004" pitchFamily="2" charset="0"/>
                <a:ea typeface="Helvetica Neue Light" panose="02000403000000020004" pitchFamily="2" charset="0"/>
                <a:hlinkClick r:id="rId2"/>
              </a:rPr>
              <a:t>s</a:t>
            </a:r>
            <a:endParaRPr lang="en-US" dirty="0">
              <a:latin typeface="Helvetica Neue Light" panose="02000403000000020004" pitchFamily="2" charset="0"/>
              <a:ea typeface="Helvetica Neue Light" panose="02000403000000020004" pitchFamily="2" charset="0"/>
            </a:endParaRPr>
          </a:p>
          <a:p>
            <a:pPr>
              <a:lnSpc>
                <a:spcPct val="160000"/>
              </a:lnSpc>
            </a:pPr>
            <a:r>
              <a:rPr lang="en-US" b="1" dirty="0">
                <a:latin typeface="Helvetica Neue Light" panose="02000403000000020004" pitchFamily="2" charset="0"/>
                <a:ea typeface="Helvetica Neue Light" panose="02000403000000020004" pitchFamily="2" charset="0"/>
              </a:rPr>
              <a:t>Silhouette</a:t>
            </a:r>
            <a:r>
              <a:rPr lang="en-US" dirty="0">
                <a:latin typeface="Helvetica Neue Light" panose="02000403000000020004" pitchFamily="2" charset="0"/>
                <a:ea typeface="Helvetica Neue Light" panose="02000403000000020004" pitchFamily="2" charset="0"/>
              </a:rPr>
              <a:t>: implementation of silhouettes</a:t>
            </a:r>
          </a:p>
          <a:p>
            <a:pPr>
              <a:lnSpc>
                <a:spcPct val="160000"/>
              </a:lnSpc>
            </a:pPr>
            <a:r>
              <a:rPr lang="en-US" b="1" dirty="0" err="1">
                <a:latin typeface="Helvetica Neue Light" panose="02000403000000020004" pitchFamily="2" charset="0"/>
                <a:ea typeface="Helvetica Neue Light" panose="02000403000000020004" pitchFamily="2" charset="0"/>
              </a:rPr>
              <a:t>TopologicalVector</a:t>
            </a:r>
            <a:r>
              <a:rPr lang="en-US" dirty="0">
                <a:latin typeface="Helvetica Neue Light" panose="02000403000000020004" pitchFamily="2" charset="0"/>
                <a:ea typeface="Helvetica Neue Light" panose="02000403000000020004" pitchFamily="2" charset="0"/>
              </a:rPr>
              <a:t>: implementation of distance vectors</a:t>
            </a:r>
          </a:p>
          <a:p>
            <a:pPr>
              <a:lnSpc>
                <a:spcPct val="160000"/>
              </a:lnSpc>
            </a:pPr>
            <a:r>
              <a:rPr lang="en-US" b="1" dirty="0" err="1">
                <a:latin typeface="Helvetica Neue Light" panose="02000403000000020004" pitchFamily="2" charset="0"/>
                <a:ea typeface="Helvetica Neue Light" panose="02000403000000020004" pitchFamily="2" charset="0"/>
              </a:rPr>
              <a:t>ComplexPolynomial</a:t>
            </a:r>
            <a:r>
              <a:rPr lang="en-US" dirty="0">
                <a:latin typeface="Helvetica Neue Light" panose="02000403000000020004" pitchFamily="2" charset="0"/>
                <a:ea typeface="Helvetica Neue Light" panose="02000403000000020004" pitchFamily="2" charset="0"/>
              </a:rPr>
              <a:t>: implementation of complex polynomials</a:t>
            </a:r>
          </a:p>
          <a:p>
            <a:pPr>
              <a:lnSpc>
                <a:spcPct val="160000"/>
              </a:lnSpc>
            </a:pPr>
            <a:r>
              <a:rPr lang="en-US" b="1" dirty="0">
                <a:latin typeface="Helvetica Neue Light" panose="02000403000000020004" pitchFamily="2" charset="0"/>
                <a:ea typeface="Helvetica Neue Light" panose="02000403000000020004" pitchFamily="2" charset="0"/>
              </a:rPr>
              <a:t>Entropy</a:t>
            </a:r>
            <a:r>
              <a:rPr lang="en-US" dirty="0">
                <a:latin typeface="Helvetica Neue Light" panose="02000403000000020004" pitchFamily="2" charset="0"/>
                <a:ea typeface="Helvetica Neue Light" panose="02000403000000020004" pitchFamily="2" charset="0"/>
              </a:rPr>
              <a:t>: implementation of persistence entropy</a:t>
            </a:r>
          </a:p>
          <a:p>
            <a:pPr>
              <a:lnSpc>
                <a:spcPct val="160000"/>
              </a:lnSpc>
            </a:pPr>
            <a:endParaRPr lang="en-US"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200730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4CEF-05B4-9048-B7EE-80875203CC77}"/>
              </a:ext>
            </a:extLst>
          </p:cNvPr>
          <p:cNvSpPr>
            <a:spLocks noGrp="1"/>
          </p:cNvSpPr>
          <p:nvPr>
            <p:ph type="title"/>
          </p:nvPr>
        </p:nvSpPr>
        <p:spPr>
          <a:xfrm>
            <a:off x="838200" y="0"/>
            <a:ext cx="10515600" cy="1325563"/>
          </a:xfrm>
        </p:spPr>
        <p:txBody>
          <a:bodyPr/>
          <a:lstStyle/>
          <a:p>
            <a:r>
              <a:rPr lang="en-US" dirty="0">
                <a:latin typeface="Helvetica Neue Light" panose="02000403000000020004" pitchFamily="2" charset="0"/>
                <a:ea typeface="Helvetica Neue Light" panose="02000403000000020004" pitchFamily="2" charset="0"/>
              </a:rPr>
              <a:t>Kernels</a:t>
            </a:r>
          </a:p>
        </p:txBody>
      </p:sp>
      <p:sp>
        <p:nvSpPr>
          <p:cNvPr id="3" name="Content Placeholder 2">
            <a:extLst>
              <a:ext uri="{FF2B5EF4-FFF2-40B4-BE49-F238E27FC236}">
                <a16:creationId xmlns:a16="http://schemas.microsoft.com/office/drawing/2014/main" id="{0DC9D87F-80B5-5E4B-AE2B-9635278FDA63}"/>
              </a:ext>
            </a:extLst>
          </p:cNvPr>
          <p:cNvSpPr>
            <a:spLocks noGrp="1"/>
          </p:cNvSpPr>
          <p:nvPr>
            <p:ph idx="1"/>
          </p:nvPr>
        </p:nvSpPr>
        <p:spPr>
          <a:xfrm>
            <a:off x="838200" y="1325562"/>
            <a:ext cx="10515600" cy="5225139"/>
          </a:xfrm>
        </p:spPr>
        <p:txBody>
          <a:bodyPr>
            <a:normAutofit fontScale="92500"/>
          </a:bodyPr>
          <a:lstStyle/>
          <a:p>
            <a:pPr>
              <a:lnSpc>
                <a:spcPct val="160000"/>
              </a:lnSpc>
            </a:pPr>
            <a:r>
              <a:rPr lang="en-US" b="1" dirty="0" err="1">
                <a:latin typeface="Helvetica Neue Light" panose="02000403000000020004" pitchFamily="2" charset="0"/>
                <a:ea typeface="Helvetica Neue Light" panose="02000403000000020004" pitchFamily="2" charset="0"/>
              </a:rPr>
              <a:t>PersistenceScaleSpaceKernel</a:t>
            </a:r>
            <a:r>
              <a:rPr lang="en-US" dirty="0">
                <a:latin typeface="Helvetica Neue Light" panose="02000403000000020004" pitchFamily="2" charset="0"/>
                <a:ea typeface="Helvetica Neue Light" panose="02000403000000020004" pitchFamily="2" charset="0"/>
              </a:rPr>
              <a:t>: implementation of Persistence Scale Space Kernel</a:t>
            </a:r>
          </a:p>
          <a:p>
            <a:pPr>
              <a:lnSpc>
                <a:spcPct val="160000"/>
              </a:lnSpc>
            </a:pPr>
            <a:r>
              <a:rPr lang="en-US" b="1" dirty="0" err="1">
                <a:latin typeface="Helvetica Neue Light" panose="02000403000000020004" pitchFamily="2" charset="0"/>
                <a:ea typeface="Helvetica Neue Light" panose="02000403000000020004" pitchFamily="2" charset="0"/>
              </a:rPr>
              <a:t>PersistenceWeightedGaussianKernel</a:t>
            </a:r>
            <a:r>
              <a:rPr lang="en-US" dirty="0">
                <a:latin typeface="Helvetica Neue Light" panose="02000403000000020004" pitchFamily="2" charset="0"/>
                <a:ea typeface="Helvetica Neue Light" panose="02000403000000020004" pitchFamily="2" charset="0"/>
              </a:rPr>
              <a:t>: implementation of Persistence Weighted Gaussian Kernel</a:t>
            </a:r>
          </a:p>
          <a:p>
            <a:pPr>
              <a:lnSpc>
                <a:spcPct val="160000"/>
              </a:lnSpc>
            </a:pPr>
            <a:r>
              <a:rPr lang="en-US" b="1" dirty="0" err="1">
                <a:latin typeface="Helvetica Neue Light" panose="02000403000000020004" pitchFamily="2" charset="0"/>
                <a:ea typeface="Helvetica Neue Light" panose="02000403000000020004" pitchFamily="2" charset="0"/>
              </a:rPr>
              <a:t>SlicedWassersteinKernel</a:t>
            </a:r>
            <a:r>
              <a:rPr lang="en-US" dirty="0">
                <a:latin typeface="Helvetica Neue Light" panose="02000403000000020004" pitchFamily="2" charset="0"/>
                <a:ea typeface="Helvetica Neue Light" panose="02000403000000020004" pitchFamily="2" charset="0"/>
              </a:rPr>
              <a:t>: implementation of Sliced Wasserstein Kernel</a:t>
            </a:r>
          </a:p>
          <a:p>
            <a:pPr>
              <a:lnSpc>
                <a:spcPct val="160000"/>
              </a:lnSpc>
            </a:pPr>
            <a:r>
              <a:rPr lang="en-US" b="1" dirty="0" err="1">
                <a:latin typeface="Helvetica Neue Light" panose="02000403000000020004" pitchFamily="2" charset="0"/>
                <a:ea typeface="Helvetica Neue Light" panose="02000403000000020004" pitchFamily="2" charset="0"/>
              </a:rPr>
              <a:t>PersistenceFisherKernel</a:t>
            </a:r>
            <a:r>
              <a:rPr lang="en-US" dirty="0">
                <a:latin typeface="Helvetica Neue Light" panose="02000403000000020004" pitchFamily="2" charset="0"/>
                <a:ea typeface="Helvetica Neue Light" panose="02000403000000020004" pitchFamily="2" charset="0"/>
              </a:rPr>
              <a:t>: implementation of Persistence Fisher Kernel</a:t>
            </a:r>
          </a:p>
          <a:p>
            <a:pPr>
              <a:lnSpc>
                <a:spcPct val="160000"/>
              </a:lnSpc>
            </a:pPr>
            <a:endParaRPr lang="en-US" dirty="0">
              <a:latin typeface="Helvetica Neue Light" panose="02000403000000020004" pitchFamily="2" charset="0"/>
              <a:ea typeface="Helvetica Neue Light" panose="02000403000000020004" pitchFamily="2" charset="0"/>
            </a:endParaRPr>
          </a:p>
          <a:p>
            <a:pPr>
              <a:lnSpc>
                <a:spcPct val="160000"/>
              </a:lnSpc>
            </a:pPr>
            <a:endParaRPr lang="en-US"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95872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4CEF-05B4-9048-B7EE-80875203CC77}"/>
              </a:ext>
            </a:extLst>
          </p:cNvPr>
          <p:cNvSpPr>
            <a:spLocks noGrp="1"/>
          </p:cNvSpPr>
          <p:nvPr>
            <p:ph type="title"/>
          </p:nvPr>
        </p:nvSpPr>
        <p:spPr>
          <a:xfrm>
            <a:off x="838200" y="0"/>
            <a:ext cx="10515600" cy="1325563"/>
          </a:xfrm>
        </p:spPr>
        <p:txBody>
          <a:bodyPr/>
          <a:lstStyle/>
          <a:p>
            <a:r>
              <a:rPr lang="en-US" dirty="0">
                <a:latin typeface="Helvetica Neue Light" panose="02000403000000020004" pitchFamily="2" charset="0"/>
                <a:ea typeface="Helvetica Neue Light" panose="02000403000000020004" pitchFamily="2" charset="0"/>
              </a:rPr>
              <a:t>Clustering</a:t>
            </a:r>
          </a:p>
        </p:txBody>
      </p:sp>
      <p:sp>
        <p:nvSpPr>
          <p:cNvPr id="3" name="Content Placeholder 2">
            <a:extLst>
              <a:ext uri="{FF2B5EF4-FFF2-40B4-BE49-F238E27FC236}">
                <a16:creationId xmlns:a16="http://schemas.microsoft.com/office/drawing/2014/main" id="{0DC9D87F-80B5-5E4B-AE2B-9635278FDA63}"/>
              </a:ext>
            </a:extLst>
          </p:cNvPr>
          <p:cNvSpPr>
            <a:spLocks noGrp="1"/>
          </p:cNvSpPr>
          <p:nvPr>
            <p:ph idx="1"/>
          </p:nvPr>
        </p:nvSpPr>
        <p:spPr>
          <a:xfrm>
            <a:off x="838200" y="1325562"/>
            <a:ext cx="10515600" cy="5225139"/>
          </a:xfrm>
        </p:spPr>
        <p:txBody>
          <a:bodyPr>
            <a:normAutofit/>
          </a:bodyPr>
          <a:lstStyle/>
          <a:p>
            <a:pPr>
              <a:lnSpc>
                <a:spcPct val="160000"/>
              </a:lnSpc>
            </a:pPr>
            <a:r>
              <a:rPr lang="en-US" b="1" dirty="0" err="1">
                <a:latin typeface="Helvetica Neue Light" panose="02000403000000020004" pitchFamily="2" charset="0"/>
                <a:ea typeface="Helvetica Neue Light" panose="02000403000000020004" pitchFamily="2" charset="0"/>
              </a:rPr>
              <a:t>MapperComplex</a:t>
            </a:r>
            <a:r>
              <a:rPr lang="en-US" dirty="0">
                <a:latin typeface="Helvetica Neue Light" panose="02000403000000020004" pitchFamily="2" charset="0"/>
                <a:ea typeface="Helvetica Neue Light" panose="02000403000000020004" pitchFamily="2" charset="0"/>
              </a:rPr>
              <a:t>: implementation of the Mapper</a:t>
            </a:r>
          </a:p>
          <a:p>
            <a:pPr>
              <a:lnSpc>
                <a:spcPct val="160000"/>
              </a:lnSpc>
            </a:pPr>
            <a:r>
              <a:rPr lang="en-US" b="1" dirty="0" err="1">
                <a:latin typeface="Helvetica Neue Light" panose="02000403000000020004" pitchFamily="2" charset="0"/>
                <a:ea typeface="Helvetica Neue Light" panose="02000403000000020004" pitchFamily="2" charset="0"/>
              </a:rPr>
              <a:t>ToMATo</a:t>
            </a:r>
            <a:r>
              <a:rPr lang="en-US" dirty="0">
                <a:latin typeface="Helvetica Neue Light" panose="02000403000000020004" pitchFamily="2" charset="0"/>
                <a:ea typeface="Helvetica Neue Light" panose="02000403000000020004" pitchFamily="2" charset="0"/>
              </a:rPr>
              <a:t>: implementation of </a:t>
            </a:r>
            <a:r>
              <a:rPr lang="en-US" dirty="0" err="1">
                <a:latin typeface="Helvetica Neue Light" panose="02000403000000020004" pitchFamily="2" charset="0"/>
                <a:ea typeface="Helvetica Neue Light" panose="02000403000000020004" pitchFamily="2" charset="0"/>
              </a:rPr>
              <a:t>ToMATo</a:t>
            </a:r>
            <a:endParaRPr lang="en-US" dirty="0">
              <a:latin typeface="Helvetica Neue Light" panose="02000403000000020004" pitchFamily="2" charset="0"/>
              <a:ea typeface="Helvetica Neue Light" panose="02000403000000020004" pitchFamily="2" charset="0"/>
            </a:endParaRPr>
          </a:p>
          <a:p>
            <a:pPr>
              <a:lnSpc>
                <a:spcPct val="160000"/>
              </a:lnSpc>
            </a:pPr>
            <a:r>
              <a:rPr lang="en-US" b="1" dirty="0" err="1">
                <a:latin typeface="Helvetica Neue Light" panose="02000403000000020004" pitchFamily="2" charset="0"/>
                <a:ea typeface="Helvetica Neue Light" panose="02000403000000020004" pitchFamily="2" charset="0"/>
              </a:rPr>
              <a:t>DistanceToMeasure</a:t>
            </a:r>
            <a:r>
              <a:rPr lang="en-US" dirty="0">
                <a:latin typeface="Helvetica Neue Light" panose="02000403000000020004" pitchFamily="2" charset="0"/>
                <a:ea typeface="Helvetica Neue Light" panose="02000403000000020004" pitchFamily="2" charset="0"/>
              </a:rPr>
              <a:t>: implementation of distance-to-measure density estimator</a:t>
            </a:r>
          </a:p>
          <a:p>
            <a:pPr>
              <a:lnSpc>
                <a:spcPct val="160000"/>
              </a:lnSpc>
            </a:pPr>
            <a:endParaRPr lang="ru-RU"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3103741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79C3C5-2779-5146-922D-C2BEBEABC944}"/>
              </a:ext>
            </a:extLst>
          </p:cNvPr>
          <p:cNvSpPr txBox="1"/>
          <p:nvPr/>
        </p:nvSpPr>
        <p:spPr>
          <a:xfrm>
            <a:off x="1623653" y="2644170"/>
            <a:ext cx="8944693" cy="1569660"/>
          </a:xfrm>
          <a:prstGeom prst="rect">
            <a:avLst/>
          </a:prstGeom>
          <a:noFill/>
        </p:spPr>
        <p:txBody>
          <a:bodyPr wrap="none" rtlCol="0">
            <a:spAutoFit/>
          </a:bodyPr>
          <a:lstStyle/>
          <a:p>
            <a:r>
              <a:rPr lang="en-US" sz="9600" dirty="0">
                <a:latin typeface="Helvetica Neue Light" panose="02000403000000020004" pitchFamily="2" charset="0"/>
                <a:ea typeface="Helvetica Neue Light" panose="02000403000000020004" pitchFamily="2" charset="0"/>
              </a:rPr>
              <a:t>Let’s some code</a:t>
            </a:r>
          </a:p>
        </p:txBody>
      </p:sp>
    </p:spTree>
    <p:extLst>
      <p:ext uri="{BB962C8B-B14F-4D97-AF65-F5344CB8AC3E}">
        <p14:creationId xmlns:p14="http://schemas.microsoft.com/office/powerpoint/2010/main" val="2179232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322</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 Neue Light</vt:lpstr>
      <vt:lpstr>Office Theme</vt:lpstr>
      <vt:lpstr>sklearn-tda: a scikit-learn compatible python package for Machine Learning and TDA</vt:lpstr>
      <vt:lpstr>Description</vt:lpstr>
      <vt:lpstr>Installation</vt:lpstr>
      <vt:lpstr>Preprocessing</vt:lpstr>
      <vt:lpstr>Vectorizations</vt:lpstr>
      <vt:lpstr>Kernels</vt:lpstr>
      <vt:lpstr>Clustering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sklearn-tda: a scikit-learn compatible python package for Machine Learning and TDA </dc:title>
  <dc:creator>Microsoft Office User</dc:creator>
  <cp:lastModifiedBy>Microsoft Office User</cp:lastModifiedBy>
  <cp:revision>6</cp:revision>
  <dcterms:created xsi:type="dcterms:W3CDTF">2019-12-09T16:37:05Z</dcterms:created>
  <dcterms:modified xsi:type="dcterms:W3CDTF">2019-12-09T17:28:26Z</dcterms:modified>
</cp:coreProperties>
</file>