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8" r:id="rId3"/>
    <p:sldId id="264" r:id="rId4"/>
    <p:sldId id="265" r:id="rId5"/>
    <p:sldId id="268" r:id="rId6"/>
    <p:sldId id="267" r:id="rId7"/>
    <p:sldId id="269" r:id="rId8"/>
    <p:sldId id="270" r:id="rId9"/>
    <p:sldId id="271" r:id="rId10"/>
    <p:sldId id="272" r:id="rId11"/>
    <p:sldId id="273" r:id="rId12"/>
    <p:sldId id="274" r:id="rId13"/>
    <p:sldId id="275" r:id="rId14"/>
    <p:sldId id="263" r:id="rId1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95"/>
    <p:restoredTop sz="96126"/>
  </p:normalViewPr>
  <p:slideViewPr>
    <p:cSldViewPr>
      <p:cViewPr varScale="1">
        <p:scale>
          <a:sx n="58" d="100"/>
          <a:sy n="58" d="100"/>
        </p:scale>
        <p:origin x="616" y="224"/>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5356575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40933813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382130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992092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047138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941498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265030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718571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44763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430350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290052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755622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045526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dirty="0"/>
          </a:p>
        </p:txBody>
      </p:sp>
      <p:sp>
        <p:nvSpPr>
          <p:cNvPr id="52" name="Очень крутой…"/>
          <p:cNvSpPr txBox="1"/>
          <p:nvPr/>
        </p:nvSpPr>
        <p:spPr>
          <a:xfrm>
            <a:off x="5711280" y="4862148"/>
            <a:ext cx="18146016" cy="4156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p>
            <a:pPr>
              <a:defRPr sz="7000" b="1" cap="all">
                <a:solidFill>
                  <a:srgbClr val="253957"/>
                </a:solidFill>
                <a:latin typeface="+mn-lt"/>
                <a:ea typeface="+mn-ea"/>
                <a:cs typeface="+mn-cs"/>
                <a:sym typeface="Arial Narrow"/>
              </a:defRPr>
            </a:pPr>
            <a:r>
              <a:rPr lang="ru-RU" sz="7000" b="1" cap="all" dirty="0">
                <a:sym typeface="Arial Narrow"/>
              </a:rPr>
              <a:t>Топологический анализ данных и его приложения </a:t>
            </a:r>
          </a:p>
          <a:p>
            <a:pPr>
              <a:defRPr sz="7000" b="1" cap="all">
                <a:solidFill>
                  <a:srgbClr val="253957"/>
                </a:solidFill>
                <a:latin typeface="+mn-lt"/>
                <a:ea typeface="+mn-ea"/>
                <a:cs typeface="+mn-cs"/>
                <a:sym typeface="Arial Narrow"/>
              </a:defRPr>
            </a:pPr>
            <a:endParaRPr lang="ru-RU" sz="7000" b="1" cap="all" dirty="0">
              <a:sym typeface="Arial Narrow"/>
            </a:endParaRPr>
          </a:p>
          <a:p>
            <a:pPr>
              <a:defRPr sz="7000" b="1" cap="all">
                <a:solidFill>
                  <a:srgbClr val="253957"/>
                </a:solidFill>
                <a:latin typeface="+mn-lt"/>
                <a:ea typeface="+mn-ea"/>
                <a:cs typeface="+mn-cs"/>
                <a:sym typeface="Arial Narrow"/>
              </a:defRPr>
            </a:pPr>
            <a:r>
              <a:rPr lang="ru-RU" dirty="0"/>
              <a:t>Группа программистов</a:t>
            </a:r>
          </a:p>
        </p:txBody>
      </p:sp>
      <p:sp>
        <p:nvSpPr>
          <p:cNvPr id="54" name="Название подразделения,  лаборатории, факультета и т.д."/>
          <p:cNvSpPr txBox="1"/>
          <p:nvPr/>
        </p:nvSpPr>
        <p:spPr>
          <a:xfrm>
            <a:off x="6287344" y="735774"/>
            <a:ext cx="9649072" cy="1621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p>
            <a:pPr algn="l">
              <a:defRPr sz="3000">
                <a:solidFill>
                  <a:srgbClr val="253957"/>
                </a:solidFill>
                <a:latin typeface="+mn-lt"/>
                <a:ea typeface="+mn-ea"/>
                <a:cs typeface="+mn-cs"/>
                <a:sym typeface="Arial Narrow"/>
              </a:defRPr>
            </a:pPr>
            <a:r>
              <a:rPr lang="ru-RU" sz="4800" dirty="0">
                <a:latin typeface="Arial Narrow" charset="0"/>
                <a:ea typeface="Arial Narrow" charset="0"/>
                <a:cs typeface="Arial Narrow" charset="0"/>
              </a:rPr>
              <a:t>Факультет Информатики, Математики и </a:t>
            </a:r>
            <a:r>
              <a:rPr lang="ru-RU" sz="4800" dirty="0">
                <a:solidFill>
                  <a:srgbClr val="253957"/>
                </a:solidFill>
                <a:latin typeface="Arial Narrow" charset="0"/>
                <a:ea typeface="Arial Narrow" charset="0"/>
                <a:cs typeface="Arial Narrow" charset="0"/>
              </a:rPr>
              <a:t>Компьютерных</a:t>
            </a:r>
            <a:r>
              <a:rPr lang="ru-RU" sz="4800" dirty="0">
                <a:latin typeface="Arial Narrow" charset="0"/>
                <a:ea typeface="Arial Narrow" charset="0"/>
                <a:cs typeface="Arial Narrow" charset="0"/>
              </a:rPr>
              <a:t> наук</a:t>
            </a:r>
          </a:p>
        </p:txBody>
      </p:sp>
      <p:sp>
        <p:nvSpPr>
          <p:cNvPr id="55" name="Москва, 2017"/>
          <p:cNvSpPr txBox="1"/>
          <p:nvPr/>
        </p:nvSpPr>
        <p:spPr>
          <a:xfrm>
            <a:off x="5207224" y="12403524"/>
            <a:ext cx="19176776" cy="5751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l" defTabSz="642937">
              <a:defRPr sz="2800">
                <a:solidFill>
                  <a:srgbClr val="253957"/>
                </a:solidFill>
                <a:latin typeface="+mn-lt"/>
                <a:ea typeface="+mn-ea"/>
                <a:cs typeface="+mn-cs"/>
                <a:sym typeface="Arial Narrow"/>
              </a:defRPr>
            </a:lvl1pPr>
          </a:lstStyle>
          <a:p>
            <a:pPr algn="ctr"/>
            <a:r>
              <a:rPr lang="ru-RU" dirty="0"/>
              <a:t>Нижний Новгород</a:t>
            </a:r>
            <a:r>
              <a:rPr dirty="0"/>
              <a:t>, 201</a:t>
            </a:r>
            <a:r>
              <a:rPr lang="ru-RU" dirty="0"/>
              <a:t>9</a:t>
            </a:r>
            <a:endParaRPr dirty="0"/>
          </a:p>
        </p:txBody>
      </p:sp>
      <p:pic>
        <p:nvPicPr>
          <p:cNvPr id="56" name="Изображение" descr="Изображение"/>
          <p:cNvPicPr>
            <a:picLocks noChangeAspect="1"/>
          </p:cNvPicPr>
          <p:nvPr/>
        </p:nvPicPr>
        <p:blipFill>
          <a:blip r:embed="rId3"/>
          <a:stretch>
            <a:fillRect/>
          </a:stretch>
        </p:blipFill>
        <p:spPr>
          <a:xfrm>
            <a:off x="1221970" y="1330739"/>
            <a:ext cx="2736119" cy="2645547"/>
          </a:xfrm>
          <a:prstGeom prst="rect">
            <a:avLst/>
          </a:prstGeom>
          <a:ln w="12700">
            <a:miter lim="400000"/>
          </a:ln>
        </p:spPr>
      </p:pic>
      <p:pic>
        <p:nvPicPr>
          <p:cNvPr id="8" name="Picture 1">
            <a:extLst>
              <a:ext uri="{FF2B5EF4-FFF2-40B4-BE49-F238E27FC236}">
                <a16:creationId xmlns:a16="http://schemas.microsoft.com/office/drawing/2014/main" id="{F30AADD6-8971-1E41-9292-41B64A137E56}"/>
              </a:ext>
            </a:extLst>
          </p:cNvPr>
          <p:cNvPicPr>
            <a:picLocks noChangeAspect="1"/>
          </p:cNvPicPr>
          <p:nvPr/>
        </p:nvPicPr>
        <p:blipFill>
          <a:blip r:embed="rId4"/>
          <a:stretch>
            <a:fillRect/>
          </a:stretch>
        </p:blipFill>
        <p:spPr>
          <a:xfrm>
            <a:off x="20144261" y="490249"/>
            <a:ext cx="3713035" cy="3486037"/>
          </a:xfrm>
          <a:prstGeom prst="rect">
            <a:avLst/>
          </a:prstGeom>
        </p:spPr>
      </p:pic>
      <p:sp>
        <p:nvSpPr>
          <p:cNvPr id="9" name="Очень крутой подзаголовок презентации">
            <a:extLst>
              <a:ext uri="{FF2B5EF4-FFF2-40B4-BE49-F238E27FC236}">
                <a16:creationId xmlns:a16="http://schemas.microsoft.com/office/drawing/2014/main" id="{5BA6705E-DCF0-0845-BDF0-58DD76B1D9DB}"/>
              </a:ext>
            </a:extLst>
          </p:cNvPr>
          <p:cNvSpPr txBox="1"/>
          <p:nvPr/>
        </p:nvSpPr>
        <p:spPr>
          <a:xfrm>
            <a:off x="6575376" y="9548585"/>
            <a:ext cx="17281920" cy="234997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lstStyle>
            <a:lvl1pPr algn="l">
              <a:defRPr sz="3000">
                <a:solidFill>
                  <a:srgbClr val="253957"/>
                </a:solidFill>
                <a:latin typeface="+mn-lt"/>
                <a:ea typeface="+mn-ea"/>
                <a:cs typeface="+mn-cs"/>
                <a:sym typeface="Arial Narrow"/>
              </a:defRPr>
            </a:lvl1pPr>
          </a:lstStyle>
          <a:p>
            <a:pPr>
              <a:lnSpc>
                <a:spcPct val="125000"/>
              </a:lnSpc>
            </a:pPr>
            <a:r>
              <a:rPr lang="ru-RU" sz="3200" i="1" dirty="0"/>
              <a:t>Студенты:</a:t>
            </a:r>
          </a:p>
          <a:p>
            <a:pPr>
              <a:lnSpc>
                <a:spcPct val="125000"/>
              </a:lnSpc>
            </a:pPr>
            <a:r>
              <a:rPr lang="ru-RU" sz="3600" b="1" dirty="0"/>
              <a:t>Масленникова Е., Коробков Н., </a:t>
            </a:r>
            <a:r>
              <a:rPr lang="ru-RU" sz="3600" b="1" dirty="0" err="1"/>
              <a:t>Щеглетова</a:t>
            </a:r>
            <a:r>
              <a:rPr lang="ru-RU" sz="3600" b="1" dirty="0"/>
              <a:t> Т., Игошин А., Горская К., Кузнецова Е., </a:t>
            </a:r>
            <a:r>
              <a:rPr lang="ru-RU" sz="3600" b="1" dirty="0" err="1"/>
              <a:t>Ляшук</a:t>
            </a:r>
            <a:r>
              <a:rPr lang="ru-RU" sz="3600" b="1" dirty="0"/>
              <a:t> А., Канатов Н., Молчанов К.</a:t>
            </a:r>
          </a:p>
          <a:p>
            <a:pPr>
              <a:lnSpc>
                <a:spcPct val="125000"/>
              </a:lnSpc>
            </a:pPr>
            <a:r>
              <a:rPr lang="ru-RU" sz="3200" dirty="0"/>
              <a:t>группа 18 МАГ ИАД</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dirty="0"/>
          </a:p>
        </p:txBody>
      </p:sp>
      <p:pic>
        <p:nvPicPr>
          <p:cNvPr id="70"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10" name="Название подразделения, лаборатории, факультета и т.д.">
            <a:extLst>
              <a:ext uri="{FF2B5EF4-FFF2-40B4-BE49-F238E27FC236}">
                <a16:creationId xmlns:a16="http://schemas.microsoft.com/office/drawing/2014/main" id="{902FC41F-FF69-9543-88DD-FD45A7852F48}"/>
              </a:ext>
            </a:extLst>
          </p:cNvPr>
          <p:cNvSpPr txBox="1"/>
          <p:nvPr/>
        </p:nvSpPr>
        <p:spPr>
          <a:xfrm>
            <a:off x="11338744" y="880808"/>
            <a:ext cx="11366416" cy="636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Факультет Информатики, Математики и Компьютерных наук</a:t>
            </a:r>
          </a:p>
        </p:txBody>
      </p:sp>
      <p:sp>
        <p:nvSpPr>
          <p:cNvPr id="11" name="Очень крутой заголовок…">
            <a:extLst>
              <a:ext uri="{FF2B5EF4-FFF2-40B4-BE49-F238E27FC236}">
                <a16:creationId xmlns:a16="http://schemas.microsoft.com/office/drawing/2014/main" id="{22559269-4B5C-D24D-B495-C7CF8583F3F3}"/>
              </a:ext>
            </a:extLst>
          </p:cNvPr>
          <p:cNvSpPr txBox="1"/>
          <p:nvPr/>
        </p:nvSpPr>
        <p:spPr>
          <a:xfrm>
            <a:off x="1201065" y="2249488"/>
            <a:ext cx="21489608"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sz="7000" cap="all" dirty="0">
                <a:sym typeface="Arial Narrow"/>
              </a:rPr>
              <a:t>R-TDA</a:t>
            </a:r>
            <a:endParaRPr lang="en-US" dirty="0"/>
          </a:p>
        </p:txBody>
      </p:sp>
      <p:graphicFrame>
        <p:nvGraphicFramePr>
          <p:cNvPr id="5" name="Таблица 4">
            <a:extLst>
              <a:ext uri="{FF2B5EF4-FFF2-40B4-BE49-F238E27FC236}">
                <a16:creationId xmlns:a16="http://schemas.microsoft.com/office/drawing/2014/main" id="{3150F2B4-3AF5-4B44-896D-30646D84B2A2}"/>
              </a:ext>
            </a:extLst>
          </p:cNvPr>
          <p:cNvGraphicFramePr>
            <a:graphicFrameLocks noGrp="1"/>
          </p:cNvGraphicFramePr>
          <p:nvPr>
            <p:extLst>
              <p:ext uri="{D42A27DB-BD31-4B8C-83A1-F6EECF244321}">
                <p14:modId xmlns:p14="http://schemas.microsoft.com/office/powerpoint/2010/main" val="4254365091"/>
              </p:ext>
            </p:extLst>
          </p:nvPr>
        </p:nvGraphicFramePr>
        <p:xfrm>
          <a:off x="876655" y="3977680"/>
          <a:ext cx="22630690" cy="9498800"/>
        </p:xfrm>
        <a:graphic>
          <a:graphicData uri="http://schemas.openxmlformats.org/drawingml/2006/table">
            <a:tbl>
              <a:tblPr firstRow="1" bandRow="1">
                <a:tableStyleId>{5940675A-B579-460E-94D1-54222C63F5DA}</a:tableStyleId>
              </a:tblPr>
              <a:tblGrid>
                <a:gridCol w="10739281">
                  <a:extLst>
                    <a:ext uri="{9D8B030D-6E8A-4147-A177-3AD203B41FA5}">
                      <a16:colId xmlns:a16="http://schemas.microsoft.com/office/drawing/2014/main" val="2325595556"/>
                    </a:ext>
                  </a:extLst>
                </a:gridCol>
                <a:gridCol w="11891409">
                  <a:extLst>
                    <a:ext uri="{9D8B030D-6E8A-4147-A177-3AD203B41FA5}">
                      <a16:colId xmlns:a16="http://schemas.microsoft.com/office/drawing/2014/main" val="1325009973"/>
                    </a:ext>
                  </a:extLst>
                </a:gridCol>
              </a:tblGrid>
              <a:tr h="1131664">
                <a:tc>
                  <a:txBody>
                    <a:bodyPr/>
                    <a:lstStyle/>
                    <a:p>
                      <a:r>
                        <a:rPr lang="en-US" sz="4400" b="1"/>
                        <a:t>+</a:t>
                      </a:r>
                      <a:endParaRPr lang="ru-RU" sz="4400" b="1" dirty="0"/>
                    </a:p>
                  </a:txBody>
                  <a:tcPr/>
                </a:tc>
                <a:tc>
                  <a:txBody>
                    <a:bodyPr/>
                    <a:lstStyle/>
                    <a:p>
                      <a:r>
                        <a:rPr lang="en-US" sz="4400" b="1"/>
                        <a:t>-</a:t>
                      </a:r>
                      <a:endParaRPr lang="ru-RU" sz="4400" b="1" dirty="0"/>
                    </a:p>
                  </a:txBody>
                  <a:tcPr/>
                </a:tc>
                <a:extLst>
                  <a:ext uri="{0D108BD9-81ED-4DB2-BD59-A6C34878D82A}">
                    <a16:rowId xmlns:a16="http://schemas.microsoft.com/office/drawing/2014/main" val="2858668620"/>
                  </a:ext>
                </a:extLst>
              </a:tr>
              <a:tr h="1131664">
                <a:tc>
                  <a:txBody>
                    <a:bodyPr/>
                    <a:lstStyle/>
                    <a:p>
                      <a:r>
                        <a:rPr lang="ru-RU" sz="4000" i="0" dirty="0"/>
                        <a:t>В отличие от остальных – пакет в </a:t>
                      </a:r>
                      <a:r>
                        <a:rPr lang="en-US" sz="4000" i="0" dirty="0"/>
                        <a:t>R</a:t>
                      </a:r>
                      <a:endParaRPr lang="ru-RU" sz="4000" i="0" dirty="0"/>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t>Единственный пакет в </a:t>
                      </a:r>
                      <a:r>
                        <a:rPr lang="en-US" sz="4000" i="0" dirty="0"/>
                        <a:t>R</a:t>
                      </a:r>
                      <a:endParaRPr lang="ru-RU" sz="4000" i="0" dirty="0"/>
                    </a:p>
                  </a:txBody>
                  <a:tcPr/>
                </a:tc>
                <a:extLst>
                  <a:ext uri="{0D108BD9-81ED-4DB2-BD59-A6C34878D82A}">
                    <a16:rowId xmlns:a16="http://schemas.microsoft.com/office/drawing/2014/main" val="3008602485"/>
                  </a:ext>
                </a:extLst>
              </a:tr>
              <a:tr h="1131664">
                <a:tc>
                  <a:txBody>
                    <a:bodyPr/>
                    <a:lstStyle/>
                    <a:p>
                      <a:pPr marL="0" marR="0" indent="0" algn="ctr" defTabSz="821531" rtl="0" eaLnBrk="1" fontAlgn="auto" latinLnBrk="0" hangingPunct="1">
                        <a:lnSpc>
                          <a:spcPct val="100000"/>
                        </a:lnSpc>
                        <a:spcBef>
                          <a:spcPts val="0"/>
                        </a:spcBef>
                        <a:spcAft>
                          <a:spcPts val="0"/>
                        </a:spcAft>
                        <a:buClrTx/>
                        <a:buSzTx/>
                        <a:buFontTx/>
                        <a:buNone/>
                        <a:tabLst/>
                        <a:defRPr/>
                      </a:pPr>
                      <a:r>
                        <a:rPr lang="ru-RU" sz="4000" i="0" dirty="0"/>
                        <a:t>Различные методы топологического анализа</a:t>
                      </a:r>
                    </a:p>
                  </a:txBody>
                  <a:tcPr/>
                </a:tc>
                <a:tc>
                  <a:txBody>
                    <a:bodyPr/>
                    <a:lstStyle/>
                    <a:p>
                      <a:r>
                        <a:rPr lang="ru-RU" sz="4000" dirty="0"/>
                        <a:t>Все приведенные примеры с обоих источников документации рабочие, на </a:t>
                      </a:r>
                      <a:r>
                        <a:rPr lang="ru-RU" sz="4000" dirty="0" err="1"/>
                        <a:t>Гитхабе</a:t>
                      </a:r>
                      <a:r>
                        <a:rPr lang="ru-RU" sz="4000" dirty="0"/>
                        <a:t> есть много примеров применения этого пакета </a:t>
                      </a:r>
                    </a:p>
                  </a:txBody>
                  <a:tcPr/>
                </a:tc>
                <a:extLst>
                  <a:ext uri="{0D108BD9-81ED-4DB2-BD59-A6C34878D82A}">
                    <a16:rowId xmlns:a16="http://schemas.microsoft.com/office/drawing/2014/main" val="3015184306"/>
                  </a:ext>
                </a:extLst>
              </a:tr>
              <a:tr h="1131664">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t>Интеграция с визуализацией в </a:t>
                      </a:r>
                      <a:r>
                        <a:rPr lang="en-US" sz="4000" i="0" dirty="0"/>
                        <a:t>R</a:t>
                      </a:r>
                      <a:endParaRPr lang="ru-RU" sz="4000" i="0" dirty="0"/>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t>-</a:t>
                      </a:r>
                    </a:p>
                  </a:txBody>
                  <a:tcPr/>
                </a:tc>
                <a:extLst>
                  <a:ext uri="{0D108BD9-81ED-4DB2-BD59-A6C34878D82A}">
                    <a16:rowId xmlns:a16="http://schemas.microsoft.com/office/drawing/2014/main" val="416285887"/>
                  </a:ext>
                </a:extLst>
              </a:tr>
              <a:tr h="1131664">
                <a:tc>
                  <a:txBody>
                    <a:bodyPr/>
                    <a:lstStyle/>
                    <a:p>
                      <a:r>
                        <a:rPr lang="ru-RU" sz="4000" i="0" dirty="0"/>
                        <a:t>Простая установка</a:t>
                      </a:r>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000" i="0" dirty="0"/>
                        <a:t>-</a:t>
                      </a:r>
                      <a:endParaRPr lang="ru-RU" sz="4000" i="0" dirty="0"/>
                    </a:p>
                  </a:txBody>
                  <a:tcPr/>
                </a:tc>
                <a:extLst>
                  <a:ext uri="{0D108BD9-81ED-4DB2-BD59-A6C34878D82A}">
                    <a16:rowId xmlns:a16="http://schemas.microsoft.com/office/drawing/2014/main" val="3244849853"/>
                  </a:ext>
                </a:extLst>
              </a:tr>
              <a:tr h="1131664">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dirty="0"/>
                        <a:t>Документация: на английском языке, 61 страница (по функциям) + 24 страницы (математические пояснения)</a:t>
                      </a:r>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000" i="0" dirty="0"/>
                        <a:t>-</a:t>
                      </a:r>
                      <a:endParaRPr lang="ru-RU" sz="4000" i="0" dirty="0"/>
                    </a:p>
                  </a:txBody>
                  <a:tcPr/>
                </a:tc>
                <a:extLst>
                  <a:ext uri="{0D108BD9-81ED-4DB2-BD59-A6C34878D82A}">
                    <a16:rowId xmlns:a16="http://schemas.microsoft.com/office/drawing/2014/main" val="2447499127"/>
                  </a:ext>
                </a:extLst>
              </a:tr>
              <a:tr h="1131664">
                <a:tc>
                  <a:txBody>
                    <a:bodyPr/>
                    <a:lstStyle/>
                    <a:p>
                      <a:r>
                        <a:rPr lang="ru-RU" sz="4000" i="0" dirty="0"/>
                        <a:t>-</a:t>
                      </a:r>
                    </a:p>
                  </a:txBody>
                  <a:tcPr/>
                </a:tc>
                <a:tc>
                  <a:txBody>
                    <a:bodyPr/>
                    <a:lstStyle/>
                    <a:p>
                      <a:r>
                        <a:rPr lang="en-US" sz="4000" b="0" i="0" dirty="0"/>
                        <a:t>-</a:t>
                      </a:r>
                      <a:endParaRPr lang="ru-RU" sz="4000" b="0" i="0" dirty="0"/>
                    </a:p>
                  </a:txBody>
                  <a:tcPr/>
                </a:tc>
                <a:extLst>
                  <a:ext uri="{0D108BD9-81ED-4DB2-BD59-A6C34878D82A}">
                    <a16:rowId xmlns:a16="http://schemas.microsoft.com/office/drawing/2014/main" val="563030681"/>
                  </a:ext>
                </a:extLst>
              </a:tr>
            </a:tbl>
          </a:graphicData>
        </a:graphic>
      </p:graphicFrame>
    </p:spTree>
    <p:extLst>
      <p:ext uri="{BB962C8B-B14F-4D97-AF65-F5344CB8AC3E}">
        <p14:creationId xmlns:p14="http://schemas.microsoft.com/office/powerpoint/2010/main" val="3487813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dirty="0"/>
          </a:p>
        </p:txBody>
      </p:sp>
      <p:pic>
        <p:nvPicPr>
          <p:cNvPr id="70"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10" name="Название подразделения, лаборатории, факультета и т.д.">
            <a:extLst>
              <a:ext uri="{FF2B5EF4-FFF2-40B4-BE49-F238E27FC236}">
                <a16:creationId xmlns:a16="http://schemas.microsoft.com/office/drawing/2014/main" id="{902FC41F-FF69-9543-88DD-FD45A7852F48}"/>
              </a:ext>
            </a:extLst>
          </p:cNvPr>
          <p:cNvSpPr txBox="1"/>
          <p:nvPr/>
        </p:nvSpPr>
        <p:spPr>
          <a:xfrm>
            <a:off x="11338744" y="880808"/>
            <a:ext cx="11366416" cy="636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Факультет Информатики, Математики и Компьютерных наук</a:t>
            </a:r>
          </a:p>
        </p:txBody>
      </p:sp>
      <p:sp>
        <p:nvSpPr>
          <p:cNvPr id="11" name="Очень крутой заголовок…">
            <a:extLst>
              <a:ext uri="{FF2B5EF4-FFF2-40B4-BE49-F238E27FC236}">
                <a16:creationId xmlns:a16="http://schemas.microsoft.com/office/drawing/2014/main" id="{22559269-4B5C-D24D-B495-C7CF8583F3F3}"/>
              </a:ext>
            </a:extLst>
          </p:cNvPr>
          <p:cNvSpPr txBox="1"/>
          <p:nvPr/>
        </p:nvSpPr>
        <p:spPr>
          <a:xfrm>
            <a:off x="1201065" y="2249488"/>
            <a:ext cx="21489608"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sz="7000" cap="all" dirty="0">
                <a:sym typeface="Arial Narrow"/>
              </a:rPr>
              <a:t>Java Plex</a:t>
            </a:r>
            <a:endParaRPr lang="en-US" dirty="0"/>
          </a:p>
        </p:txBody>
      </p:sp>
      <p:graphicFrame>
        <p:nvGraphicFramePr>
          <p:cNvPr id="5" name="Таблица 4">
            <a:extLst>
              <a:ext uri="{FF2B5EF4-FFF2-40B4-BE49-F238E27FC236}">
                <a16:creationId xmlns:a16="http://schemas.microsoft.com/office/drawing/2014/main" id="{3150F2B4-3AF5-4B44-896D-30646D84B2A2}"/>
              </a:ext>
            </a:extLst>
          </p:cNvPr>
          <p:cNvGraphicFramePr>
            <a:graphicFrameLocks noGrp="1"/>
          </p:cNvGraphicFramePr>
          <p:nvPr>
            <p:extLst>
              <p:ext uri="{D42A27DB-BD31-4B8C-83A1-F6EECF244321}">
                <p14:modId xmlns:p14="http://schemas.microsoft.com/office/powerpoint/2010/main" val="2269175932"/>
              </p:ext>
            </p:extLst>
          </p:nvPr>
        </p:nvGraphicFramePr>
        <p:xfrm>
          <a:off x="876655" y="3977680"/>
          <a:ext cx="22630690" cy="8710224"/>
        </p:xfrm>
        <a:graphic>
          <a:graphicData uri="http://schemas.openxmlformats.org/drawingml/2006/table">
            <a:tbl>
              <a:tblPr firstRow="1" bandRow="1">
                <a:tableStyleId>{5940675A-B579-460E-94D1-54222C63F5DA}</a:tableStyleId>
              </a:tblPr>
              <a:tblGrid>
                <a:gridCol w="10739281">
                  <a:extLst>
                    <a:ext uri="{9D8B030D-6E8A-4147-A177-3AD203B41FA5}">
                      <a16:colId xmlns:a16="http://schemas.microsoft.com/office/drawing/2014/main" val="2325595556"/>
                    </a:ext>
                  </a:extLst>
                </a:gridCol>
                <a:gridCol w="11891409">
                  <a:extLst>
                    <a:ext uri="{9D8B030D-6E8A-4147-A177-3AD203B41FA5}">
                      <a16:colId xmlns:a16="http://schemas.microsoft.com/office/drawing/2014/main" val="1325009973"/>
                    </a:ext>
                  </a:extLst>
                </a:gridCol>
              </a:tblGrid>
              <a:tr h="1131664">
                <a:tc>
                  <a:txBody>
                    <a:bodyPr/>
                    <a:lstStyle/>
                    <a:p>
                      <a:r>
                        <a:rPr lang="en-US" sz="4400" b="1"/>
                        <a:t>+</a:t>
                      </a:r>
                      <a:endParaRPr lang="ru-RU" sz="4400" b="1" dirty="0"/>
                    </a:p>
                  </a:txBody>
                  <a:tcPr/>
                </a:tc>
                <a:tc>
                  <a:txBody>
                    <a:bodyPr/>
                    <a:lstStyle/>
                    <a:p>
                      <a:r>
                        <a:rPr lang="en-US" sz="4400" b="1"/>
                        <a:t>-</a:t>
                      </a:r>
                      <a:endParaRPr lang="ru-RU" sz="4400" b="1" dirty="0"/>
                    </a:p>
                  </a:txBody>
                  <a:tcPr/>
                </a:tc>
                <a:extLst>
                  <a:ext uri="{0D108BD9-81ED-4DB2-BD59-A6C34878D82A}">
                    <a16:rowId xmlns:a16="http://schemas.microsoft.com/office/drawing/2014/main" val="2858668620"/>
                  </a:ext>
                </a:extLst>
              </a:tr>
              <a:tr h="1131664">
                <a:tc>
                  <a:txBody>
                    <a:bodyPr/>
                    <a:lstStyle/>
                    <a:p>
                      <a:r>
                        <a:rPr lang="ru-RU" sz="4000" i="0" dirty="0"/>
                        <a:t>Инструмент для </a:t>
                      </a:r>
                      <a:r>
                        <a:rPr lang="en-US" sz="4000" i="0" dirty="0" err="1"/>
                        <a:t>Matlab</a:t>
                      </a:r>
                      <a:endParaRPr lang="ru-RU" sz="4000" i="0" dirty="0"/>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t>Единственный решение для </a:t>
                      </a:r>
                      <a:r>
                        <a:rPr lang="en-US" sz="4000" i="0" dirty="0" err="1"/>
                        <a:t>Matlab</a:t>
                      </a:r>
                      <a:endParaRPr lang="ru-RU" sz="4000" i="0" dirty="0"/>
                    </a:p>
                  </a:txBody>
                  <a:tcPr/>
                </a:tc>
                <a:extLst>
                  <a:ext uri="{0D108BD9-81ED-4DB2-BD59-A6C34878D82A}">
                    <a16:rowId xmlns:a16="http://schemas.microsoft.com/office/drawing/2014/main" val="3008602485"/>
                  </a:ext>
                </a:extLst>
              </a:tr>
              <a:tr h="1131664">
                <a:tc>
                  <a:txBody>
                    <a:bodyPr/>
                    <a:lstStyle/>
                    <a:p>
                      <a:pPr marL="0" marR="0" indent="0" algn="ctr" defTabSz="821531" rtl="0" eaLnBrk="1" fontAlgn="auto" latinLnBrk="0" hangingPunct="1">
                        <a:lnSpc>
                          <a:spcPct val="100000"/>
                        </a:lnSpc>
                        <a:spcBef>
                          <a:spcPts val="0"/>
                        </a:spcBef>
                        <a:spcAft>
                          <a:spcPts val="0"/>
                        </a:spcAft>
                        <a:buClrTx/>
                        <a:buSzTx/>
                        <a:buFontTx/>
                        <a:buNone/>
                        <a:tabLst/>
                        <a:defRPr/>
                      </a:pPr>
                      <a:r>
                        <a:rPr lang="ru-RU" sz="4000" i="0" dirty="0"/>
                        <a:t>Различные методы топологического анализа</a:t>
                      </a:r>
                    </a:p>
                  </a:txBody>
                  <a:tcPr/>
                </a:tc>
                <a:tc>
                  <a:txBody>
                    <a:bodyPr/>
                    <a:lstStyle/>
                    <a:p>
                      <a:r>
                        <a:rPr lang="ru-RU" sz="4000" dirty="0"/>
                        <a:t>В примерах </a:t>
                      </a:r>
                      <a:r>
                        <a:rPr lang="en-US" sz="4000" dirty="0"/>
                        <a:t>tutorial</a:t>
                      </a:r>
                      <a:r>
                        <a:rPr lang="ru-RU" sz="4000" dirty="0"/>
                        <a:t> много комментариев и все проверенные примеры рабочие, однако на </a:t>
                      </a:r>
                      <a:r>
                        <a:rPr lang="ru-RU" sz="4000" dirty="0" err="1"/>
                        <a:t>Гитхабе</a:t>
                      </a:r>
                      <a:r>
                        <a:rPr lang="ru-RU" sz="4000" dirty="0"/>
                        <a:t> нет ни одного примера с применением этого пакета для  </a:t>
                      </a:r>
                      <a:r>
                        <a:rPr lang="en-US" sz="4000" dirty="0" err="1"/>
                        <a:t>Matlab</a:t>
                      </a:r>
                      <a:r>
                        <a:rPr lang="en-US" sz="4000" dirty="0"/>
                        <a:t> </a:t>
                      </a:r>
                      <a:endParaRPr lang="ru-RU" sz="4000" dirty="0"/>
                    </a:p>
                  </a:txBody>
                  <a:tcPr/>
                </a:tc>
                <a:extLst>
                  <a:ext uri="{0D108BD9-81ED-4DB2-BD59-A6C34878D82A}">
                    <a16:rowId xmlns:a16="http://schemas.microsoft.com/office/drawing/2014/main" val="3015184306"/>
                  </a:ext>
                </a:extLst>
              </a:tr>
              <a:tr h="1131664">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t>Интеграция с визуализацией в </a:t>
                      </a:r>
                      <a:r>
                        <a:rPr lang="en-US" sz="4000" i="0" dirty="0" err="1"/>
                        <a:t>Matlab</a:t>
                      </a:r>
                      <a:endParaRPr lang="ru-RU" sz="4000" i="0" dirty="0"/>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t>-</a:t>
                      </a:r>
                    </a:p>
                  </a:txBody>
                  <a:tcPr/>
                </a:tc>
                <a:extLst>
                  <a:ext uri="{0D108BD9-81ED-4DB2-BD59-A6C34878D82A}">
                    <a16:rowId xmlns:a16="http://schemas.microsoft.com/office/drawing/2014/main" val="416285887"/>
                  </a:ext>
                </a:extLst>
              </a:tr>
              <a:tr h="1131664">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dirty="0"/>
                        <a:t>Документация: учебник, 41 страница, хороший </a:t>
                      </a:r>
                      <a:r>
                        <a:rPr lang="en-US" sz="4000" dirty="0"/>
                        <a:t>tutorial</a:t>
                      </a:r>
                      <a:endParaRPr lang="ru-RU" sz="4000" dirty="0"/>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000" i="0" dirty="0"/>
                        <a:t>-</a:t>
                      </a:r>
                      <a:endParaRPr lang="ru-RU" sz="4000" i="0" dirty="0"/>
                    </a:p>
                  </a:txBody>
                  <a:tcPr/>
                </a:tc>
                <a:extLst>
                  <a:ext uri="{0D108BD9-81ED-4DB2-BD59-A6C34878D82A}">
                    <a16:rowId xmlns:a16="http://schemas.microsoft.com/office/drawing/2014/main" val="3244849853"/>
                  </a:ext>
                </a:extLst>
              </a:tr>
              <a:tr h="1131664">
                <a:tc>
                  <a:txBody>
                    <a:bodyPr/>
                    <a:lstStyle/>
                    <a:p>
                      <a:r>
                        <a:rPr lang="en-US" sz="4000" dirty="0"/>
                        <a:t>-</a:t>
                      </a:r>
                      <a:endParaRPr lang="ru-RU" sz="4000" dirty="0"/>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000" i="0" dirty="0"/>
                        <a:t>-</a:t>
                      </a:r>
                      <a:endParaRPr lang="ru-RU" sz="4000" i="0" dirty="0"/>
                    </a:p>
                  </a:txBody>
                  <a:tcPr/>
                </a:tc>
                <a:extLst>
                  <a:ext uri="{0D108BD9-81ED-4DB2-BD59-A6C34878D82A}">
                    <a16:rowId xmlns:a16="http://schemas.microsoft.com/office/drawing/2014/main" val="2447499127"/>
                  </a:ext>
                </a:extLst>
              </a:tr>
              <a:tr h="1131664">
                <a:tc>
                  <a:txBody>
                    <a:bodyPr/>
                    <a:lstStyle/>
                    <a:p>
                      <a:r>
                        <a:rPr lang="ru-RU" sz="4000" i="0" dirty="0"/>
                        <a:t>-</a:t>
                      </a:r>
                    </a:p>
                  </a:txBody>
                  <a:tcPr/>
                </a:tc>
                <a:tc>
                  <a:txBody>
                    <a:bodyPr/>
                    <a:lstStyle/>
                    <a:p>
                      <a:r>
                        <a:rPr lang="en-US" sz="4000" b="0" i="0" dirty="0"/>
                        <a:t>-</a:t>
                      </a:r>
                      <a:endParaRPr lang="ru-RU" sz="4000" b="0" i="0" dirty="0"/>
                    </a:p>
                  </a:txBody>
                  <a:tcPr/>
                </a:tc>
                <a:extLst>
                  <a:ext uri="{0D108BD9-81ED-4DB2-BD59-A6C34878D82A}">
                    <a16:rowId xmlns:a16="http://schemas.microsoft.com/office/drawing/2014/main" val="563030681"/>
                  </a:ext>
                </a:extLst>
              </a:tr>
            </a:tbl>
          </a:graphicData>
        </a:graphic>
      </p:graphicFrame>
    </p:spTree>
    <p:extLst>
      <p:ext uri="{BB962C8B-B14F-4D97-AF65-F5344CB8AC3E}">
        <p14:creationId xmlns:p14="http://schemas.microsoft.com/office/powerpoint/2010/main" val="2515534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dirty="0"/>
          </a:p>
        </p:txBody>
      </p:sp>
      <p:pic>
        <p:nvPicPr>
          <p:cNvPr id="70"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10" name="Название подразделения, лаборатории, факультета и т.д.">
            <a:extLst>
              <a:ext uri="{FF2B5EF4-FFF2-40B4-BE49-F238E27FC236}">
                <a16:creationId xmlns:a16="http://schemas.microsoft.com/office/drawing/2014/main" id="{902FC41F-FF69-9543-88DD-FD45A7852F48}"/>
              </a:ext>
            </a:extLst>
          </p:cNvPr>
          <p:cNvSpPr txBox="1"/>
          <p:nvPr/>
        </p:nvSpPr>
        <p:spPr>
          <a:xfrm>
            <a:off x="11338744" y="880808"/>
            <a:ext cx="11366416" cy="636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Факультет Информатики, Математики и Компьютерных наук</a:t>
            </a:r>
          </a:p>
        </p:txBody>
      </p:sp>
      <p:sp>
        <p:nvSpPr>
          <p:cNvPr id="11" name="Очень крутой заголовок…">
            <a:extLst>
              <a:ext uri="{FF2B5EF4-FFF2-40B4-BE49-F238E27FC236}">
                <a16:creationId xmlns:a16="http://schemas.microsoft.com/office/drawing/2014/main" id="{22559269-4B5C-D24D-B495-C7CF8583F3F3}"/>
              </a:ext>
            </a:extLst>
          </p:cNvPr>
          <p:cNvSpPr txBox="1"/>
          <p:nvPr/>
        </p:nvSpPr>
        <p:spPr>
          <a:xfrm>
            <a:off x="1201065" y="2249488"/>
            <a:ext cx="21489608"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sz="7000" cap="all" dirty="0" err="1">
                <a:sym typeface="Arial Narrow"/>
              </a:rPr>
              <a:t>scikit-tda</a:t>
            </a:r>
            <a:r>
              <a:rPr lang="en-US" sz="7000" cap="all" dirty="0">
                <a:sym typeface="Arial Narrow"/>
              </a:rPr>
              <a:t>/</a:t>
            </a:r>
            <a:r>
              <a:rPr lang="en-US" sz="7000" cap="all" dirty="0" err="1">
                <a:sym typeface="Arial Narrow"/>
              </a:rPr>
              <a:t>kepler</a:t>
            </a:r>
            <a:r>
              <a:rPr lang="en-US" sz="7000" cap="all" dirty="0">
                <a:sym typeface="Arial Narrow"/>
              </a:rPr>
              <a:t>-mapper</a:t>
            </a:r>
            <a:endParaRPr lang="en-US" dirty="0"/>
          </a:p>
        </p:txBody>
      </p:sp>
      <p:graphicFrame>
        <p:nvGraphicFramePr>
          <p:cNvPr id="5" name="Таблица 4">
            <a:extLst>
              <a:ext uri="{FF2B5EF4-FFF2-40B4-BE49-F238E27FC236}">
                <a16:creationId xmlns:a16="http://schemas.microsoft.com/office/drawing/2014/main" id="{3150F2B4-3AF5-4B44-896D-30646D84B2A2}"/>
              </a:ext>
            </a:extLst>
          </p:cNvPr>
          <p:cNvGraphicFramePr>
            <a:graphicFrameLocks noGrp="1"/>
          </p:cNvGraphicFramePr>
          <p:nvPr>
            <p:extLst>
              <p:ext uri="{D42A27DB-BD31-4B8C-83A1-F6EECF244321}">
                <p14:modId xmlns:p14="http://schemas.microsoft.com/office/powerpoint/2010/main" val="2049208863"/>
              </p:ext>
            </p:extLst>
          </p:nvPr>
        </p:nvGraphicFramePr>
        <p:xfrm>
          <a:off x="876655" y="3977680"/>
          <a:ext cx="22630690" cy="8466384"/>
        </p:xfrm>
        <a:graphic>
          <a:graphicData uri="http://schemas.openxmlformats.org/drawingml/2006/table">
            <a:tbl>
              <a:tblPr firstRow="1" bandRow="1">
                <a:tableStyleId>{5940675A-B579-460E-94D1-54222C63F5DA}</a:tableStyleId>
              </a:tblPr>
              <a:tblGrid>
                <a:gridCol w="10739281">
                  <a:extLst>
                    <a:ext uri="{9D8B030D-6E8A-4147-A177-3AD203B41FA5}">
                      <a16:colId xmlns:a16="http://schemas.microsoft.com/office/drawing/2014/main" val="2325595556"/>
                    </a:ext>
                  </a:extLst>
                </a:gridCol>
                <a:gridCol w="11891409">
                  <a:extLst>
                    <a:ext uri="{9D8B030D-6E8A-4147-A177-3AD203B41FA5}">
                      <a16:colId xmlns:a16="http://schemas.microsoft.com/office/drawing/2014/main" val="1325009973"/>
                    </a:ext>
                  </a:extLst>
                </a:gridCol>
              </a:tblGrid>
              <a:tr h="1131664">
                <a:tc>
                  <a:txBody>
                    <a:bodyPr/>
                    <a:lstStyle/>
                    <a:p>
                      <a:r>
                        <a:rPr lang="en-US" sz="4400" b="1"/>
                        <a:t>+</a:t>
                      </a:r>
                      <a:endParaRPr lang="ru-RU" sz="4400" b="1" dirty="0"/>
                    </a:p>
                  </a:txBody>
                  <a:tcPr/>
                </a:tc>
                <a:tc>
                  <a:txBody>
                    <a:bodyPr/>
                    <a:lstStyle/>
                    <a:p>
                      <a:r>
                        <a:rPr lang="en-US" sz="4400" b="1"/>
                        <a:t>-</a:t>
                      </a:r>
                      <a:endParaRPr lang="ru-RU" sz="4400" b="1" dirty="0"/>
                    </a:p>
                  </a:txBody>
                  <a:tcPr/>
                </a:tc>
                <a:extLst>
                  <a:ext uri="{0D108BD9-81ED-4DB2-BD59-A6C34878D82A}">
                    <a16:rowId xmlns:a16="http://schemas.microsoft.com/office/drawing/2014/main" val="2858668620"/>
                  </a:ext>
                </a:extLst>
              </a:tr>
              <a:tr h="1131664">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dirty="0"/>
                        <a:t>Строит графы и </a:t>
                      </a:r>
                      <a:r>
                        <a:rPr lang="ru-RU" sz="4000" i="0" dirty="0"/>
                        <a:t>красиво визуализирует в вебе</a:t>
                      </a:r>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t>-  </a:t>
                      </a:r>
                    </a:p>
                  </a:txBody>
                  <a:tcPr/>
                </a:tc>
                <a:extLst>
                  <a:ext uri="{0D108BD9-81ED-4DB2-BD59-A6C34878D82A}">
                    <a16:rowId xmlns:a16="http://schemas.microsoft.com/office/drawing/2014/main" val="3008602485"/>
                  </a:ext>
                </a:extLst>
              </a:tr>
              <a:tr h="1131664">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t>Простое использование в стиле </a:t>
                      </a:r>
                      <a:r>
                        <a:rPr lang="en-US" sz="4000" i="0" dirty="0" err="1"/>
                        <a:t>fit_predict</a:t>
                      </a:r>
                      <a:endParaRPr lang="ru-RU" sz="4000" i="0" dirty="0"/>
                    </a:p>
                  </a:txBody>
                  <a:tcPr/>
                </a:tc>
                <a:tc>
                  <a:txBody>
                    <a:bodyPr/>
                    <a:lstStyle/>
                    <a:p>
                      <a:r>
                        <a:rPr lang="ru-RU" sz="4000" dirty="0"/>
                        <a:t>-</a:t>
                      </a:r>
                    </a:p>
                  </a:txBody>
                  <a:tcPr/>
                </a:tc>
                <a:extLst>
                  <a:ext uri="{0D108BD9-81ED-4DB2-BD59-A6C34878D82A}">
                    <a16:rowId xmlns:a16="http://schemas.microsoft.com/office/drawing/2014/main" val="3015184306"/>
                  </a:ext>
                </a:extLst>
              </a:tr>
              <a:tr h="1131664">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kumimoji="0" lang="ru-RU" sz="4000" b="0" i="0" u="none" strike="noStrike" kern="0" cap="none" spc="0" normalizeH="0" baseline="0" noProof="0" dirty="0">
                          <a:ln>
                            <a:noFill/>
                          </a:ln>
                          <a:solidFill>
                            <a:srgbClr val="000000"/>
                          </a:solidFill>
                          <a:effectLst/>
                          <a:uLnTx/>
                          <a:uFillTx/>
                          <a:latin typeface="+mn-lt"/>
                          <a:cs typeface="+mn-cs"/>
                          <a:sym typeface="Helvetica Light"/>
                        </a:rPr>
                        <a:t>Может использовать совместимые со </a:t>
                      </a:r>
                      <a:r>
                        <a:rPr kumimoji="0" lang="en-US" sz="4000" b="0" i="0" u="none" strike="noStrike" kern="0" cap="none" spc="0" normalizeH="0" baseline="0" noProof="0" dirty="0" err="1">
                          <a:ln>
                            <a:noFill/>
                          </a:ln>
                          <a:solidFill>
                            <a:srgbClr val="000000"/>
                          </a:solidFill>
                          <a:effectLst/>
                          <a:uLnTx/>
                          <a:uFillTx/>
                          <a:latin typeface="+mn-lt"/>
                          <a:cs typeface="+mn-cs"/>
                          <a:sym typeface="Helvetica Light"/>
                        </a:rPr>
                        <a:t>Scikit</a:t>
                      </a:r>
                      <a:r>
                        <a:rPr kumimoji="0" lang="en-US" sz="4000" b="0" i="0" u="none" strike="noStrike" kern="0" cap="none" spc="0" normalizeH="0" baseline="0" noProof="0" dirty="0">
                          <a:ln>
                            <a:noFill/>
                          </a:ln>
                          <a:solidFill>
                            <a:srgbClr val="000000"/>
                          </a:solidFill>
                          <a:effectLst/>
                          <a:uLnTx/>
                          <a:uFillTx/>
                          <a:latin typeface="+mn-lt"/>
                          <a:cs typeface="+mn-cs"/>
                          <a:sym typeface="Helvetica Light"/>
                        </a:rPr>
                        <a:t>-Learn </a:t>
                      </a:r>
                      <a:r>
                        <a:rPr kumimoji="0" lang="ru-RU" sz="4000" b="0" i="0" u="none" strike="noStrike" kern="0" cap="none" spc="0" normalizeH="0" baseline="0" noProof="0" dirty="0">
                          <a:ln>
                            <a:noFill/>
                          </a:ln>
                          <a:solidFill>
                            <a:srgbClr val="000000"/>
                          </a:solidFill>
                          <a:effectLst/>
                          <a:uLnTx/>
                          <a:uFillTx/>
                          <a:latin typeface="+mn-lt"/>
                          <a:cs typeface="+mn-cs"/>
                          <a:sym typeface="Helvetica Light"/>
                        </a:rPr>
                        <a:t>алгоритмы</a:t>
                      </a:r>
                    </a:p>
                    <a:p>
                      <a:endParaRPr lang="en-US" dirty="0"/>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t>-</a:t>
                      </a:r>
                    </a:p>
                  </a:txBody>
                  <a:tcPr/>
                </a:tc>
                <a:extLst>
                  <a:ext uri="{0D108BD9-81ED-4DB2-BD59-A6C34878D82A}">
                    <a16:rowId xmlns:a16="http://schemas.microsoft.com/office/drawing/2014/main" val="416285887"/>
                  </a:ext>
                </a:extLst>
              </a:tr>
              <a:tr h="1131664">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dirty="0"/>
                        <a:t>Множество примеров</a:t>
                      </a:r>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000" i="0" dirty="0"/>
                        <a:t>-</a:t>
                      </a:r>
                      <a:endParaRPr lang="ru-RU" sz="4000" i="0" dirty="0"/>
                    </a:p>
                  </a:txBody>
                  <a:tcPr/>
                </a:tc>
                <a:extLst>
                  <a:ext uri="{0D108BD9-81ED-4DB2-BD59-A6C34878D82A}">
                    <a16:rowId xmlns:a16="http://schemas.microsoft.com/office/drawing/2014/main" val="3244849853"/>
                  </a:ext>
                </a:extLst>
              </a:tr>
              <a:tr h="1131664">
                <a:tc>
                  <a:txBody>
                    <a:bodyPr/>
                    <a:lstStyle/>
                    <a:p>
                      <a:r>
                        <a:rPr lang="ru-RU" sz="4000" dirty="0"/>
                        <a:t>Простая установка </a:t>
                      </a:r>
                      <a:r>
                        <a:rPr lang="en-US" sz="4000" dirty="0"/>
                        <a:t>pip install</a:t>
                      </a:r>
                      <a:endParaRPr lang="ru-RU" sz="4000" dirty="0"/>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000" i="0" dirty="0"/>
                        <a:t>-</a:t>
                      </a:r>
                      <a:endParaRPr lang="ru-RU" sz="4000" i="0" dirty="0"/>
                    </a:p>
                  </a:txBody>
                  <a:tcPr/>
                </a:tc>
                <a:extLst>
                  <a:ext uri="{0D108BD9-81ED-4DB2-BD59-A6C34878D82A}">
                    <a16:rowId xmlns:a16="http://schemas.microsoft.com/office/drawing/2014/main" val="2447499127"/>
                  </a:ext>
                </a:extLst>
              </a:tr>
              <a:tr h="1131664">
                <a:tc>
                  <a:txBody>
                    <a:bodyPr/>
                    <a:lstStyle/>
                    <a:p>
                      <a:r>
                        <a:rPr lang="ru-RU" sz="4000" i="0" dirty="0"/>
                        <a:t>Можно визуализировать прямо в </a:t>
                      </a:r>
                      <a:r>
                        <a:rPr lang="en-US" sz="4000" i="0" dirty="0"/>
                        <a:t>notebook</a:t>
                      </a:r>
                      <a:endParaRPr lang="ru-RU" sz="4000" i="0" dirty="0"/>
                    </a:p>
                  </a:txBody>
                  <a:tcPr/>
                </a:tc>
                <a:tc>
                  <a:txBody>
                    <a:bodyPr/>
                    <a:lstStyle/>
                    <a:p>
                      <a:r>
                        <a:rPr lang="en-US" sz="4000" b="0" i="0" dirty="0"/>
                        <a:t>-</a:t>
                      </a:r>
                      <a:endParaRPr lang="ru-RU" sz="4000" b="0" i="0" dirty="0"/>
                    </a:p>
                  </a:txBody>
                  <a:tcPr/>
                </a:tc>
                <a:extLst>
                  <a:ext uri="{0D108BD9-81ED-4DB2-BD59-A6C34878D82A}">
                    <a16:rowId xmlns:a16="http://schemas.microsoft.com/office/drawing/2014/main" val="563030681"/>
                  </a:ext>
                </a:extLst>
              </a:tr>
            </a:tbl>
          </a:graphicData>
        </a:graphic>
      </p:graphicFrame>
    </p:spTree>
    <p:extLst>
      <p:ext uri="{BB962C8B-B14F-4D97-AF65-F5344CB8AC3E}">
        <p14:creationId xmlns:p14="http://schemas.microsoft.com/office/powerpoint/2010/main" val="2697690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dirty="0"/>
          </a:p>
        </p:txBody>
      </p:sp>
      <p:pic>
        <p:nvPicPr>
          <p:cNvPr id="70"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10" name="Название подразделения, лаборатории, факультета и т.д.">
            <a:extLst>
              <a:ext uri="{FF2B5EF4-FFF2-40B4-BE49-F238E27FC236}">
                <a16:creationId xmlns:a16="http://schemas.microsoft.com/office/drawing/2014/main" id="{902FC41F-FF69-9543-88DD-FD45A7852F48}"/>
              </a:ext>
            </a:extLst>
          </p:cNvPr>
          <p:cNvSpPr txBox="1"/>
          <p:nvPr/>
        </p:nvSpPr>
        <p:spPr>
          <a:xfrm>
            <a:off x="11338744" y="880808"/>
            <a:ext cx="11366416" cy="636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Факультет Информатики, Математики и Компьютерных наук</a:t>
            </a:r>
          </a:p>
        </p:txBody>
      </p:sp>
      <p:sp>
        <p:nvSpPr>
          <p:cNvPr id="11" name="Очень крутой заголовок…">
            <a:extLst>
              <a:ext uri="{FF2B5EF4-FFF2-40B4-BE49-F238E27FC236}">
                <a16:creationId xmlns:a16="http://schemas.microsoft.com/office/drawing/2014/main" id="{22559269-4B5C-D24D-B495-C7CF8583F3F3}"/>
              </a:ext>
            </a:extLst>
          </p:cNvPr>
          <p:cNvSpPr txBox="1"/>
          <p:nvPr/>
        </p:nvSpPr>
        <p:spPr>
          <a:xfrm>
            <a:off x="1201065" y="2249488"/>
            <a:ext cx="21489608"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7000" cap="all" dirty="0">
                <a:sym typeface="Arial Narrow"/>
              </a:rPr>
              <a:t>Что выбрать</a:t>
            </a:r>
            <a:endParaRPr lang="en-US" dirty="0"/>
          </a:p>
        </p:txBody>
      </p:sp>
      <p:graphicFrame>
        <p:nvGraphicFramePr>
          <p:cNvPr id="5" name="Таблица 4">
            <a:extLst>
              <a:ext uri="{FF2B5EF4-FFF2-40B4-BE49-F238E27FC236}">
                <a16:creationId xmlns:a16="http://schemas.microsoft.com/office/drawing/2014/main" id="{3150F2B4-3AF5-4B44-896D-30646D84B2A2}"/>
              </a:ext>
            </a:extLst>
          </p:cNvPr>
          <p:cNvGraphicFramePr>
            <a:graphicFrameLocks noGrp="1"/>
          </p:cNvGraphicFramePr>
          <p:nvPr>
            <p:extLst>
              <p:ext uri="{D42A27DB-BD31-4B8C-83A1-F6EECF244321}">
                <p14:modId xmlns:p14="http://schemas.microsoft.com/office/powerpoint/2010/main" val="1560353888"/>
              </p:ext>
            </p:extLst>
          </p:nvPr>
        </p:nvGraphicFramePr>
        <p:xfrm>
          <a:off x="876655" y="3977680"/>
          <a:ext cx="21814018" cy="7921648"/>
        </p:xfrm>
        <a:graphic>
          <a:graphicData uri="http://schemas.openxmlformats.org/drawingml/2006/table">
            <a:tbl>
              <a:tblPr firstRow="1" bandRow="1">
                <a:tableStyleId>{5940675A-B579-460E-94D1-54222C63F5DA}</a:tableStyleId>
              </a:tblPr>
              <a:tblGrid>
                <a:gridCol w="21814018">
                  <a:extLst>
                    <a:ext uri="{9D8B030D-6E8A-4147-A177-3AD203B41FA5}">
                      <a16:colId xmlns:a16="http://schemas.microsoft.com/office/drawing/2014/main" val="2325595556"/>
                    </a:ext>
                  </a:extLst>
                </a:gridCol>
              </a:tblGrid>
              <a:tr h="1131664">
                <a:tc>
                  <a:txBody>
                    <a:bodyPr/>
                    <a:lstStyle/>
                    <a:p>
                      <a:r>
                        <a:rPr lang="en-US" sz="4400" b="1"/>
                        <a:t>+</a:t>
                      </a:r>
                      <a:endParaRPr lang="ru-RU" sz="4400" b="1" dirty="0"/>
                    </a:p>
                  </a:txBody>
                  <a:tcPr/>
                </a:tc>
                <a:extLst>
                  <a:ext uri="{0D108BD9-81ED-4DB2-BD59-A6C34878D82A}">
                    <a16:rowId xmlns:a16="http://schemas.microsoft.com/office/drawing/2014/main" val="2858668620"/>
                  </a:ext>
                </a:extLst>
              </a:tr>
              <a:tr h="1131664">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000" dirty="0" err="1"/>
                        <a:t>Scikit-tda</a:t>
                      </a:r>
                      <a:r>
                        <a:rPr lang="en-US" sz="4000" dirty="0"/>
                        <a:t>/Kepler Mapper</a:t>
                      </a:r>
                      <a:endParaRPr lang="ru-RU" sz="4000" i="0" dirty="0"/>
                    </a:p>
                  </a:txBody>
                  <a:tcPr/>
                </a:tc>
                <a:extLst>
                  <a:ext uri="{0D108BD9-81ED-4DB2-BD59-A6C34878D82A}">
                    <a16:rowId xmlns:a16="http://schemas.microsoft.com/office/drawing/2014/main" val="3008602485"/>
                  </a:ext>
                </a:extLst>
              </a:tr>
              <a:tr h="1131664">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000" i="0" dirty="0"/>
                        <a:t>GUHDI / </a:t>
                      </a:r>
                      <a:r>
                        <a:rPr lang="en-US" sz="4000" cap="all" dirty="0">
                          <a:sym typeface="Arial Narrow"/>
                        </a:rPr>
                        <a:t>Dionysus</a:t>
                      </a:r>
                      <a:endParaRPr lang="ru-RU" sz="4000" i="0" dirty="0"/>
                    </a:p>
                  </a:txBody>
                  <a:tcPr/>
                </a:tc>
                <a:extLst>
                  <a:ext uri="{0D108BD9-81ED-4DB2-BD59-A6C34878D82A}">
                    <a16:rowId xmlns:a16="http://schemas.microsoft.com/office/drawing/2014/main" val="3015184306"/>
                  </a:ext>
                </a:extLst>
              </a:tr>
              <a:tr h="1131664">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000" cap="all" dirty="0">
                          <a:sym typeface="Arial Narrow"/>
                        </a:rPr>
                        <a:t>R-TDA</a:t>
                      </a:r>
                      <a:endParaRPr lang="en-US" dirty="0"/>
                    </a:p>
                  </a:txBody>
                  <a:tcPr/>
                </a:tc>
                <a:extLst>
                  <a:ext uri="{0D108BD9-81ED-4DB2-BD59-A6C34878D82A}">
                    <a16:rowId xmlns:a16="http://schemas.microsoft.com/office/drawing/2014/main" val="416285887"/>
                  </a:ext>
                </a:extLst>
              </a:tr>
              <a:tr h="1131664">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000" dirty="0"/>
                        <a:t>-</a:t>
                      </a:r>
                      <a:endParaRPr lang="ru-RU" sz="4000" dirty="0"/>
                    </a:p>
                  </a:txBody>
                  <a:tcPr/>
                </a:tc>
                <a:extLst>
                  <a:ext uri="{0D108BD9-81ED-4DB2-BD59-A6C34878D82A}">
                    <a16:rowId xmlns:a16="http://schemas.microsoft.com/office/drawing/2014/main" val="3244849853"/>
                  </a:ext>
                </a:extLst>
              </a:tr>
              <a:tr h="1131664">
                <a:tc>
                  <a:txBody>
                    <a:bodyPr/>
                    <a:lstStyle/>
                    <a:p>
                      <a:r>
                        <a:rPr lang="en-US" sz="4000" dirty="0"/>
                        <a:t>-</a:t>
                      </a:r>
                      <a:endParaRPr lang="ru-RU" sz="4000" dirty="0"/>
                    </a:p>
                  </a:txBody>
                  <a:tcPr/>
                </a:tc>
                <a:extLst>
                  <a:ext uri="{0D108BD9-81ED-4DB2-BD59-A6C34878D82A}">
                    <a16:rowId xmlns:a16="http://schemas.microsoft.com/office/drawing/2014/main" val="2447499127"/>
                  </a:ext>
                </a:extLst>
              </a:tr>
              <a:tr h="1131664">
                <a:tc>
                  <a:txBody>
                    <a:bodyPr/>
                    <a:lstStyle/>
                    <a:p>
                      <a:r>
                        <a:rPr lang="en-US" sz="4000" i="0" dirty="0"/>
                        <a:t>-</a:t>
                      </a:r>
                      <a:endParaRPr lang="ru-RU" sz="4000" i="0" dirty="0"/>
                    </a:p>
                  </a:txBody>
                  <a:tcPr/>
                </a:tc>
                <a:extLst>
                  <a:ext uri="{0D108BD9-81ED-4DB2-BD59-A6C34878D82A}">
                    <a16:rowId xmlns:a16="http://schemas.microsoft.com/office/drawing/2014/main" val="563030681"/>
                  </a:ext>
                </a:extLst>
              </a:tr>
            </a:tbl>
          </a:graphicData>
        </a:graphic>
      </p:graphicFrame>
    </p:spTree>
    <p:extLst>
      <p:ext uri="{BB962C8B-B14F-4D97-AF65-F5344CB8AC3E}">
        <p14:creationId xmlns:p14="http://schemas.microsoft.com/office/powerpoint/2010/main" val="4148435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Изображение" descr="Изображение"/>
          <p:cNvPicPr>
            <a:picLocks noChangeAspect="1"/>
          </p:cNvPicPr>
          <p:nvPr/>
        </p:nvPicPr>
        <p:blipFill>
          <a:blip r:embed="rId2"/>
          <a:stretch>
            <a:fillRect/>
          </a:stretch>
        </p:blipFill>
        <p:spPr>
          <a:xfrm>
            <a:off x="9952877" y="1817440"/>
            <a:ext cx="4478245" cy="4330003"/>
          </a:xfrm>
          <a:prstGeom prst="rect">
            <a:avLst/>
          </a:prstGeom>
          <a:ln w="12700">
            <a:miter lim="400000"/>
          </a:ln>
        </p:spPr>
      </p:pic>
      <p:sp>
        <p:nvSpPr>
          <p:cNvPr id="6" name="Очень крутой заголовок…">
            <a:extLst>
              <a:ext uri="{FF2B5EF4-FFF2-40B4-BE49-F238E27FC236}">
                <a16:creationId xmlns:a16="http://schemas.microsoft.com/office/drawing/2014/main" id="{FAFBB906-09E9-F44A-9936-C445F38C9501}"/>
              </a:ext>
            </a:extLst>
          </p:cNvPr>
          <p:cNvSpPr txBox="1"/>
          <p:nvPr/>
        </p:nvSpPr>
        <p:spPr>
          <a:xfrm>
            <a:off x="25734" y="7589302"/>
            <a:ext cx="24384000" cy="164496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lstStyle/>
          <a:p>
            <a:pPr>
              <a:defRPr sz="5000" b="1" cap="all">
                <a:solidFill>
                  <a:srgbClr val="253957"/>
                </a:solidFill>
                <a:latin typeface="+mn-lt"/>
                <a:ea typeface="+mn-ea"/>
                <a:cs typeface="+mn-cs"/>
                <a:sym typeface="Arial Narrow"/>
              </a:defRPr>
            </a:pPr>
            <a:r>
              <a:rPr lang="ru-RU" sz="7200" b="1" dirty="0">
                <a:solidFill>
                  <a:schemeClr val="bg1"/>
                </a:solidFill>
                <a:latin typeface="Arial Narrow" charset="0"/>
                <a:ea typeface="Arial Narrow" charset="0"/>
                <a:cs typeface="Arial Narrow" charset="0"/>
              </a:rPr>
              <a:t>Спасибо за внимание!</a:t>
            </a:r>
            <a:endParaRPr sz="7200" b="1" dirty="0">
              <a:solidFill>
                <a:schemeClr val="bg1"/>
              </a:solidFill>
              <a:latin typeface="Arial Narrow" charset="0"/>
              <a:ea typeface="Arial Narrow" charset="0"/>
              <a:cs typeface="Arial Narrow"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dirty="0"/>
          </a:p>
        </p:txBody>
      </p:sp>
      <p:pic>
        <p:nvPicPr>
          <p:cNvPr id="70"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8" name="Заголовок основного текста">
            <a:extLst>
              <a:ext uri="{FF2B5EF4-FFF2-40B4-BE49-F238E27FC236}">
                <a16:creationId xmlns:a16="http://schemas.microsoft.com/office/drawing/2014/main" id="{2062C9C3-884F-2C4E-86A1-64C8BB6685C0}"/>
              </a:ext>
            </a:extLst>
          </p:cNvPr>
          <p:cNvSpPr txBox="1"/>
          <p:nvPr/>
        </p:nvSpPr>
        <p:spPr>
          <a:xfrm>
            <a:off x="1174776" y="3875729"/>
            <a:ext cx="21504095" cy="2838255"/>
          </a:xfrm>
          <a:prstGeom prst="rect">
            <a:avLst/>
          </a:prstGeom>
          <a:ln w="12700">
            <a:miter lim="400000"/>
          </a:ln>
          <a:extLst>
            <a:ext uri="{C572A759-6A51-4108-AA02-DFA0A04FC94B}">
              <ma14:wrappingTextBoxFlag xmlns="" xmlns:ma14="http://schemas.microsoft.com/office/mac/drawingml/2011/main" val="1"/>
            </a:ext>
          </a:extLst>
        </p:spPr>
        <p:txBody>
          <a:bodyPr lIns="71438" tIns="71438" rIns="71438" bIns="71438" anchor="b"/>
          <a:lstStyle>
            <a:lvl1pPr algn="l">
              <a:defRPr sz="3000" b="1">
                <a:solidFill>
                  <a:srgbClr val="253957"/>
                </a:solidFill>
                <a:latin typeface="+mn-lt"/>
                <a:ea typeface="+mn-ea"/>
                <a:cs typeface="+mn-cs"/>
                <a:sym typeface="Arial Narrow"/>
              </a:defRPr>
            </a:lvl1pPr>
          </a:lstStyle>
          <a:p>
            <a:pPr algn="ctr"/>
            <a:r>
              <a:rPr lang="ru-RU" sz="5400" dirty="0"/>
              <a:t>Цель работы группы</a:t>
            </a:r>
            <a:r>
              <a:rPr lang="en-US" sz="5400" dirty="0"/>
              <a:t> </a:t>
            </a:r>
            <a:r>
              <a:rPr lang="en-US" sz="5400" b="0" dirty="0"/>
              <a:t>–</a:t>
            </a:r>
            <a:r>
              <a:rPr lang="en-US" sz="5400" dirty="0"/>
              <a:t> </a:t>
            </a:r>
            <a:r>
              <a:rPr lang="ru-RU" sz="5400" b="0" dirty="0"/>
              <a:t>рассмотреть и изучить возможности открытых инструментов для топологического анализа данных. </a:t>
            </a:r>
          </a:p>
          <a:p>
            <a:pPr algn="ctr"/>
            <a:endParaRPr sz="4800" dirty="0">
              <a:latin typeface="Arial Narrow" charset="0"/>
              <a:ea typeface="Arial Narrow" charset="0"/>
              <a:cs typeface="Arial Narrow" charset="0"/>
            </a:endParaRPr>
          </a:p>
        </p:txBody>
      </p:sp>
      <p:sp>
        <p:nvSpPr>
          <p:cNvPr id="9"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AB07BFE-D732-B24B-AC28-C72100B374B1}"/>
              </a:ext>
            </a:extLst>
          </p:cNvPr>
          <p:cNvSpPr txBox="1"/>
          <p:nvPr/>
        </p:nvSpPr>
        <p:spPr>
          <a:xfrm>
            <a:off x="1226606" y="6713983"/>
            <a:ext cx="22486674" cy="6121199"/>
          </a:xfrm>
          <a:prstGeom prst="rect">
            <a:avLst/>
          </a:prstGeom>
          <a:ln w="12700">
            <a:miter lim="400000"/>
          </a:ln>
          <a:extLst>
            <a:ext uri="{C572A759-6A51-4108-AA02-DFA0A04FC94B}">
              <ma14:wrappingTextBoxFlag xmlns="" xmlns:ma14="http://schemas.microsoft.com/office/mac/drawingml/2011/main" val="1"/>
            </a:ext>
          </a:extLst>
        </p:spPr>
        <p:txBody>
          <a:bodyPr lIns="71438" tIns="71438" rIns="71438" bIns="71438"/>
          <a:lstStyle/>
          <a:p>
            <a:pPr algn="l">
              <a:lnSpc>
                <a:spcPct val="150000"/>
              </a:lnSpc>
              <a:spcBef>
                <a:spcPts val="2813"/>
              </a:spcBef>
              <a:buSzPct val="100000"/>
              <a:defRPr sz="2100">
                <a:solidFill>
                  <a:srgbClr val="253957"/>
                </a:solidFill>
                <a:latin typeface="+mn-lt"/>
                <a:ea typeface="+mn-ea"/>
                <a:cs typeface="+mn-cs"/>
                <a:sym typeface="Arial Narrow"/>
              </a:defRPr>
            </a:pPr>
            <a:r>
              <a:rPr lang="ru-RU" sz="3938" b="1" dirty="0">
                <a:latin typeface="Arial Narrow" charset="0"/>
                <a:ea typeface="Arial Narrow" charset="0"/>
                <a:cs typeface="Arial Narrow" charset="0"/>
              </a:rPr>
              <a:t>Для достижения поставленной цели, необходимо выполнить следующие задачи:</a:t>
            </a:r>
            <a:endParaRPr lang="ru-RU" sz="3938" dirty="0">
              <a:latin typeface="Arial Narrow" charset="0"/>
              <a:ea typeface="Arial Narrow" charset="0"/>
              <a:cs typeface="Arial Narrow" charset="0"/>
            </a:endParaRPr>
          </a:p>
          <a:p>
            <a:pPr marL="321480" indent="-321480" algn="l">
              <a:lnSpc>
                <a:spcPct val="150000"/>
              </a:lnSpc>
              <a:spcBef>
                <a:spcPts val="2813"/>
              </a:spcBef>
              <a:buSzPct val="100000"/>
              <a:buAutoNum type="arabicPeriod"/>
              <a:defRPr sz="2100">
                <a:solidFill>
                  <a:srgbClr val="253957"/>
                </a:solidFill>
                <a:latin typeface="+mn-lt"/>
                <a:ea typeface="+mn-ea"/>
                <a:cs typeface="+mn-cs"/>
                <a:sym typeface="Arial Narrow"/>
              </a:defRPr>
            </a:pPr>
            <a:r>
              <a:rPr lang="ru-RU" sz="3938" dirty="0">
                <a:latin typeface="Arial Narrow" charset="0"/>
                <a:ea typeface="Arial Narrow" charset="0"/>
                <a:cs typeface="Arial Narrow" charset="0"/>
              </a:rPr>
              <a:t> Рассмотреть набор известных инструментов для топологического анализа;</a:t>
            </a:r>
          </a:p>
          <a:p>
            <a:pPr marL="321480" indent="-321480" algn="l">
              <a:lnSpc>
                <a:spcPct val="150000"/>
              </a:lnSpc>
              <a:spcBef>
                <a:spcPts val="2813"/>
              </a:spcBef>
              <a:buSzPct val="100000"/>
              <a:buAutoNum type="arabicPeriod"/>
              <a:defRPr sz="2100">
                <a:solidFill>
                  <a:srgbClr val="253957"/>
                </a:solidFill>
                <a:latin typeface="+mn-lt"/>
                <a:ea typeface="+mn-ea"/>
                <a:cs typeface="+mn-cs"/>
                <a:sym typeface="Arial Narrow"/>
              </a:defRPr>
            </a:pPr>
            <a:r>
              <a:rPr lang="ru-RU" sz="3938" dirty="0">
                <a:latin typeface="Arial Narrow" charset="0"/>
                <a:ea typeface="Arial Narrow" charset="0"/>
                <a:cs typeface="Arial Narrow" charset="0"/>
              </a:rPr>
              <a:t> Изучить их работоспособность, возможности, проверить корректность работы;</a:t>
            </a:r>
            <a:endParaRPr lang="en-US" sz="3938" dirty="0">
              <a:latin typeface="Arial Narrow" charset="0"/>
              <a:ea typeface="Arial Narrow" charset="0"/>
              <a:cs typeface="Arial Narrow" charset="0"/>
            </a:endParaRPr>
          </a:p>
          <a:p>
            <a:pPr marL="321480" indent="-321480" algn="l">
              <a:lnSpc>
                <a:spcPct val="150000"/>
              </a:lnSpc>
              <a:spcBef>
                <a:spcPts val="2813"/>
              </a:spcBef>
              <a:buSzPct val="100000"/>
              <a:buAutoNum type="arabicPeriod"/>
              <a:defRPr sz="2100">
                <a:solidFill>
                  <a:srgbClr val="253957"/>
                </a:solidFill>
                <a:latin typeface="+mn-lt"/>
                <a:ea typeface="+mn-ea"/>
                <a:cs typeface="+mn-cs"/>
                <a:sym typeface="Arial Narrow"/>
              </a:defRPr>
            </a:pPr>
            <a:r>
              <a:rPr lang="en-US" sz="3938" dirty="0">
                <a:latin typeface="Arial Narrow" charset="0"/>
                <a:ea typeface="Arial Narrow" charset="0"/>
                <a:cs typeface="Arial Narrow" charset="0"/>
              </a:rPr>
              <a:t> </a:t>
            </a:r>
            <a:r>
              <a:rPr lang="ru-RU" sz="3938" dirty="0">
                <a:latin typeface="Arial Narrow" charset="0"/>
                <a:ea typeface="Arial Narrow" charset="0"/>
                <a:cs typeface="Arial Narrow" charset="0"/>
              </a:rPr>
              <a:t>Рассмотреть разные наборы данных;</a:t>
            </a:r>
          </a:p>
          <a:p>
            <a:pPr marL="321480" indent="-321480" algn="l">
              <a:lnSpc>
                <a:spcPct val="150000"/>
              </a:lnSpc>
              <a:spcBef>
                <a:spcPts val="2813"/>
              </a:spcBef>
              <a:buSzPct val="100000"/>
              <a:buAutoNum type="arabicPeriod"/>
              <a:defRPr sz="2100">
                <a:solidFill>
                  <a:srgbClr val="253957"/>
                </a:solidFill>
                <a:latin typeface="+mn-lt"/>
                <a:ea typeface="+mn-ea"/>
                <a:cs typeface="+mn-cs"/>
                <a:sym typeface="Arial Narrow"/>
              </a:defRPr>
            </a:pPr>
            <a:r>
              <a:rPr lang="ru-RU" sz="3938" dirty="0">
                <a:latin typeface="Arial Narrow" charset="0"/>
                <a:ea typeface="Arial Narrow" charset="0"/>
                <a:cs typeface="Arial Narrow" charset="0"/>
              </a:rPr>
              <a:t> Провести сравнительный анализ.</a:t>
            </a:r>
          </a:p>
        </p:txBody>
      </p:sp>
      <p:sp>
        <p:nvSpPr>
          <p:cNvPr id="10" name="Название подразделения, лаборатории, факультета и т.д.">
            <a:extLst>
              <a:ext uri="{FF2B5EF4-FFF2-40B4-BE49-F238E27FC236}">
                <a16:creationId xmlns:a16="http://schemas.microsoft.com/office/drawing/2014/main" id="{902FC41F-FF69-9543-88DD-FD45A7852F48}"/>
              </a:ext>
            </a:extLst>
          </p:cNvPr>
          <p:cNvSpPr txBox="1"/>
          <p:nvPr/>
        </p:nvSpPr>
        <p:spPr>
          <a:xfrm>
            <a:off x="11338744" y="880808"/>
            <a:ext cx="11366416" cy="636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Факультет Информатики, Математики и Компьютерных наук</a:t>
            </a:r>
          </a:p>
        </p:txBody>
      </p:sp>
      <p:sp>
        <p:nvSpPr>
          <p:cNvPr id="11" name="Очень крутой заголовок…">
            <a:extLst>
              <a:ext uri="{FF2B5EF4-FFF2-40B4-BE49-F238E27FC236}">
                <a16:creationId xmlns:a16="http://schemas.microsoft.com/office/drawing/2014/main" id="{22559269-4B5C-D24D-B495-C7CF8583F3F3}"/>
              </a:ext>
            </a:extLst>
          </p:cNvPr>
          <p:cNvSpPr txBox="1"/>
          <p:nvPr/>
        </p:nvSpPr>
        <p:spPr>
          <a:xfrm>
            <a:off x="1201065" y="2249488"/>
            <a:ext cx="21489608"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Цели и задачи</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dirty="0"/>
          </a:p>
        </p:txBody>
      </p:sp>
      <p:pic>
        <p:nvPicPr>
          <p:cNvPr id="70"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10" name="Название подразделения, лаборатории, факультета и т.д.">
            <a:extLst>
              <a:ext uri="{FF2B5EF4-FFF2-40B4-BE49-F238E27FC236}">
                <a16:creationId xmlns:a16="http://schemas.microsoft.com/office/drawing/2014/main" id="{902FC41F-FF69-9543-88DD-FD45A7852F48}"/>
              </a:ext>
            </a:extLst>
          </p:cNvPr>
          <p:cNvSpPr txBox="1"/>
          <p:nvPr/>
        </p:nvSpPr>
        <p:spPr>
          <a:xfrm>
            <a:off x="11338744" y="880808"/>
            <a:ext cx="11366416" cy="636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Факультет Информатики, Математики и Компьютерных наук</a:t>
            </a:r>
          </a:p>
        </p:txBody>
      </p:sp>
      <p:sp>
        <p:nvSpPr>
          <p:cNvPr id="11" name="Очень крутой заголовок…">
            <a:extLst>
              <a:ext uri="{FF2B5EF4-FFF2-40B4-BE49-F238E27FC236}">
                <a16:creationId xmlns:a16="http://schemas.microsoft.com/office/drawing/2014/main" id="{22559269-4B5C-D24D-B495-C7CF8583F3F3}"/>
              </a:ext>
            </a:extLst>
          </p:cNvPr>
          <p:cNvSpPr txBox="1"/>
          <p:nvPr/>
        </p:nvSpPr>
        <p:spPr>
          <a:xfrm>
            <a:off x="1201065" y="2249488"/>
            <a:ext cx="21489608"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план работы</a:t>
            </a:r>
            <a:endParaRPr dirty="0"/>
          </a:p>
        </p:txBody>
      </p:sp>
      <p:graphicFrame>
        <p:nvGraphicFramePr>
          <p:cNvPr id="5" name="Таблица 4">
            <a:extLst>
              <a:ext uri="{FF2B5EF4-FFF2-40B4-BE49-F238E27FC236}">
                <a16:creationId xmlns:a16="http://schemas.microsoft.com/office/drawing/2014/main" id="{3150F2B4-3AF5-4B44-896D-30646D84B2A2}"/>
              </a:ext>
            </a:extLst>
          </p:cNvPr>
          <p:cNvGraphicFramePr>
            <a:graphicFrameLocks noGrp="1"/>
          </p:cNvGraphicFramePr>
          <p:nvPr>
            <p:extLst>
              <p:ext uri="{D42A27DB-BD31-4B8C-83A1-F6EECF244321}">
                <p14:modId xmlns:p14="http://schemas.microsoft.com/office/powerpoint/2010/main" val="1941754108"/>
              </p:ext>
            </p:extLst>
          </p:nvPr>
        </p:nvGraphicFramePr>
        <p:xfrm>
          <a:off x="876654" y="3977680"/>
          <a:ext cx="22548593" cy="9319824"/>
        </p:xfrm>
        <a:graphic>
          <a:graphicData uri="http://schemas.openxmlformats.org/drawingml/2006/table">
            <a:tbl>
              <a:tblPr firstRow="1" bandRow="1">
                <a:tableStyleId>{5940675A-B579-460E-94D1-54222C63F5DA}</a:tableStyleId>
              </a:tblPr>
              <a:tblGrid>
                <a:gridCol w="22548593">
                  <a:extLst>
                    <a:ext uri="{9D8B030D-6E8A-4147-A177-3AD203B41FA5}">
                      <a16:colId xmlns:a16="http://schemas.microsoft.com/office/drawing/2014/main" val="1325009973"/>
                    </a:ext>
                  </a:extLst>
                </a:gridCol>
              </a:tblGrid>
              <a:tr h="1131664">
                <a:tc>
                  <a:txBody>
                    <a:bodyPr/>
                    <a:lstStyle/>
                    <a:p>
                      <a:r>
                        <a:rPr lang="ru-RU" sz="4400" b="1" dirty="0"/>
                        <a:t>Темы</a:t>
                      </a:r>
                    </a:p>
                  </a:txBody>
                  <a:tcPr/>
                </a:tc>
                <a:extLst>
                  <a:ext uri="{0D108BD9-81ED-4DB2-BD59-A6C34878D82A}">
                    <a16:rowId xmlns:a16="http://schemas.microsoft.com/office/drawing/2014/main" val="2858668620"/>
                  </a:ext>
                </a:extLst>
              </a:tr>
              <a:tr h="1131664">
                <a:tc>
                  <a:txBody>
                    <a:bodyPr/>
                    <a:lstStyle/>
                    <a:p>
                      <a:r>
                        <a:rPr lang="ru-RU" sz="4000" b="1" i="1" u="none" strike="noStrike" cap="none" spc="0" baseline="0" dirty="0">
                          <a:ln>
                            <a:noFill/>
                          </a:ln>
                          <a:solidFill>
                            <a:schemeClr val="tx1"/>
                          </a:solidFill>
                          <a:effectLst/>
                          <a:uFillTx/>
                          <a:latin typeface="+mn-lt"/>
                          <a:ea typeface="+mn-ea"/>
                          <a:cs typeface="+mn-cs"/>
                          <a:sym typeface="Helvetica Light"/>
                        </a:rPr>
                        <a:t>Обзор инструментов:      </a:t>
                      </a:r>
                      <a:r>
                        <a:rPr lang="en" sz="4000" b="0" i="1" u="none" strike="noStrike" cap="none" spc="0" baseline="0" dirty="0" err="1">
                          <a:ln>
                            <a:noFill/>
                          </a:ln>
                          <a:solidFill>
                            <a:schemeClr val="tx1"/>
                          </a:solidFill>
                          <a:effectLst/>
                          <a:uFillTx/>
                          <a:latin typeface="+mn-lt"/>
                          <a:ea typeface="+mn-ea"/>
                          <a:cs typeface="+mn-cs"/>
                          <a:sym typeface="Helvetica Light"/>
                        </a:rPr>
                        <a:t>scikit-tda</a:t>
                      </a:r>
                      <a:r>
                        <a:rPr lang="en" sz="4000" b="0" i="1" u="none" strike="noStrike" cap="none" spc="0" baseline="0" dirty="0">
                          <a:ln>
                            <a:noFill/>
                          </a:ln>
                          <a:solidFill>
                            <a:schemeClr val="tx1"/>
                          </a:solidFill>
                          <a:effectLst/>
                          <a:uFillTx/>
                          <a:latin typeface="+mn-lt"/>
                          <a:ea typeface="+mn-ea"/>
                          <a:cs typeface="+mn-cs"/>
                          <a:sym typeface="Helvetica Light"/>
                        </a:rPr>
                        <a:t>/</a:t>
                      </a:r>
                      <a:r>
                        <a:rPr lang="en" sz="4000" b="0" i="1" u="none" strike="noStrike" cap="none" spc="0" baseline="0" dirty="0" err="1">
                          <a:ln>
                            <a:noFill/>
                          </a:ln>
                          <a:solidFill>
                            <a:schemeClr val="tx1"/>
                          </a:solidFill>
                          <a:effectLst/>
                          <a:uFillTx/>
                          <a:latin typeface="+mn-lt"/>
                          <a:ea typeface="+mn-ea"/>
                          <a:cs typeface="+mn-cs"/>
                          <a:sym typeface="Helvetica Light"/>
                        </a:rPr>
                        <a:t>scikit-tda</a:t>
                      </a:r>
                      <a:r>
                        <a:rPr lang="ru-RU" sz="4000" b="0" i="1" u="none" strike="noStrike" cap="none" spc="0" baseline="0" dirty="0">
                          <a:ln>
                            <a:noFill/>
                          </a:ln>
                          <a:solidFill>
                            <a:schemeClr val="tx1"/>
                          </a:solidFill>
                          <a:effectLst/>
                          <a:uFillTx/>
                          <a:latin typeface="+mn-lt"/>
                          <a:ea typeface="+mn-ea"/>
                          <a:cs typeface="+mn-cs"/>
                          <a:sym typeface="Helvetica Light"/>
                        </a:rPr>
                        <a:t> (Молчанов)   и    </a:t>
                      </a:r>
                      <a:r>
                        <a:rPr lang="en" sz="4000" b="0" i="1" u="none" strike="noStrike" cap="none" spc="0" baseline="0" dirty="0" err="1">
                          <a:ln>
                            <a:noFill/>
                          </a:ln>
                          <a:solidFill>
                            <a:schemeClr val="tx1"/>
                          </a:solidFill>
                          <a:effectLst/>
                          <a:uFillTx/>
                          <a:latin typeface="+mn-lt"/>
                          <a:ea typeface="+mn-ea"/>
                          <a:cs typeface="+mn-cs"/>
                          <a:sym typeface="Helvetica Light"/>
                        </a:rPr>
                        <a:t>scikit-tda</a:t>
                      </a:r>
                      <a:r>
                        <a:rPr lang="en" sz="4000" b="0" i="1" u="none" strike="noStrike" cap="none" spc="0" baseline="0" dirty="0">
                          <a:ln>
                            <a:noFill/>
                          </a:ln>
                          <a:solidFill>
                            <a:schemeClr val="tx1"/>
                          </a:solidFill>
                          <a:effectLst/>
                          <a:uFillTx/>
                          <a:latin typeface="+mn-lt"/>
                          <a:ea typeface="+mn-ea"/>
                          <a:cs typeface="+mn-cs"/>
                          <a:sym typeface="Helvetica Light"/>
                        </a:rPr>
                        <a:t>/</a:t>
                      </a:r>
                      <a:r>
                        <a:rPr lang="en" sz="4000" b="0" i="1" u="none" strike="noStrike" cap="none" spc="0" baseline="0" dirty="0" err="1">
                          <a:ln>
                            <a:noFill/>
                          </a:ln>
                          <a:solidFill>
                            <a:schemeClr val="tx1"/>
                          </a:solidFill>
                          <a:effectLst/>
                          <a:uFillTx/>
                          <a:latin typeface="+mn-lt"/>
                          <a:ea typeface="+mn-ea"/>
                          <a:cs typeface="+mn-cs"/>
                          <a:sym typeface="Helvetica Light"/>
                        </a:rPr>
                        <a:t>kepler</a:t>
                      </a:r>
                      <a:r>
                        <a:rPr lang="en" sz="4000" b="0" i="1" u="none" strike="noStrike" cap="none" spc="0" baseline="0" dirty="0">
                          <a:ln>
                            <a:noFill/>
                          </a:ln>
                          <a:solidFill>
                            <a:schemeClr val="tx1"/>
                          </a:solidFill>
                          <a:effectLst/>
                          <a:uFillTx/>
                          <a:latin typeface="+mn-lt"/>
                          <a:ea typeface="+mn-ea"/>
                          <a:cs typeface="+mn-cs"/>
                          <a:sym typeface="Helvetica Light"/>
                        </a:rPr>
                        <a:t>-mapper</a:t>
                      </a:r>
                      <a:r>
                        <a:rPr lang="ru-RU" sz="4000" b="0" i="1" u="none" strike="noStrike" cap="none" spc="0" baseline="0" dirty="0">
                          <a:ln>
                            <a:noFill/>
                          </a:ln>
                          <a:solidFill>
                            <a:schemeClr val="tx1"/>
                          </a:solidFill>
                          <a:effectLst/>
                          <a:uFillTx/>
                          <a:latin typeface="+mn-lt"/>
                          <a:ea typeface="+mn-ea"/>
                          <a:cs typeface="+mn-cs"/>
                          <a:sym typeface="Helvetica Light"/>
                        </a:rPr>
                        <a:t> (Игошин)</a:t>
                      </a:r>
                      <a:endParaRPr lang="ru-RU" sz="4000" i="1" dirty="0"/>
                    </a:p>
                  </a:txBody>
                  <a:tcPr/>
                </a:tc>
                <a:extLst>
                  <a:ext uri="{0D108BD9-81ED-4DB2-BD59-A6C34878D82A}">
                    <a16:rowId xmlns:a16="http://schemas.microsoft.com/office/drawing/2014/main" val="3008602485"/>
                  </a:ext>
                </a:extLst>
              </a:tr>
              <a:tr h="1131664">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b="1" i="1" u="none" strike="noStrike" cap="none" spc="0" baseline="0" dirty="0">
                          <a:ln>
                            <a:noFill/>
                          </a:ln>
                          <a:solidFill>
                            <a:schemeClr val="tx1"/>
                          </a:solidFill>
                          <a:effectLst/>
                          <a:uFillTx/>
                          <a:latin typeface="+mn-lt"/>
                          <a:ea typeface="+mn-ea"/>
                          <a:cs typeface="+mn-cs"/>
                          <a:sym typeface="Helvetica Light"/>
                        </a:rPr>
                        <a:t>Обзор инструментов</a:t>
                      </a:r>
                      <a:r>
                        <a:rPr lang="ru-RU" sz="4000" b="0" i="0" u="none" strike="noStrike" cap="none" spc="0" baseline="0" dirty="0">
                          <a:ln>
                            <a:noFill/>
                          </a:ln>
                          <a:solidFill>
                            <a:schemeClr val="tx1"/>
                          </a:solidFill>
                          <a:effectLst/>
                          <a:uFillTx/>
                          <a:latin typeface="+mn-lt"/>
                          <a:ea typeface="+mn-ea"/>
                          <a:cs typeface="+mn-cs"/>
                          <a:sym typeface="Helvetica Light"/>
                        </a:rPr>
                        <a:t>:    </a:t>
                      </a:r>
                      <a:r>
                        <a:rPr lang="en-US" sz="4000" cap="all" dirty="0" err="1">
                          <a:sym typeface="Arial Narrow"/>
                        </a:rPr>
                        <a:t>Gudhi</a:t>
                      </a:r>
                      <a:r>
                        <a:rPr lang="ru-RU" sz="4000" b="0" i="1" u="none" strike="noStrike" cap="none" spc="0" baseline="0" dirty="0">
                          <a:ln>
                            <a:noFill/>
                          </a:ln>
                          <a:solidFill>
                            <a:schemeClr val="tx1"/>
                          </a:solidFill>
                          <a:effectLst/>
                          <a:uFillTx/>
                          <a:latin typeface="+mn-lt"/>
                          <a:ea typeface="+mn-ea"/>
                          <a:cs typeface="+mn-cs"/>
                          <a:sym typeface="Helvetica Light"/>
                        </a:rPr>
                        <a:t> (Коробков)    и    </a:t>
                      </a:r>
                      <a:r>
                        <a:rPr lang="en-US" sz="4000" b="0" i="1" u="none" strike="noStrike" cap="none" spc="0" baseline="0" dirty="0" err="1">
                          <a:ln>
                            <a:noFill/>
                          </a:ln>
                          <a:solidFill>
                            <a:schemeClr val="tx1"/>
                          </a:solidFill>
                          <a:effectLst/>
                          <a:uFillTx/>
                          <a:latin typeface="+mn-lt"/>
                          <a:ea typeface="+mn-ea"/>
                          <a:cs typeface="+mn-cs"/>
                          <a:sym typeface="Helvetica Light"/>
                        </a:rPr>
                        <a:t>MoguTDA</a:t>
                      </a:r>
                      <a:r>
                        <a:rPr lang="ru-RU" sz="4000" b="0" i="1" u="none" strike="noStrike" cap="none" spc="0" baseline="0" dirty="0">
                          <a:ln>
                            <a:noFill/>
                          </a:ln>
                          <a:solidFill>
                            <a:schemeClr val="tx1"/>
                          </a:solidFill>
                          <a:effectLst/>
                          <a:uFillTx/>
                          <a:latin typeface="+mn-lt"/>
                          <a:ea typeface="+mn-ea"/>
                          <a:cs typeface="+mn-cs"/>
                          <a:sym typeface="Helvetica Light"/>
                        </a:rPr>
                        <a:t> </a:t>
                      </a:r>
                      <a:r>
                        <a:rPr lang="en-US" sz="4000" b="0" i="1" u="none" strike="noStrike" cap="none" spc="0" baseline="0" dirty="0">
                          <a:ln>
                            <a:noFill/>
                          </a:ln>
                          <a:solidFill>
                            <a:schemeClr val="tx1"/>
                          </a:solidFill>
                          <a:effectLst/>
                          <a:uFillTx/>
                          <a:latin typeface="+mn-lt"/>
                          <a:ea typeface="+mn-ea"/>
                          <a:cs typeface="+mn-cs"/>
                          <a:sym typeface="Helvetica Light"/>
                        </a:rPr>
                        <a:t>/ </a:t>
                      </a:r>
                      <a:r>
                        <a:rPr lang="ru-RU" sz="4000" b="0" i="1" u="none" strike="noStrike" cap="none" spc="0" baseline="0" dirty="0">
                          <a:ln>
                            <a:noFill/>
                          </a:ln>
                          <a:solidFill>
                            <a:schemeClr val="tx1"/>
                          </a:solidFill>
                          <a:effectLst/>
                          <a:uFillTx/>
                          <a:latin typeface="+mn-lt"/>
                          <a:ea typeface="+mn-ea"/>
                          <a:cs typeface="+mn-cs"/>
                          <a:sym typeface="Helvetica Light"/>
                        </a:rPr>
                        <a:t> </a:t>
                      </a:r>
                      <a:r>
                        <a:rPr lang="en-US" sz="4000" cap="all" dirty="0">
                          <a:sym typeface="Arial Narrow"/>
                        </a:rPr>
                        <a:t>Dionysus </a:t>
                      </a:r>
                      <a:r>
                        <a:rPr lang="ru-RU" sz="4000" b="0" i="1" u="none" strike="noStrike" cap="none" spc="0" baseline="0" dirty="0">
                          <a:ln>
                            <a:noFill/>
                          </a:ln>
                          <a:solidFill>
                            <a:schemeClr val="tx1"/>
                          </a:solidFill>
                          <a:effectLst/>
                          <a:uFillTx/>
                          <a:latin typeface="+mn-lt"/>
                          <a:ea typeface="+mn-ea"/>
                          <a:cs typeface="+mn-cs"/>
                          <a:sym typeface="Helvetica Light"/>
                        </a:rPr>
                        <a:t>(Масленникова)</a:t>
                      </a:r>
                      <a:endParaRPr lang="ru-RU" sz="4000" i="1" dirty="0"/>
                    </a:p>
                  </a:txBody>
                  <a:tcPr/>
                </a:tc>
                <a:extLst>
                  <a:ext uri="{0D108BD9-81ED-4DB2-BD59-A6C34878D82A}">
                    <a16:rowId xmlns:a16="http://schemas.microsoft.com/office/drawing/2014/main" val="3015184306"/>
                  </a:ext>
                </a:extLst>
              </a:tr>
              <a:tr h="1131664">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b="1" i="1" u="none" strike="noStrike" cap="none" spc="0" baseline="0" dirty="0">
                          <a:ln>
                            <a:noFill/>
                          </a:ln>
                          <a:solidFill>
                            <a:schemeClr val="tx1"/>
                          </a:solidFill>
                          <a:effectLst/>
                          <a:uFillTx/>
                          <a:latin typeface="+mn-lt"/>
                          <a:ea typeface="+mn-ea"/>
                          <a:cs typeface="+mn-cs"/>
                          <a:sym typeface="Helvetica Light"/>
                        </a:rPr>
                        <a:t>Обзор инструментов:</a:t>
                      </a:r>
                      <a:r>
                        <a:rPr lang="ru-RU" sz="4000" b="0" i="0" u="none" strike="noStrike" cap="none" spc="0" baseline="0" dirty="0">
                          <a:ln>
                            <a:noFill/>
                          </a:ln>
                          <a:solidFill>
                            <a:schemeClr val="tx1"/>
                          </a:solidFill>
                          <a:effectLst/>
                          <a:uFillTx/>
                          <a:latin typeface="+mn-lt"/>
                          <a:ea typeface="+mn-ea"/>
                          <a:cs typeface="+mn-cs"/>
                          <a:sym typeface="Helvetica Light"/>
                        </a:rPr>
                        <a:t>    </a:t>
                      </a:r>
                      <a:r>
                        <a:rPr lang="en-US" sz="4000" cap="all" dirty="0" err="1">
                          <a:sym typeface="Arial Narrow"/>
                        </a:rPr>
                        <a:t>Dyneusr</a:t>
                      </a:r>
                      <a:r>
                        <a:rPr lang="en-US" sz="4000" cap="all" dirty="0">
                          <a:sym typeface="Arial Narrow"/>
                        </a:rPr>
                        <a:t> </a:t>
                      </a:r>
                      <a:r>
                        <a:rPr lang="ru-RU" sz="4000" b="0" i="1" u="none" strike="noStrike" cap="none" spc="0" baseline="0" dirty="0">
                          <a:ln>
                            <a:noFill/>
                          </a:ln>
                          <a:solidFill>
                            <a:schemeClr val="tx1"/>
                          </a:solidFill>
                          <a:effectLst/>
                          <a:uFillTx/>
                          <a:latin typeface="+mn-lt"/>
                          <a:ea typeface="+mn-ea"/>
                          <a:cs typeface="+mn-cs"/>
                          <a:sym typeface="Helvetica Light"/>
                        </a:rPr>
                        <a:t>(Канатов)   и  </a:t>
                      </a:r>
                      <a:r>
                        <a:rPr lang="en-US" sz="4000" b="0" i="1" u="none" strike="noStrike" cap="none" spc="0" baseline="0" dirty="0">
                          <a:ln>
                            <a:noFill/>
                          </a:ln>
                          <a:solidFill>
                            <a:schemeClr val="tx1"/>
                          </a:solidFill>
                          <a:effectLst/>
                          <a:uFillTx/>
                          <a:latin typeface="+mn-lt"/>
                          <a:ea typeface="+mn-ea"/>
                          <a:cs typeface="+mn-cs"/>
                          <a:sym typeface="Helvetica Light"/>
                        </a:rPr>
                        <a:t>Knotter</a:t>
                      </a:r>
                      <a:r>
                        <a:rPr lang="ru-RU" sz="4000" b="0" i="1" u="none" strike="noStrike" cap="none" spc="0" baseline="0" dirty="0">
                          <a:ln>
                            <a:noFill/>
                          </a:ln>
                          <a:solidFill>
                            <a:schemeClr val="tx1"/>
                          </a:solidFill>
                          <a:effectLst/>
                          <a:uFillTx/>
                          <a:latin typeface="+mn-lt"/>
                          <a:ea typeface="+mn-ea"/>
                          <a:cs typeface="+mn-cs"/>
                          <a:sym typeface="Helvetica Light"/>
                        </a:rPr>
                        <a:t> (Горская)</a:t>
                      </a:r>
                      <a:endParaRPr lang="ru-RU" sz="4000" i="1" dirty="0"/>
                    </a:p>
                  </a:txBody>
                  <a:tcPr/>
                </a:tc>
                <a:extLst>
                  <a:ext uri="{0D108BD9-81ED-4DB2-BD59-A6C34878D82A}">
                    <a16:rowId xmlns:a16="http://schemas.microsoft.com/office/drawing/2014/main" val="416285887"/>
                  </a:ext>
                </a:extLst>
              </a:tr>
              <a:tr h="1131664">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b="1" i="1" u="none" strike="noStrike" cap="none" spc="0" baseline="0" dirty="0">
                          <a:ln>
                            <a:noFill/>
                          </a:ln>
                          <a:solidFill>
                            <a:schemeClr val="tx1"/>
                          </a:solidFill>
                          <a:effectLst/>
                          <a:uFillTx/>
                          <a:latin typeface="+mn-lt"/>
                          <a:ea typeface="+mn-ea"/>
                          <a:cs typeface="+mn-cs"/>
                          <a:sym typeface="Helvetica Light"/>
                        </a:rPr>
                        <a:t>Обзор инструмента</a:t>
                      </a:r>
                      <a:r>
                        <a:rPr lang="ru-RU" sz="4000" b="0" i="0" u="none" strike="noStrike" cap="none" spc="0" baseline="0" dirty="0">
                          <a:ln>
                            <a:noFill/>
                          </a:ln>
                          <a:solidFill>
                            <a:schemeClr val="tx1"/>
                          </a:solidFill>
                          <a:effectLst/>
                          <a:uFillTx/>
                          <a:latin typeface="+mn-lt"/>
                          <a:ea typeface="+mn-ea"/>
                          <a:cs typeface="+mn-cs"/>
                          <a:sym typeface="Helvetica Light"/>
                        </a:rPr>
                        <a:t>:    </a:t>
                      </a:r>
                      <a:r>
                        <a:rPr lang="en-US" sz="4000" b="0" i="1" u="none" strike="noStrike" cap="none" spc="0" baseline="0" dirty="0">
                          <a:ln>
                            <a:noFill/>
                          </a:ln>
                          <a:solidFill>
                            <a:schemeClr val="tx1"/>
                          </a:solidFill>
                          <a:effectLst/>
                          <a:uFillTx/>
                          <a:latin typeface="+mn-lt"/>
                          <a:ea typeface="+mn-ea"/>
                          <a:cs typeface="+mn-cs"/>
                          <a:sym typeface="Helvetica Light"/>
                        </a:rPr>
                        <a:t>R-TDA / </a:t>
                      </a:r>
                      <a:r>
                        <a:rPr lang="en-US" sz="4000" b="0" i="1" u="none" strike="noStrike" cap="none" spc="0" baseline="0" dirty="0" err="1">
                          <a:ln>
                            <a:noFill/>
                          </a:ln>
                          <a:solidFill>
                            <a:schemeClr val="tx1"/>
                          </a:solidFill>
                          <a:effectLst/>
                          <a:uFillTx/>
                          <a:latin typeface="+mn-lt"/>
                          <a:ea typeface="+mn-ea"/>
                          <a:cs typeface="+mn-cs"/>
                          <a:sym typeface="Helvetica Light"/>
                        </a:rPr>
                        <a:t>JavaPlex</a:t>
                      </a:r>
                      <a:r>
                        <a:rPr lang="en-US" sz="4000" b="0" i="1" u="none" strike="noStrike" cap="none" spc="0" baseline="0" dirty="0">
                          <a:ln>
                            <a:noFill/>
                          </a:ln>
                          <a:solidFill>
                            <a:schemeClr val="tx1"/>
                          </a:solidFill>
                          <a:effectLst/>
                          <a:uFillTx/>
                          <a:latin typeface="+mn-lt"/>
                          <a:ea typeface="+mn-ea"/>
                          <a:cs typeface="+mn-cs"/>
                          <a:sym typeface="Helvetica Light"/>
                        </a:rPr>
                        <a:t> </a:t>
                      </a:r>
                      <a:r>
                        <a:rPr lang="ru-RU" sz="4000" b="0" i="1" u="none" strike="noStrike" cap="none" spc="0" baseline="0" dirty="0">
                          <a:ln>
                            <a:noFill/>
                          </a:ln>
                          <a:solidFill>
                            <a:schemeClr val="tx1"/>
                          </a:solidFill>
                          <a:effectLst/>
                          <a:uFillTx/>
                          <a:latin typeface="+mn-lt"/>
                          <a:ea typeface="+mn-ea"/>
                          <a:cs typeface="+mn-cs"/>
                          <a:sym typeface="Helvetica Light"/>
                        </a:rPr>
                        <a:t>(Кузнецова)</a:t>
                      </a:r>
                      <a:endParaRPr lang="ru-RU" sz="4000" i="1" dirty="0"/>
                    </a:p>
                  </a:txBody>
                  <a:tcPr/>
                </a:tc>
                <a:extLst>
                  <a:ext uri="{0D108BD9-81ED-4DB2-BD59-A6C34878D82A}">
                    <a16:rowId xmlns:a16="http://schemas.microsoft.com/office/drawing/2014/main" val="3244849853"/>
                  </a:ext>
                </a:extLst>
              </a:tr>
              <a:tr h="1131664">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b="1" i="1" u="none" strike="noStrike" cap="none" spc="0" baseline="0" dirty="0">
                          <a:ln>
                            <a:noFill/>
                          </a:ln>
                          <a:solidFill>
                            <a:schemeClr val="tx1"/>
                          </a:solidFill>
                          <a:effectLst/>
                          <a:uFillTx/>
                          <a:latin typeface="+mn-lt"/>
                          <a:ea typeface="+mn-ea"/>
                          <a:cs typeface="+mn-cs"/>
                          <a:sym typeface="Helvetica Light"/>
                        </a:rPr>
                        <a:t>Обзор инструментов</a:t>
                      </a:r>
                      <a:r>
                        <a:rPr lang="ru-RU" sz="4000" b="0" i="0" u="none" strike="noStrike" cap="none" spc="0" baseline="0" dirty="0">
                          <a:ln>
                            <a:noFill/>
                          </a:ln>
                          <a:solidFill>
                            <a:schemeClr val="tx1"/>
                          </a:solidFill>
                          <a:effectLst/>
                          <a:uFillTx/>
                          <a:latin typeface="+mn-lt"/>
                          <a:ea typeface="+mn-ea"/>
                          <a:cs typeface="+mn-cs"/>
                          <a:sym typeface="Helvetica Light"/>
                        </a:rPr>
                        <a:t>:    </a:t>
                      </a:r>
                      <a:r>
                        <a:rPr lang="ru" sz="4000" b="0" i="1" u="none" strike="noStrike" cap="none" spc="0" baseline="0" dirty="0">
                          <a:ln>
                            <a:noFill/>
                          </a:ln>
                          <a:solidFill>
                            <a:schemeClr val="tx1"/>
                          </a:solidFill>
                          <a:effectLst/>
                          <a:uFillTx/>
                          <a:latin typeface="+mn-lt"/>
                          <a:ea typeface="+mn-ea"/>
                          <a:cs typeface="+mn-cs"/>
                          <a:sym typeface="Helvetica Light"/>
                        </a:rPr>
                        <a:t>Обзор взаимодействий между стандартной библиотекой </a:t>
                      </a:r>
                      <a:r>
                        <a:rPr lang="en-US" sz="4000" b="0" i="1" u="none" strike="noStrike" cap="none" spc="0" baseline="0" dirty="0" err="1">
                          <a:ln>
                            <a:noFill/>
                          </a:ln>
                          <a:solidFill>
                            <a:schemeClr val="tx1"/>
                          </a:solidFill>
                          <a:effectLst/>
                          <a:uFillTx/>
                          <a:latin typeface="+mn-lt"/>
                          <a:ea typeface="+mn-ea"/>
                          <a:cs typeface="+mn-cs"/>
                          <a:sym typeface="Helvetica Light"/>
                        </a:rPr>
                        <a:t>sklearn</a:t>
                      </a:r>
                      <a:r>
                        <a:rPr lang="en-US" sz="4000" b="0" i="1" u="none" strike="noStrike" cap="none" spc="0" baseline="0" dirty="0">
                          <a:ln>
                            <a:noFill/>
                          </a:ln>
                          <a:solidFill>
                            <a:schemeClr val="tx1"/>
                          </a:solidFill>
                          <a:effectLst/>
                          <a:uFillTx/>
                          <a:latin typeface="+mn-lt"/>
                          <a:ea typeface="+mn-ea"/>
                          <a:cs typeface="+mn-cs"/>
                          <a:sym typeface="Helvetica Light"/>
                        </a:rPr>
                        <a:t> </a:t>
                      </a:r>
                      <a:r>
                        <a:rPr lang="ru" sz="4000" b="0" i="1" u="none" strike="noStrike" cap="none" spc="0" baseline="0" dirty="0">
                          <a:ln>
                            <a:noFill/>
                          </a:ln>
                          <a:solidFill>
                            <a:schemeClr val="tx1"/>
                          </a:solidFill>
                          <a:effectLst/>
                          <a:uFillTx/>
                          <a:latin typeface="+mn-lt"/>
                          <a:ea typeface="+mn-ea"/>
                          <a:cs typeface="+mn-cs"/>
                          <a:sym typeface="Helvetica Light"/>
                        </a:rPr>
                        <a:t>и библиотеками </a:t>
                      </a:r>
                      <a:r>
                        <a:rPr lang="en-US" sz="4000" b="0" i="1" u="none" strike="noStrike" cap="none" spc="0" baseline="0" dirty="0" err="1">
                          <a:ln>
                            <a:noFill/>
                          </a:ln>
                          <a:solidFill>
                            <a:schemeClr val="tx1"/>
                          </a:solidFill>
                          <a:effectLst/>
                          <a:uFillTx/>
                          <a:latin typeface="+mn-lt"/>
                          <a:ea typeface="+mn-ea"/>
                          <a:cs typeface="+mn-cs"/>
                          <a:sym typeface="Helvetica Light"/>
                        </a:rPr>
                        <a:t>ripser</a:t>
                      </a:r>
                      <a:r>
                        <a:rPr lang="en-US" sz="4000" b="0" i="1" u="none" strike="noStrike" cap="none" spc="0" baseline="0" dirty="0">
                          <a:ln>
                            <a:noFill/>
                          </a:ln>
                          <a:solidFill>
                            <a:schemeClr val="tx1"/>
                          </a:solidFill>
                          <a:effectLst/>
                          <a:uFillTx/>
                          <a:latin typeface="+mn-lt"/>
                          <a:ea typeface="+mn-ea"/>
                          <a:cs typeface="+mn-cs"/>
                          <a:sym typeface="Helvetica Light"/>
                        </a:rPr>
                        <a:t> </a:t>
                      </a:r>
                      <a:r>
                        <a:rPr lang="ru" sz="4000" b="0" i="1" u="none" strike="noStrike" cap="none" spc="0" baseline="0" dirty="0">
                          <a:ln>
                            <a:noFill/>
                          </a:ln>
                          <a:solidFill>
                            <a:schemeClr val="tx1"/>
                          </a:solidFill>
                          <a:effectLst/>
                          <a:uFillTx/>
                          <a:latin typeface="+mn-lt"/>
                          <a:ea typeface="+mn-ea"/>
                          <a:cs typeface="+mn-cs"/>
                          <a:sym typeface="Helvetica Light"/>
                        </a:rPr>
                        <a:t>и </a:t>
                      </a:r>
                      <a:r>
                        <a:rPr lang="en-US" sz="4000" b="0" i="1" u="none" strike="noStrike" cap="none" spc="0" baseline="0" dirty="0" err="1">
                          <a:ln>
                            <a:noFill/>
                          </a:ln>
                          <a:solidFill>
                            <a:schemeClr val="tx1"/>
                          </a:solidFill>
                          <a:effectLst/>
                          <a:uFillTx/>
                          <a:latin typeface="+mn-lt"/>
                          <a:ea typeface="+mn-ea"/>
                          <a:cs typeface="+mn-cs"/>
                          <a:sym typeface="Helvetica Light"/>
                        </a:rPr>
                        <a:t>persim</a:t>
                      </a:r>
                      <a:r>
                        <a:rPr lang="en-US" sz="4000" b="0" i="1" u="none" strike="noStrike" cap="none" spc="0" baseline="0" dirty="0">
                          <a:ln>
                            <a:noFill/>
                          </a:ln>
                          <a:solidFill>
                            <a:schemeClr val="tx1"/>
                          </a:solidFill>
                          <a:effectLst/>
                          <a:uFillTx/>
                          <a:latin typeface="+mn-lt"/>
                          <a:ea typeface="+mn-ea"/>
                          <a:cs typeface="+mn-cs"/>
                          <a:sym typeface="Helvetica Light"/>
                        </a:rPr>
                        <a:t> </a:t>
                      </a:r>
                      <a:r>
                        <a:rPr lang="ru" sz="4000" b="0" i="1" u="none" strike="noStrike" cap="none" spc="0" baseline="0" dirty="0">
                          <a:ln>
                            <a:noFill/>
                          </a:ln>
                          <a:solidFill>
                            <a:schemeClr val="tx1"/>
                          </a:solidFill>
                          <a:effectLst/>
                          <a:uFillTx/>
                          <a:latin typeface="+mn-lt"/>
                          <a:ea typeface="+mn-ea"/>
                          <a:cs typeface="+mn-cs"/>
                          <a:sym typeface="Helvetica Light"/>
                        </a:rPr>
                        <a:t>для топологического анализа данных на конкретных примерах</a:t>
                      </a:r>
                    </a:p>
                    <a:p>
                      <a:pPr marL="0" marR="0" lvl="0" indent="0" algn="ctr" defTabSz="821531" rtl="0" eaLnBrk="1" fontAlgn="auto" latinLnBrk="0" hangingPunct="1">
                        <a:lnSpc>
                          <a:spcPct val="100000"/>
                        </a:lnSpc>
                        <a:spcBef>
                          <a:spcPts val="0"/>
                        </a:spcBef>
                        <a:spcAft>
                          <a:spcPts val="0"/>
                        </a:spcAft>
                        <a:buClrTx/>
                        <a:buSzTx/>
                        <a:buFontTx/>
                        <a:buNone/>
                        <a:tabLst/>
                        <a:defRPr/>
                      </a:pPr>
                      <a:endParaRPr lang="ru" sz="4000" b="0" i="1" u="none" strike="noStrike" cap="none" spc="0" baseline="0" dirty="0">
                        <a:ln>
                          <a:noFill/>
                        </a:ln>
                        <a:solidFill>
                          <a:schemeClr val="tx1"/>
                        </a:solidFill>
                        <a:effectLst/>
                        <a:uFillTx/>
                        <a:latin typeface="+mn-lt"/>
                        <a:ea typeface="+mn-ea"/>
                        <a:cs typeface="+mn-cs"/>
                        <a:sym typeface="Helvetica Light"/>
                      </a:endParaRPr>
                    </a:p>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b="1" i="1" dirty="0"/>
                        <a:t>Поиск дополнительных инструментов (</a:t>
                      </a:r>
                      <a:r>
                        <a:rPr lang="ru-RU" sz="4000" b="0" i="1" dirty="0" err="1"/>
                        <a:t>Ляшук</a:t>
                      </a:r>
                      <a:r>
                        <a:rPr lang="ru-RU" sz="4000" b="0" i="1" dirty="0"/>
                        <a:t>)</a:t>
                      </a:r>
                      <a:r>
                        <a:rPr lang="en-US" sz="4000" b="0" i="1" dirty="0"/>
                        <a:t> - </a:t>
                      </a:r>
                      <a:r>
                        <a:rPr lang="en-US" sz="4000" dirty="0" err="1"/>
                        <a:t>sklearn-tda</a:t>
                      </a:r>
                      <a:endParaRPr lang="ru-RU" sz="4000" i="1" dirty="0"/>
                    </a:p>
                  </a:txBody>
                  <a:tcPr/>
                </a:tc>
                <a:extLst>
                  <a:ext uri="{0D108BD9-81ED-4DB2-BD59-A6C34878D82A}">
                    <a16:rowId xmlns:a16="http://schemas.microsoft.com/office/drawing/2014/main" val="2447499127"/>
                  </a:ext>
                </a:extLst>
              </a:tr>
              <a:tr h="1131664">
                <a:tc>
                  <a:txBody>
                    <a:bodyPr/>
                    <a:lstStyle/>
                    <a:p>
                      <a:r>
                        <a:rPr lang="ru-RU" sz="4000" b="1" i="1" dirty="0"/>
                        <a:t>Выводы; сравнительный анализ всех рассмотренных инструментов</a:t>
                      </a:r>
                    </a:p>
                  </a:txBody>
                  <a:tcPr/>
                </a:tc>
                <a:extLst>
                  <a:ext uri="{0D108BD9-81ED-4DB2-BD59-A6C34878D82A}">
                    <a16:rowId xmlns:a16="http://schemas.microsoft.com/office/drawing/2014/main" val="563030681"/>
                  </a:ext>
                </a:extLst>
              </a:tr>
            </a:tbl>
          </a:graphicData>
        </a:graphic>
      </p:graphicFrame>
    </p:spTree>
    <p:extLst>
      <p:ext uri="{BB962C8B-B14F-4D97-AF65-F5344CB8AC3E}">
        <p14:creationId xmlns:p14="http://schemas.microsoft.com/office/powerpoint/2010/main" val="1935753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dirty="0"/>
          </a:p>
        </p:txBody>
      </p:sp>
      <p:pic>
        <p:nvPicPr>
          <p:cNvPr id="70"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10" name="Название подразделения, лаборатории, факультета и т.д.">
            <a:extLst>
              <a:ext uri="{FF2B5EF4-FFF2-40B4-BE49-F238E27FC236}">
                <a16:creationId xmlns:a16="http://schemas.microsoft.com/office/drawing/2014/main" id="{902FC41F-FF69-9543-88DD-FD45A7852F48}"/>
              </a:ext>
            </a:extLst>
          </p:cNvPr>
          <p:cNvSpPr txBox="1"/>
          <p:nvPr/>
        </p:nvSpPr>
        <p:spPr>
          <a:xfrm>
            <a:off x="11338744" y="880808"/>
            <a:ext cx="11366416" cy="636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Факультет Информатики, Математики и Компьютерных наук</a:t>
            </a:r>
          </a:p>
        </p:txBody>
      </p:sp>
      <p:sp>
        <p:nvSpPr>
          <p:cNvPr id="11" name="Очень крутой заголовок…">
            <a:extLst>
              <a:ext uri="{FF2B5EF4-FFF2-40B4-BE49-F238E27FC236}">
                <a16:creationId xmlns:a16="http://schemas.microsoft.com/office/drawing/2014/main" id="{22559269-4B5C-D24D-B495-C7CF8583F3F3}"/>
              </a:ext>
            </a:extLst>
          </p:cNvPr>
          <p:cNvSpPr txBox="1"/>
          <p:nvPr/>
        </p:nvSpPr>
        <p:spPr>
          <a:xfrm>
            <a:off x="1201065" y="2249488"/>
            <a:ext cx="21489608"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dirty="0" err="1"/>
              <a:t>sklearn-tda</a:t>
            </a:r>
            <a:endParaRPr lang="en-US" dirty="0"/>
          </a:p>
        </p:txBody>
      </p:sp>
      <p:graphicFrame>
        <p:nvGraphicFramePr>
          <p:cNvPr id="5" name="Таблица 4">
            <a:extLst>
              <a:ext uri="{FF2B5EF4-FFF2-40B4-BE49-F238E27FC236}">
                <a16:creationId xmlns:a16="http://schemas.microsoft.com/office/drawing/2014/main" id="{3150F2B4-3AF5-4B44-896D-30646D84B2A2}"/>
              </a:ext>
            </a:extLst>
          </p:cNvPr>
          <p:cNvGraphicFramePr>
            <a:graphicFrameLocks noGrp="1"/>
          </p:cNvGraphicFramePr>
          <p:nvPr>
            <p:extLst>
              <p:ext uri="{D42A27DB-BD31-4B8C-83A1-F6EECF244321}">
                <p14:modId xmlns:p14="http://schemas.microsoft.com/office/powerpoint/2010/main" val="2621888999"/>
              </p:ext>
            </p:extLst>
          </p:nvPr>
        </p:nvGraphicFramePr>
        <p:xfrm>
          <a:off x="876655" y="3977680"/>
          <a:ext cx="22630690" cy="8279600"/>
        </p:xfrm>
        <a:graphic>
          <a:graphicData uri="http://schemas.openxmlformats.org/drawingml/2006/table">
            <a:tbl>
              <a:tblPr firstRow="1" bandRow="1">
                <a:tableStyleId>{5940675A-B579-460E-94D1-54222C63F5DA}</a:tableStyleId>
              </a:tblPr>
              <a:tblGrid>
                <a:gridCol w="10739281">
                  <a:extLst>
                    <a:ext uri="{9D8B030D-6E8A-4147-A177-3AD203B41FA5}">
                      <a16:colId xmlns:a16="http://schemas.microsoft.com/office/drawing/2014/main" val="2325595556"/>
                    </a:ext>
                  </a:extLst>
                </a:gridCol>
                <a:gridCol w="11891409">
                  <a:extLst>
                    <a:ext uri="{9D8B030D-6E8A-4147-A177-3AD203B41FA5}">
                      <a16:colId xmlns:a16="http://schemas.microsoft.com/office/drawing/2014/main" val="1325009973"/>
                    </a:ext>
                  </a:extLst>
                </a:gridCol>
              </a:tblGrid>
              <a:tr h="1131664">
                <a:tc>
                  <a:txBody>
                    <a:bodyPr/>
                    <a:lstStyle/>
                    <a:p>
                      <a:r>
                        <a:rPr lang="en-US" sz="4400" b="1" dirty="0"/>
                        <a:t>+</a:t>
                      </a:r>
                      <a:endParaRPr lang="ru-RU" sz="4400" b="1" dirty="0"/>
                    </a:p>
                  </a:txBody>
                  <a:tcPr/>
                </a:tc>
                <a:tc>
                  <a:txBody>
                    <a:bodyPr/>
                    <a:lstStyle/>
                    <a:p>
                      <a:r>
                        <a:rPr lang="en-US" sz="4400" b="1" dirty="0"/>
                        <a:t>-</a:t>
                      </a:r>
                      <a:endParaRPr lang="ru-RU" sz="4400" b="1" dirty="0"/>
                    </a:p>
                  </a:txBody>
                  <a:tcPr/>
                </a:tc>
                <a:extLst>
                  <a:ext uri="{0D108BD9-81ED-4DB2-BD59-A6C34878D82A}">
                    <a16:rowId xmlns:a16="http://schemas.microsoft.com/office/drawing/2014/main" val="2858668620"/>
                  </a:ext>
                </a:extLst>
              </a:tr>
              <a:tr h="1131664">
                <a:tc>
                  <a:txBody>
                    <a:bodyPr/>
                    <a:lstStyle/>
                    <a:p>
                      <a:r>
                        <a:rPr lang="en-US" sz="4000" i="0" dirty="0" err="1"/>
                        <a:t>Sklearn</a:t>
                      </a:r>
                      <a:r>
                        <a:rPr lang="en-US" sz="4000" i="0" dirty="0"/>
                        <a:t>-like </a:t>
                      </a:r>
                      <a:r>
                        <a:rPr lang="ru-RU" sz="4000" i="0" dirty="0"/>
                        <a:t>интерфейс (</a:t>
                      </a:r>
                      <a:r>
                        <a:rPr lang="en-US" sz="4000" i="0" dirty="0" err="1"/>
                        <a:t>fit_predict</a:t>
                      </a:r>
                      <a:r>
                        <a:rPr lang="en-US" sz="4000" i="0" dirty="0"/>
                        <a:t>)</a:t>
                      </a:r>
                      <a:endParaRPr lang="ru-RU" sz="4000" i="0" dirty="0"/>
                    </a:p>
                  </a:txBody>
                  <a:tcPr/>
                </a:tc>
                <a:tc>
                  <a:txBody>
                    <a:bodyPr/>
                    <a:lstStyle/>
                    <a:p>
                      <a:r>
                        <a:rPr lang="ru-RU" sz="4000" i="0" dirty="0"/>
                        <a:t>Отсутствие встроенных средств визуализации</a:t>
                      </a:r>
                    </a:p>
                  </a:txBody>
                  <a:tcPr/>
                </a:tc>
                <a:extLst>
                  <a:ext uri="{0D108BD9-81ED-4DB2-BD59-A6C34878D82A}">
                    <a16:rowId xmlns:a16="http://schemas.microsoft.com/office/drawing/2014/main" val="3008602485"/>
                  </a:ext>
                </a:extLst>
              </a:tr>
              <a:tr h="1131664">
                <a:tc>
                  <a:txBody>
                    <a:bodyPr/>
                    <a:lstStyle/>
                    <a:p>
                      <a:r>
                        <a:rPr lang="ru-RU" sz="4000" i="0" dirty="0"/>
                        <a:t>Собраны различные методы топологического анализа (имплементации методов)</a:t>
                      </a:r>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t>Больше не поддерживается</a:t>
                      </a:r>
                    </a:p>
                  </a:txBody>
                  <a:tcPr/>
                </a:tc>
                <a:extLst>
                  <a:ext uri="{0D108BD9-81ED-4DB2-BD59-A6C34878D82A}">
                    <a16:rowId xmlns:a16="http://schemas.microsoft.com/office/drawing/2014/main" val="3015184306"/>
                  </a:ext>
                </a:extLst>
              </a:tr>
              <a:tr h="1131664">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t>Документация</a:t>
                      </a:r>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t>Библиотека сырая</a:t>
                      </a:r>
                    </a:p>
                  </a:txBody>
                  <a:tcPr/>
                </a:tc>
                <a:extLst>
                  <a:ext uri="{0D108BD9-81ED-4DB2-BD59-A6C34878D82A}">
                    <a16:rowId xmlns:a16="http://schemas.microsoft.com/office/drawing/2014/main" val="416285887"/>
                  </a:ext>
                </a:extLst>
              </a:tr>
              <a:tr h="1131664">
                <a:tc>
                  <a:txBody>
                    <a:bodyPr/>
                    <a:lstStyle/>
                    <a:p>
                      <a:r>
                        <a:rPr lang="ru-RU" sz="4000" i="0" dirty="0"/>
                        <a:t>Примеры использования</a:t>
                      </a:r>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1" dirty="0"/>
                        <a:t>-</a:t>
                      </a:r>
                    </a:p>
                  </a:txBody>
                  <a:tcPr/>
                </a:tc>
                <a:extLst>
                  <a:ext uri="{0D108BD9-81ED-4DB2-BD59-A6C34878D82A}">
                    <a16:rowId xmlns:a16="http://schemas.microsoft.com/office/drawing/2014/main" val="3244849853"/>
                  </a:ext>
                </a:extLst>
              </a:tr>
              <a:tr h="1131664">
                <a:tc>
                  <a:txBody>
                    <a:bodyPr/>
                    <a:lstStyle/>
                    <a:p>
                      <a:r>
                        <a:rPr lang="ru-RU" sz="4000" i="0" dirty="0"/>
                        <a:t>Простая установка, используя </a:t>
                      </a:r>
                      <a:r>
                        <a:rPr lang="en-US" sz="4000" i="0" dirty="0" err="1"/>
                        <a:t>conda</a:t>
                      </a:r>
                      <a:r>
                        <a:rPr lang="ru-RU" sz="4000" i="0" dirty="0"/>
                        <a:t>, а также можно собрать самостоятельно</a:t>
                      </a:r>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1" dirty="0"/>
                        <a:t>-</a:t>
                      </a:r>
                    </a:p>
                  </a:txBody>
                  <a:tcPr/>
                </a:tc>
                <a:extLst>
                  <a:ext uri="{0D108BD9-81ED-4DB2-BD59-A6C34878D82A}">
                    <a16:rowId xmlns:a16="http://schemas.microsoft.com/office/drawing/2014/main" val="2447499127"/>
                  </a:ext>
                </a:extLst>
              </a:tr>
              <a:tr h="1131664">
                <a:tc>
                  <a:txBody>
                    <a:bodyPr/>
                    <a:lstStyle/>
                    <a:p>
                      <a:r>
                        <a:rPr lang="ru-RU" sz="4000" i="1" dirty="0"/>
                        <a:t>-</a:t>
                      </a:r>
                    </a:p>
                  </a:txBody>
                  <a:tcPr/>
                </a:tc>
                <a:tc>
                  <a:txBody>
                    <a:bodyPr/>
                    <a:lstStyle/>
                    <a:p>
                      <a:r>
                        <a:rPr lang="ru-RU" sz="4000" b="0" i="0" dirty="0"/>
                        <a:t>-</a:t>
                      </a:r>
                    </a:p>
                  </a:txBody>
                  <a:tcPr/>
                </a:tc>
                <a:extLst>
                  <a:ext uri="{0D108BD9-81ED-4DB2-BD59-A6C34878D82A}">
                    <a16:rowId xmlns:a16="http://schemas.microsoft.com/office/drawing/2014/main" val="563030681"/>
                  </a:ext>
                </a:extLst>
              </a:tr>
            </a:tbl>
          </a:graphicData>
        </a:graphic>
      </p:graphicFrame>
    </p:spTree>
    <p:extLst>
      <p:ext uri="{BB962C8B-B14F-4D97-AF65-F5344CB8AC3E}">
        <p14:creationId xmlns:p14="http://schemas.microsoft.com/office/powerpoint/2010/main" val="265988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dirty="0"/>
          </a:p>
        </p:txBody>
      </p:sp>
      <p:pic>
        <p:nvPicPr>
          <p:cNvPr id="70"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10" name="Название подразделения, лаборатории, факультета и т.д.">
            <a:extLst>
              <a:ext uri="{FF2B5EF4-FFF2-40B4-BE49-F238E27FC236}">
                <a16:creationId xmlns:a16="http://schemas.microsoft.com/office/drawing/2014/main" id="{902FC41F-FF69-9543-88DD-FD45A7852F48}"/>
              </a:ext>
            </a:extLst>
          </p:cNvPr>
          <p:cNvSpPr txBox="1"/>
          <p:nvPr/>
        </p:nvSpPr>
        <p:spPr>
          <a:xfrm>
            <a:off x="11338744" y="880808"/>
            <a:ext cx="11366416" cy="636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Факультет Информатики, Математики и Компьютерных наук</a:t>
            </a:r>
          </a:p>
        </p:txBody>
      </p:sp>
      <p:sp>
        <p:nvSpPr>
          <p:cNvPr id="11" name="Очень крутой заголовок…">
            <a:extLst>
              <a:ext uri="{FF2B5EF4-FFF2-40B4-BE49-F238E27FC236}">
                <a16:creationId xmlns:a16="http://schemas.microsoft.com/office/drawing/2014/main" id="{22559269-4B5C-D24D-B495-C7CF8583F3F3}"/>
              </a:ext>
            </a:extLst>
          </p:cNvPr>
          <p:cNvSpPr txBox="1"/>
          <p:nvPr/>
        </p:nvSpPr>
        <p:spPr>
          <a:xfrm>
            <a:off x="1201065" y="2249488"/>
            <a:ext cx="21489608"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sz="7000" cap="all" dirty="0" err="1">
                <a:sym typeface="Arial Narrow"/>
              </a:rPr>
              <a:t>Gudhi</a:t>
            </a:r>
            <a:endParaRPr lang="en-US" dirty="0"/>
          </a:p>
        </p:txBody>
      </p:sp>
      <p:graphicFrame>
        <p:nvGraphicFramePr>
          <p:cNvPr id="5" name="Таблица 4">
            <a:extLst>
              <a:ext uri="{FF2B5EF4-FFF2-40B4-BE49-F238E27FC236}">
                <a16:creationId xmlns:a16="http://schemas.microsoft.com/office/drawing/2014/main" id="{3150F2B4-3AF5-4B44-896D-30646D84B2A2}"/>
              </a:ext>
            </a:extLst>
          </p:cNvPr>
          <p:cNvGraphicFramePr>
            <a:graphicFrameLocks noGrp="1"/>
          </p:cNvGraphicFramePr>
          <p:nvPr>
            <p:extLst>
              <p:ext uri="{D42A27DB-BD31-4B8C-83A1-F6EECF244321}">
                <p14:modId xmlns:p14="http://schemas.microsoft.com/office/powerpoint/2010/main" val="1984644209"/>
              </p:ext>
            </p:extLst>
          </p:nvPr>
        </p:nvGraphicFramePr>
        <p:xfrm>
          <a:off x="876655" y="3977680"/>
          <a:ext cx="22630690" cy="7921648"/>
        </p:xfrm>
        <a:graphic>
          <a:graphicData uri="http://schemas.openxmlformats.org/drawingml/2006/table">
            <a:tbl>
              <a:tblPr firstRow="1" bandRow="1">
                <a:tableStyleId>{5940675A-B579-460E-94D1-54222C63F5DA}</a:tableStyleId>
              </a:tblPr>
              <a:tblGrid>
                <a:gridCol w="10739281">
                  <a:extLst>
                    <a:ext uri="{9D8B030D-6E8A-4147-A177-3AD203B41FA5}">
                      <a16:colId xmlns:a16="http://schemas.microsoft.com/office/drawing/2014/main" val="2325595556"/>
                    </a:ext>
                  </a:extLst>
                </a:gridCol>
                <a:gridCol w="11891409">
                  <a:extLst>
                    <a:ext uri="{9D8B030D-6E8A-4147-A177-3AD203B41FA5}">
                      <a16:colId xmlns:a16="http://schemas.microsoft.com/office/drawing/2014/main" val="1325009973"/>
                    </a:ext>
                  </a:extLst>
                </a:gridCol>
              </a:tblGrid>
              <a:tr h="1131664">
                <a:tc>
                  <a:txBody>
                    <a:bodyPr/>
                    <a:lstStyle/>
                    <a:p>
                      <a:r>
                        <a:rPr lang="en-US" sz="4400" b="1"/>
                        <a:t>+</a:t>
                      </a:r>
                      <a:endParaRPr lang="ru-RU" sz="4400" b="1" dirty="0"/>
                    </a:p>
                  </a:txBody>
                  <a:tcPr/>
                </a:tc>
                <a:tc>
                  <a:txBody>
                    <a:bodyPr/>
                    <a:lstStyle/>
                    <a:p>
                      <a:r>
                        <a:rPr lang="en-US" sz="4400" b="1"/>
                        <a:t>-</a:t>
                      </a:r>
                      <a:endParaRPr lang="ru-RU" sz="4400" b="1" dirty="0"/>
                    </a:p>
                  </a:txBody>
                  <a:tcPr/>
                </a:tc>
                <a:extLst>
                  <a:ext uri="{0D108BD9-81ED-4DB2-BD59-A6C34878D82A}">
                    <a16:rowId xmlns:a16="http://schemas.microsoft.com/office/drawing/2014/main" val="2858668620"/>
                  </a:ext>
                </a:extLst>
              </a:tr>
              <a:tr h="1131664">
                <a:tc>
                  <a:txBody>
                    <a:bodyPr/>
                    <a:lstStyle/>
                    <a:p>
                      <a:r>
                        <a:rPr lang="ru-RU" sz="4000" i="0" dirty="0"/>
                        <a:t>Х</a:t>
                      </a:r>
                      <a:r>
                        <a:rPr lang="ru" sz="4000" i="0" dirty="0"/>
                        <a:t>орошая документация к имеющимся функциям</a:t>
                      </a:r>
                      <a:endParaRPr lang="ru-RU" sz="4000" i="0" dirty="0"/>
                    </a:p>
                  </a:txBody>
                  <a:tcPr/>
                </a:tc>
                <a:tc>
                  <a:txBody>
                    <a:bodyPr/>
                    <a:lstStyle/>
                    <a:p>
                      <a:r>
                        <a:rPr lang="ru-RU" sz="4000" i="0" dirty="0"/>
                        <a:t>Маленькая функциональность</a:t>
                      </a:r>
                    </a:p>
                  </a:txBody>
                  <a:tcPr/>
                </a:tc>
                <a:extLst>
                  <a:ext uri="{0D108BD9-81ED-4DB2-BD59-A6C34878D82A}">
                    <a16:rowId xmlns:a16="http://schemas.microsoft.com/office/drawing/2014/main" val="3008602485"/>
                  </a:ext>
                </a:extLst>
              </a:tr>
              <a:tr h="1131664">
                <a:tc>
                  <a:txBody>
                    <a:bodyPr/>
                    <a:lstStyle/>
                    <a:p>
                      <a:r>
                        <a:rPr lang="ru-RU" sz="4000" i="0" dirty="0"/>
                        <a:t>Строит визуализацию самостоятельно</a:t>
                      </a:r>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err="1"/>
                        <a:t>Туториал</a:t>
                      </a:r>
                      <a:r>
                        <a:rPr lang="ru-RU" sz="4000" i="0" dirty="0"/>
                        <a:t> не для всех методов из документации</a:t>
                      </a:r>
                    </a:p>
                  </a:txBody>
                  <a:tcPr/>
                </a:tc>
                <a:extLst>
                  <a:ext uri="{0D108BD9-81ED-4DB2-BD59-A6C34878D82A}">
                    <a16:rowId xmlns:a16="http://schemas.microsoft.com/office/drawing/2014/main" val="3015184306"/>
                  </a:ext>
                </a:extLst>
              </a:tr>
              <a:tr h="1131664">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t>Быстрая установка в </a:t>
                      </a:r>
                      <a:r>
                        <a:rPr lang="en-US" sz="4000" i="0" dirty="0"/>
                        <a:t>python</a:t>
                      </a:r>
                      <a:endParaRPr lang="ru-RU" sz="4000" i="0" dirty="0"/>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t>-</a:t>
                      </a:r>
                    </a:p>
                  </a:txBody>
                  <a:tcPr/>
                </a:tc>
                <a:extLst>
                  <a:ext uri="{0D108BD9-81ED-4DB2-BD59-A6C34878D82A}">
                    <a16:rowId xmlns:a16="http://schemas.microsoft.com/office/drawing/2014/main" val="416285887"/>
                  </a:ext>
                </a:extLst>
              </a:tr>
              <a:tr h="1131664">
                <a:tc>
                  <a:txBody>
                    <a:bodyPr/>
                    <a:lstStyle/>
                    <a:p>
                      <a:r>
                        <a:rPr lang="ru-RU" sz="4000" i="0" dirty="0"/>
                        <a:t>-</a:t>
                      </a:r>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1" dirty="0"/>
                        <a:t>-</a:t>
                      </a:r>
                    </a:p>
                  </a:txBody>
                  <a:tcPr/>
                </a:tc>
                <a:extLst>
                  <a:ext uri="{0D108BD9-81ED-4DB2-BD59-A6C34878D82A}">
                    <a16:rowId xmlns:a16="http://schemas.microsoft.com/office/drawing/2014/main" val="3244849853"/>
                  </a:ext>
                </a:extLst>
              </a:tr>
              <a:tr h="1131664">
                <a:tc>
                  <a:txBody>
                    <a:bodyPr/>
                    <a:lstStyle/>
                    <a:p>
                      <a:r>
                        <a:rPr lang="ru-RU" sz="4000" i="1" dirty="0"/>
                        <a:t>-</a:t>
                      </a:r>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1" dirty="0"/>
                        <a:t>-</a:t>
                      </a:r>
                    </a:p>
                  </a:txBody>
                  <a:tcPr/>
                </a:tc>
                <a:extLst>
                  <a:ext uri="{0D108BD9-81ED-4DB2-BD59-A6C34878D82A}">
                    <a16:rowId xmlns:a16="http://schemas.microsoft.com/office/drawing/2014/main" val="2447499127"/>
                  </a:ext>
                </a:extLst>
              </a:tr>
              <a:tr h="1131664">
                <a:tc>
                  <a:txBody>
                    <a:bodyPr/>
                    <a:lstStyle/>
                    <a:p>
                      <a:r>
                        <a:rPr lang="ru-RU" sz="4000" i="1" dirty="0"/>
                        <a:t>-</a:t>
                      </a:r>
                    </a:p>
                  </a:txBody>
                  <a:tcPr/>
                </a:tc>
                <a:tc>
                  <a:txBody>
                    <a:bodyPr/>
                    <a:lstStyle/>
                    <a:p>
                      <a:r>
                        <a:rPr lang="ru-RU" sz="4000" b="1" i="1" dirty="0"/>
                        <a:t>-</a:t>
                      </a:r>
                    </a:p>
                  </a:txBody>
                  <a:tcPr/>
                </a:tc>
                <a:extLst>
                  <a:ext uri="{0D108BD9-81ED-4DB2-BD59-A6C34878D82A}">
                    <a16:rowId xmlns:a16="http://schemas.microsoft.com/office/drawing/2014/main" val="563030681"/>
                  </a:ext>
                </a:extLst>
              </a:tr>
            </a:tbl>
          </a:graphicData>
        </a:graphic>
      </p:graphicFrame>
    </p:spTree>
    <p:extLst>
      <p:ext uri="{BB962C8B-B14F-4D97-AF65-F5344CB8AC3E}">
        <p14:creationId xmlns:p14="http://schemas.microsoft.com/office/powerpoint/2010/main" val="1399394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dirty="0"/>
          </a:p>
        </p:txBody>
      </p:sp>
      <p:pic>
        <p:nvPicPr>
          <p:cNvPr id="70"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10" name="Название подразделения, лаборатории, факультета и т.д.">
            <a:extLst>
              <a:ext uri="{FF2B5EF4-FFF2-40B4-BE49-F238E27FC236}">
                <a16:creationId xmlns:a16="http://schemas.microsoft.com/office/drawing/2014/main" id="{902FC41F-FF69-9543-88DD-FD45A7852F48}"/>
              </a:ext>
            </a:extLst>
          </p:cNvPr>
          <p:cNvSpPr txBox="1"/>
          <p:nvPr/>
        </p:nvSpPr>
        <p:spPr>
          <a:xfrm>
            <a:off x="11338744" y="880808"/>
            <a:ext cx="11366416" cy="636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Факультет Информатики, Математики и Компьютерных наук</a:t>
            </a:r>
          </a:p>
        </p:txBody>
      </p:sp>
      <p:sp>
        <p:nvSpPr>
          <p:cNvPr id="11" name="Очень крутой заголовок…">
            <a:extLst>
              <a:ext uri="{FF2B5EF4-FFF2-40B4-BE49-F238E27FC236}">
                <a16:creationId xmlns:a16="http://schemas.microsoft.com/office/drawing/2014/main" id="{22559269-4B5C-D24D-B495-C7CF8583F3F3}"/>
              </a:ext>
            </a:extLst>
          </p:cNvPr>
          <p:cNvSpPr txBox="1"/>
          <p:nvPr/>
        </p:nvSpPr>
        <p:spPr>
          <a:xfrm>
            <a:off x="1201065" y="2249488"/>
            <a:ext cx="21489608"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sz="7000" cap="all" dirty="0" err="1">
                <a:sym typeface="Arial Narrow"/>
              </a:rPr>
              <a:t>Dyneusr</a:t>
            </a:r>
            <a:endParaRPr lang="en-US" dirty="0"/>
          </a:p>
        </p:txBody>
      </p:sp>
      <p:graphicFrame>
        <p:nvGraphicFramePr>
          <p:cNvPr id="5" name="Таблица 4">
            <a:extLst>
              <a:ext uri="{FF2B5EF4-FFF2-40B4-BE49-F238E27FC236}">
                <a16:creationId xmlns:a16="http://schemas.microsoft.com/office/drawing/2014/main" id="{3150F2B4-3AF5-4B44-896D-30646D84B2A2}"/>
              </a:ext>
            </a:extLst>
          </p:cNvPr>
          <p:cNvGraphicFramePr>
            <a:graphicFrameLocks noGrp="1"/>
          </p:cNvGraphicFramePr>
          <p:nvPr>
            <p:extLst>
              <p:ext uri="{D42A27DB-BD31-4B8C-83A1-F6EECF244321}">
                <p14:modId xmlns:p14="http://schemas.microsoft.com/office/powerpoint/2010/main" val="2583714245"/>
              </p:ext>
            </p:extLst>
          </p:nvPr>
        </p:nvGraphicFramePr>
        <p:xfrm>
          <a:off x="876655" y="3977680"/>
          <a:ext cx="22630690" cy="8458576"/>
        </p:xfrm>
        <a:graphic>
          <a:graphicData uri="http://schemas.openxmlformats.org/drawingml/2006/table">
            <a:tbl>
              <a:tblPr firstRow="1" bandRow="1">
                <a:tableStyleId>{5940675A-B579-460E-94D1-54222C63F5DA}</a:tableStyleId>
              </a:tblPr>
              <a:tblGrid>
                <a:gridCol w="10739281">
                  <a:extLst>
                    <a:ext uri="{9D8B030D-6E8A-4147-A177-3AD203B41FA5}">
                      <a16:colId xmlns:a16="http://schemas.microsoft.com/office/drawing/2014/main" val="2325595556"/>
                    </a:ext>
                  </a:extLst>
                </a:gridCol>
                <a:gridCol w="11891409">
                  <a:extLst>
                    <a:ext uri="{9D8B030D-6E8A-4147-A177-3AD203B41FA5}">
                      <a16:colId xmlns:a16="http://schemas.microsoft.com/office/drawing/2014/main" val="1325009973"/>
                    </a:ext>
                  </a:extLst>
                </a:gridCol>
              </a:tblGrid>
              <a:tr h="1131664">
                <a:tc>
                  <a:txBody>
                    <a:bodyPr/>
                    <a:lstStyle/>
                    <a:p>
                      <a:r>
                        <a:rPr lang="en-US" sz="4400" b="1"/>
                        <a:t>+</a:t>
                      </a:r>
                      <a:endParaRPr lang="ru-RU" sz="4400" b="1" dirty="0"/>
                    </a:p>
                  </a:txBody>
                  <a:tcPr/>
                </a:tc>
                <a:tc>
                  <a:txBody>
                    <a:bodyPr/>
                    <a:lstStyle/>
                    <a:p>
                      <a:r>
                        <a:rPr lang="en-US" sz="4400" b="1"/>
                        <a:t>-</a:t>
                      </a:r>
                      <a:endParaRPr lang="ru-RU" sz="4400" b="1" dirty="0"/>
                    </a:p>
                  </a:txBody>
                  <a:tcPr/>
                </a:tc>
                <a:extLst>
                  <a:ext uri="{0D108BD9-81ED-4DB2-BD59-A6C34878D82A}">
                    <a16:rowId xmlns:a16="http://schemas.microsoft.com/office/drawing/2014/main" val="2858668620"/>
                  </a:ext>
                </a:extLst>
              </a:tr>
              <a:tr h="1131664">
                <a:tc>
                  <a:txBody>
                    <a:bodyPr/>
                    <a:lstStyle/>
                    <a:p>
                      <a:r>
                        <a:rPr lang="ru-RU" sz="4000" i="0" dirty="0"/>
                        <a:t>Очень удобная</a:t>
                      </a:r>
                      <a:r>
                        <a:rPr lang="en-US" sz="4000" i="0" dirty="0"/>
                        <a:t> </a:t>
                      </a:r>
                      <a:r>
                        <a:rPr lang="ru-RU" sz="4000" i="0" dirty="0"/>
                        <a:t>и красивая визуализация</a:t>
                      </a:r>
                    </a:p>
                  </a:txBody>
                  <a:tcPr/>
                </a:tc>
                <a:tc>
                  <a:txBody>
                    <a:bodyPr/>
                    <a:lstStyle/>
                    <a:p>
                      <a:r>
                        <a:rPr lang="ru-RU" sz="4000" i="0" dirty="0"/>
                        <a:t>В основном библ. </a:t>
                      </a:r>
                      <a:r>
                        <a:rPr lang="ru-RU" sz="4000" i="0" dirty="0" err="1"/>
                        <a:t>ориентированна</a:t>
                      </a:r>
                      <a:r>
                        <a:rPr lang="ru-RU" sz="4000" i="0" dirty="0"/>
                        <a:t> на область нейрохирургии</a:t>
                      </a:r>
                    </a:p>
                  </a:txBody>
                  <a:tcPr/>
                </a:tc>
                <a:extLst>
                  <a:ext uri="{0D108BD9-81ED-4DB2-BD59-A6C34878D82A}">
                    <a16:rowId xmlns:a16="http://schemas.microsoft.com/office/drawing/2014/main" val="3008602485"/>
                  </a:ext>
                </a:extLst>
              </a:tr>
              <a:tr h="1131664">
                <a:tc>
                  <a:txBody>
                    <a:bodyPr/>
                    <a:lstStyle/>
                    <a:p>
                      <a:r>
                        <a:rPr lang="ru-RU" sz="4000" i="0" dirty="0"/>
                        <a:t>Более менее адекватный </a:t>
                      </a:r>
                      <a:r>
                        <a:rPr lang="ru-RU" sz="4000" i="0" dirty="0" err="1"/>
                        <a:t>туториал</a:t>
                      </a:r>
                      <a:r>
                        <a:rPr lang="ru-RU" sz="4000" i="0" dirty="0"/>
                        <a:t>, </a:t>
                      </a:r>
                      <a:r>
                        <a:rPr lang="ru-RU" sz="4000" i="0" dirty="0" err="1"/>
                        <a:t>чтоюы</a:t>
                      </a:r>
                      <a:r>
                        <a:rPr lang="ru-RU" sz="4000" i="0" dirty="0"/>
                        <a:t> понять базовые методы библиотеки</a:t>
                      </a:r>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t>Библ. сырая, слабо поддерживается</a:t>
                      </a:r>
                    </a:p>
                  </a:txBody>
                  <a:tcPr/>
                </a:tc>
                <a:extLst>
                  <a:ext uri="{0D108BD9-81ED-4DB2-BD59-A6C34878D82A}">
                    <a16:rowId xmlns:a16="http://schemas.microsoft.com/office/drawing/2014/main" val="3015184306"/>
                  </a:ext>
                </a:extLst>
              </a:tr>
              <a:tr h="1131664">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t>Визуализирует все стадии, через которые проходят данные внутри </a:t>
                      </a:r>
                      <a:r>
                        <a:rPr lang="en-US" sz="4000" i="0" dirty="0"/>
                        <a:t>mapper</a:t>
                      </a:r>
                      <a:endParaRPr lang="ru-RU" sz="4000" i="0" dirty="0"/>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a:t>-</a:t>
                      </a:r>
                      <a:endParaRPr lang="ru-RU" sz="4000" i="0" dirty="0"/>
                    </a:p>
                  </a:txBody>
                  <a:tcPr/>
                </a:tc>
                <a:extLst>
                  <a:ext uri="{0D108BD9-81ED-4DB2-BD59-A6C34878D82A}">
                    <a16:rowId xmlns:a16="http://schemas.microsoft.com/office/drawing/2014/main" val="416285887"/>
                  </a:ext>
                </a:extLst>
              </a:tr>
              <a:tr h="1131664">
                <a:tc>
                  <a:txBody>
                    <a:bodyPr/>
                    <a:lstStyle/>
                    <a:p>
                      <a:r>
                        <a:rPr lang="ru-RU" sz="4000" i="0" dirty="0"/>
                        <a:t>-</a:t>
                      </a:r>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1"/>
                        <a:t>-</a:t>
                      </a:r>
                      <a:endParaRPr lang="ru-RU" sz="4000" i="1" dirty="0"/>
                    </a:p>
                  </a:txBody>
                  <a:tcPr/>
                </a:tc>
                <a:extLst>
                  <a:ext uri="{0D108BD9-81ED-4DB2-BD59-A6C34878D82A}">
                    <a16:rowId xmlns:a16="http://schemas.microsoft.com/office/drawing/2014/main" val="3244849853"/>
                  </a:ext>
                </a:extLst>
              </a:tr>
              <a:tr h="1131664">
                <a:tc>
                  <a:txBody>
                    <a:bodyPr/>
                    <a:lstStyle/>
                    <a:p>
                      <a:r>
                        <a:rPr lang="ru-RU" sz="4000" i="1"/>
                        <a:t>-</a:t>
                      </a:r>
                      <a:endParaRPr lang="ru-RU" sz="4000" i="1" dirty="0"/>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1"/>
                        <a:t>-</a:t>
                      </a:r>
                      <a:endParaRPr lang="ru-RU" sz="4000" i="1" dirty="0"/>
                    </a:p>
                  </a:txBody>
                  <a:tcPr/>
                </a:tc>
                <a:extLst>
                  <a:ext uri="{0D108BD9-81ED-4DB2-BD59-A6C34878D82A}">
                    <a16:rowId xmlns:a16="http://schemas.microsoft.com/office/drawing/2014/main" val="2447499127"/>
                  </a:ext>
                </a:extLst>
              </a:tr>
              <a:tr h="1131664">
                <a:tc>
                  <a:txBody>
                    <a:bodyPr/>
                    <a:lstStyle/>
                    <a:p>
                      <a:r>
                        <a:rPr lang="ru-RU" sz="4000" i="1"/>
                        <a:t>-</a:t>
                      </a:r>
                      <a:endParaRPr lang="ru-RU" sz="4000" i="1" dirty="0"/>
                    </a:p>
                  </a:txBody>
                  <a:tcPr/>
                </a:tc>
                <a:tc>
                  <a:txBody>
                    <a:bodyPr/>
                    <a:lstStyle/>
                    <a:p>
                      <a:r>
                        <a:rPr lang="ru-RU" sz="4000" b="1" i="1" dirty="0"/>
                        <a:t>-</a:t>
                      </a:r>
                    </a:p>
                  </a:txBody>
                  <a:tcPr/>
                </a:tc>
                <a:extLst>
                  <a:ext uri="{0D108BD9-81ED-4DB2-BD59-A6C34878D82A}">
                    <a16:rowId xmlns:a16="http://schemas.microsoft.com/office/drawing/2014/main" val="563030681"/>
                  </a:ext>
                </a:extLst>
              </a:tr>
            </a:tbl>
          </a:graphicData>
        </a:graphic>
      </p:graphicFrame>
    </p:spTree>
    <p:extLst>
      <p:ext uri="{BB962C8B-B14F-4D97-AF65-F5344CB8AC3E}">
        <p14:creationId xmlns:p14="http://schemas.microsoft.com/office/powerpoint/2010/main" val="3544067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dirty="0"/>
          </a:p>
        </p:txBody>
      </p:sp>
      <p:pic>
        <p:nvPicPr>
          <p:cNvPr id="70"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10" name="Название подразделения, лаборатории, факультета и т.д.">
            <a:extLst>
              <a:ext uri="{FF2B5EF4-FFF2-40B4-BE49-F238E27FC236}">
                <a16:creationId xmlns:a16="http://schemas.microsoft.com/office/drawing/2014/main" id="{902FC41F-FF69-9543-88DD-FD45A7852F48}"/>
              </a:ext>
            </a:extLst>
          </p:cNvPr>
          <p:cNvSpPr txBox="1"/>
          <p:nvPr/>
        </p:nvSpPr>
        <p:spPr>
          <a:xfrm>
            <a:off x="11338744" y="880808"/>
            <a:ext cx="11366416" cy="636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Факультет Информатики, Математики и Компьютерных наук</a:t>
            </a:r>
          </a:p>
        </p:txBody>
      </p:sp>
      <p:sp>
        <p:nvSpPr>
          <p:cNvPr id="11" name="Очень крутой заголовок…">
            <a:extLst>
              <a:ext uri="{FF2B5EF4-FFF2-40B4-BE49-F238E27FC236}">
                <a16:creationId xmlns:a16="http://schemas.microsoft.com/office/drawing/2014/main" id="{22559269-4B5C-D24D-B495-C7CF8583F3F3}"/>
              </a:ext>
            </a:extLst>
          </p:cNvPr>
          <p:cNvSpPr txBox="1"/>
          <p:nvPr/>
        </p:nvSpPr>
        <p:spPr>
          <a:xfrm>
            <a:off x="1201065" y="2249488"/>
            <a:ext cx="21489608"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sz="7000" cap="all" dirty="0" err="1">
                <a:sym typeface="Arial Narrow"/>
              </a:rPr>
              <a:t>MoguTDA</a:t>
            </a:r>
            <a:endParaRPr lang="en-US" dirty="0"/>
          </a:p>
        </p:txBody>
      </p:sp>
      <p:graphicFrame>
        <p:nvGraphicFramePr>
          <p:cNvPr id="5" name="Таблица 4">
            <a:extLst>
              <a:ext uri="{FF2B5EF4-FFF2-40B4-BE49-F238E27FC236}">
                <a16:creationId xmlns:a16="http://schemas.microsoft.com/office/drawing/2014/main" id="{3150F2B4-3AF5-4B44-896D-30646D84B2A2}"/>
              </a:ext>
            </a:extLst>
          </p:cNvPr>
          <p:cNvGraphicFramePr>
            <a:graphicFrameLocks noGrp="1"/>
          </p:cNvGraphicFramePr>
          <p:nvPr>
            <p:extLst>
              <p:ext uri="{D42A27DB-BD31-4B8C-83A1-F6EECF244321}">
                <p14:modId xmlns:p14="http://schemas.microsoft.com/office/powerpoint/2010/main" val="610118771"/>
              </p:ext>
            </p:extLst>
          </p:nvPr>
        </p:nvGraphicFramePr>
        <p:xfrm>
          <a:off x="876655" y="3977680"/>
          <a:ext cx="22630690" cy="9247152"/>
        </p:xfrm>
        <a:graphic>
          <a:graphicData uri="http://schemas.openxmlformats.org/drawingml/2006/table">
            <a:tbl>
              <a:tblPr firstRow="1" bandRow="1">
                <a:tableStyleId>{5940675A-B579-460E-94D1-54222C63F5DA}</a:tableStyleId>
              </a:tblPr>
              <a:tblGrid>
                <a:gridCol w="10739281">
                  <a:extLst>
                    <a:ext uri="{9D8B030D-6E8A-4147-A177-3AD203B41FA5}">
                      <a16:colId xmlns:a16="http://schemas.microsoft.com/office/drawing/2014/main" val="2325595556"/>
                    </a:ext>
                  </a:extLst>
                </a:gridCol>
                <a:gridCol w="11891409">
                  <a:extLst>
                    <a:ext uri="{9D8B030D-6E8A-4147-A177-3AD203B41FA5}">
                      <a16:colId xmlns:a16="http://schemas.microsoft.com/office/drawing/2014/main" val="1325009973"/>
                    </a:ext>
                  </a:extLst>
                </a:gridCol>
              </a:tblGrid>
              <a:tr h="1131664">
                <a:tc>
                  <a:txBody>
                    <a:bodyPr/>
                    <a:lstStyle/>
                    <a:p>
                      <a:r>
                        <a:rPr lang="en-US" sz="4400" b="1"/>
                        <a:t>+</a:t>
                      </a:r>
                      <a:endParaRPr lang="ru-RU" sz="4400" b="1" dirty="0"/>
                    </a:p>
                  </a:txBody>
                  <a:tcPr/>
                </a:tc>
                <a:tc>
                  <a:txBody>
                    <a:bodyPr/>
                    <a:lstStyle/>
                    <a:p>
                      <a:r>
                        <a:rPr lang="en-US" sz="4400" b="1"/>
                        <a:t>-</a:t>
                      </a:r>
                      <a:endParaRPr lang="ru-RU" sz="4400" b="1" dirty="0"/>
                    </a:p>
                  </a:txBody>
                  <a:tcPr/>
                </a:tc>
                <a:extLst>
                  <a:ext uri="{0D108BD9-81ED-4DB2-BD59-A6C34878D82A}">
                    <a16:rowId xmlns:a16="http://schemas.microsoft.com/office/drawing/2014/main" val="2858668620"/>
                  </a:ext>
                </a:extLst>
              </a:tr>
              <a:tr h="1131664">
                <a:tc>
                  <a:txBody>
                    <a:bodyPr/>
                    <a:lstStyle/>
                    <a:p>
                      <a:r>
                        <a:rPr lang="ru" sz="4000" i="0"/>
                        <a:t>Реализован интерфейс для Симплекс Комплекса</a:t>
                      </a:r>
                      <a:endParaRPr lang="ru-RU" sz="4000" i="0" dirty="0"/>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 sz="4000" i="0" dirty="0"/>
                        <a:t>Поддержка только </a:t>
                      </a:r>
                      <a:r>
                        <a:rPr lang="en-US" sz="4000" i="0" dirty="0"/>
                        <a:t>Python 2, </a:t>
                      </a:r>
                      <a:r>
                        <a:rPr lang="ru" sz="4000" i="0" dirty="0"/>
                        <a:t>Библиотека не поддерживается разработчиком в настоящее время</a:t>
                      </a:r>
                      <a:endParaRPr lang="ru-RU" sz="4000" i="0" dirty="0"/>
                    </a:p>
                  </a:txBody>
                  <a:tcPr/>
                </a:tc>
                <a:extLst>
                  <a:ext uri="{0D108BD9-81ED-4DB2-BD59-A6C34878D82A}">
                    <a16:rowId xmlns:a16="http://schemas.microsoft.com/office/drawing/2014/main" val="3008602485"/>
                  </a:ext>
                </a:extLst>
              </a:tr>
              <a:tr h="1131664">
                <a:tc>
                  <a:txBody>
                    <a:bodyPr/>
                    <a:lstStyle/>
                    <a:p>
                      <a:pPr marL="0" marR="0" indent="0" algn="ctr" defTabSz="821531" rtl="0" eaLnBrk="1" fontAlgn="auto" latinLnBrk="0" hangingPunct="1">
                        <a:lnSpc>
                          <a:spcPct val="100000"/>
                        </a:lnSpc>
                        <a:spcBef>
                          <a:spcPts val="0"/>
                        </a:spcBef>
                        <a:spcAft>
                          <a:spcPts val="0"/>
                        </a:spcAft>
                        <a:buClrTx/>
                        <a:buSzTx/>
                        <a:buFontTx/>
                        <a:buNone/>
                        <a:tabLst/>
                        <a:defRPr/>
                      </a:pPr>
                      <a:r>
                        <a:rPr lang="ru" sz="4000" i="0"/>
                        <a:t>Реализованы методы построения Альфа комплекса и комплекса Виеториса-Рипса</a:t>
                      </a:r>
                      <a:endParaRPr lang="ru-RU" sz="4000" i="0" dirty="0"/>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 sz="4000" i="0" dirty="0"/>
                        <a:t>Очень скудная документация</a:t>
                      </a:r>
                      <a:endParaRPr lang="ru-RU" sz="4000" i="0" dirty="0"/>
                    </a:p>
                  </a:txBody>
                  <a:tcPr/>
                </a:tc>
                <a:extLst>
                  <a:ext uri="{0D108BD9-81ED-4DB2-BD59-A6C34878D82A}">
                    <a16:rowId xmlns:a16="http://schemas.microsoft.com/office/drawing/2014/main" val="3015184306"/>
                  </a:ext>
                </a:extLst>
              </a:tr>
              <a:tr h="1131664">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 sz="4000" i="0"/>
                        <a:t>Возможность подсчета числе Бетти</a:t>
                      </a:r>
                      <a:endParaRPr lang="ru-RU" sz="4000" i="0" dirty="0"/>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 sz="4000" i="0" dirty="0"/>
                        <a:t>Нет описания </a:t>
                      </a:r>
                      <a:r>
                        <a:rPr lang="en-US" sz="4000" i="0" dirty="0"/>
                        <a:t>API </a:t>
                      </a:r>
                      <a:r>
                        <a:rPr lang="ru" sz="4000" i="0" dirty="0"/>
                        <a:t>функций</a:t>
                      </a:r>
                      <a:endParaRPr lang="ru-RU" sz="4000" i="0" dirty="0"/>
                    </a:p>
                  </a:txBody>
                  <a:tcPr/>
                </a:tc>
                <a:extLst>
                  <a:ext uri="{0D108BD9-81ED-4DB2-BD59-A6C34878D82A}">
                    <a16:rowId xmlns:a16="http://schemas.microsoft.com/office/drawing/2014/main" val="416285887"/>
                  </a:ext>
                </a:extLst>
              </a:tr>
              <a:tr h="1131664">
                <a:tc>
                  <a:txBody>
                    <a:bodyPr/>
                    <a:lstStyle/>
                    <a:p>
                      <a:r>
                        <a:rPr lang="ru" sz="4000" i="0"/>
                        <a:t>Симплекс комплекс реализован как граф из библиотеки </a:t>
                      </a:r>
                      <a:r>
                        <a:rPr lang="en-US" sz="4000" i="0"/>
                        <a:t>NetworkX</a:t>
                      </a:r>
                      <a:endParaRPr lang="ru-RU" sz="4000" i="0" dirty="0"/>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 sz="4000" i="0" dirty="0"/>
                        <a:t>Скудный функционал</a:t>
                      </a:r>
                      <a:endParaRPr lang="ru-RU" sz="4000" i="0" dirty="0"/>
                    </a:p>
                  </a:txBody>
                  <a:tcPr/>
                </a:tc>
                <a:extLst>
                  <a:ext uri="{0D108BD9-81ED-4DB2-BD59-A6C34878D82A}">
                    <a16:rowId xmlns:a16="http://schemas.microsoft.com/office/drawing/2014/main" val="3244849853"/>
                  </a:ext>
                </a:extLst>
              </a:tr>
              <a:tr h="1131664">
                <a:tc>
                  <a:txBody>
                    <a:bodyPr/>
                    <a:lstStyle/>
                    <a:p>
                      <a:r>
                        <a:rPr lang="ru-RU" sz="4000" i="1"/>
                        <a:t>-</a:t>
                      </a:r>
                      <a:endParaRPr lang="ru-RU" sz="4000" i="1" dirty="0"/>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 sz="4000" i="0" dirty="0"/>
                        <a:t>Нет возможности построения Бар-кодов</a:t>
                      </a:r>
                      <a:r>
                        <a:rPr lang="en-US" sz="4000" i="0" dirty="0"/>
                        <a:t>, </a:t>
                      </a:r>
                      <a:r>
                        <a:rPr lang="ru" sz="4000" i="0" dirty="0"/>
                        <a:t>Нет возможности визуализировать симплекс-комплексы внутренними функциями</a:t>
                      </a:r>
                      <a:endParaRPr lang="ru-RU" sz="4000" i="0" dirty="0"/>
                    </a:p>
                  </a:txBody>
                  <a:tcPr/>
                </a:tc>
                <a:extLst>
                  <a:ext uri="{0D108BD9-81ED-4DB2-BD59-A6C34878D82A}">
                    <a16:rowId xmlns:a16="http://schemas.microsoft.com/office/drawing/2014/main" val="2447499127"/>
                  </a:ext>
                </a:extLst>
              </a:tr>
              <a:tr h="1131664">
                <a:tc>
                  <a:txBody>
                    <a:bodyPr/>
                    <a:lstStyle/>
                    <a:p>
                      <a:r>
                        <a:rPr lang="ru-RU" sz="4000" i="1"/>
                        <a:t>-</a:t>
                      </a:r>
                      <a:endParaRPr lang="ru-RU" sz="4000" i="1" dirty="0"/>
                    </a:p>
                  </a:txBody>
                  <a:tcPr/>
                </a:tc>
                <a:tc>
                  <a:txBody>
                    <a:bodyPr/>
                    <a:lstStyle/>
                    <a:p>
                      <a:r>
                        <a:rPr lang="ru" sz="4000" b="0" i="0" dirty="0"/>
                        <a:t>Не может работать с большим набором входных данных</a:t>
                      </a:r>
                      <a:endParaRPr lang="ru-RU" sz="4000" b="0" i="0" dirty="0"/>
                    </a:p>
                  </a:txBody>
                  <a:tcPr/>
                </a:tc>
                <a:extLst>
                  <a:ext uri="{0D108BD9-81ED-4DB2-BD59-A6C34878D82A}">
                    <a16:rowId xmlns:a16="http://schemas.microsoft.com/office/drawing/2014/main" val="563030681"/>
                  </a:ext>
                </a:extLst>
              </a:tr>
            </a:tbl>
          </a:graphicData>
        </a:graphic>
      </p:graphicFrame>
    </p:spTree>
    <p:extLst>
      <p:ext uri="{BB962C8B-B14F-4D97-AF65-F5344CB8AC3E}">
        <p14:creationId xmlns:p14="http://schemas.microsoft.com/office/powerpoint/2010/main" val="3446907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dirty="0"/>
          </a:p>
        </p:txBody>
      </p:sp>
      <p:pic>
        <p:nvPicPr>
          <p:cNvPr id="70"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10" name="Название подразделения, лаборатории, факультета и т.д.">
            <a:extLst>
              <a:ext uri="{FF2B5EF4-FFF2-40B4-BE49-F238E27FC236}">
                <a16:creationId xmlns:a16="http://schemas.microsoft.com/office/drawing/2014/main" id="{902FC41F-FF69-9543-88DD-FD45A7852F48}"/>
              </a:ext>
            </a:extLst>
          </p:cNvPr>
          <p:cNvSpPr txBox="1"/>
          <p:nvPr/>
        </p:nvSpPr>
        <p:spPr>
          <a:xfrm>
            <a:off x="11338744" y="880808"/>
            <a:ext cx="11366416" cy="636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Факультет Информатики, Математики и Компьютерных наук</a:t>
            </a:r>
          </a:p>
        </p:txBody>
      </p:sp>
      <p:sp>
        <p:nvSpPr>
          <p:cNvPr id="11" name="Очень крутой заголовок…">
            <a:extLst>
              <a:ext uri="{FF2B5EF4-FFF2-40B4-BE49-F238E27FC236}">
                <a16:creationId xmlns:a16="http://schemas.microsoft.com/office/drawing/2014/main" id="{22559269-4B5C-D24D-B495-C7CF8583F3F3}"/>
              </a:ext>
            </a:extLst>
          </p:cNvPr>
          <p:cNvSpPr txBox="1"/>
          <p:nvPr/>
        </p:nvSpPr>
        <p:spPr>
          <a:xfrm>
            <a:off x="1201065" y="2249488"/>
            <a:ext cx="21489608"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sz="7000" cap="all" dirty="0">
                <a:sym typeface="Arial Narrow"/>
              </a:rPr>
              <a:t>Dionysus</a:t>
            </a:r>
            <a:endParaRPr lang="en-US" dirty="0"/>
          </a:p>
        </p:txBody>
      </p:sp>
      <p:graphicFrame>
        <p:nvGraphicFramePr>
          <p:cNvPr id="5" name="Таблица 4">
            <a:extLst>
              <a:ext uri="{FF2B5EF4-FFF2-40B4-BE49-F238E27FC236}">
                <a16:creationId xmlns:a16="http://schemas.microsoft.com/office/drawing/2014/main" id="{3150F2B4-3AF5-4B44-896D-30646D84B2A2}"/>
              </a:ext>
            </a:extLst>
          </p:cNvPr>
          <p:cNvGraphicFramePr>
            <a:graphicFrameLocks noGrp="1"/>
          </p:cNvGraphicFramePr>
          <p:nvPr>
            <p:extLst>
              <p:ext uri="{D42A27DB-BD31-4B8C-83A1-F6EECF244321}">
                <p14:modId xmlns:p14="http://schemas.microsoft.com/office/powerpoint/2010/main" val="427019122"/>
              </p:ext>
            </p:extLst>
          </p:nvPr>
        </p:nvGraphicFramePr>
        <p:xfrm>
          <a:off x="876655" y="3977680"/>
          <a:ext cx="22630690" cy="8458576"/>
        </p:xfrm>
        <a:graphic>
          <a:graphicData uri="http://schemas.openxmlformats.org/drawingml/2006/table">
            <a:tbl>
              <a:tblPr firstRow="1" bandRow="1">
                <a:tableStyleId>{5940675A-B579-460E-94D1-54222C63F5DA}</a:tableStyleId>
              </a:tblPr>
              <a:tblGrid>
                <a:gridCol w="10739281">
                  <a:extLst>
                    <a:ext uri="{9D8B030D-6E8A-4147-A177-3AD203B41FA5}">
                      <a16:colId xmlns:a16="http://schemas.microsoft.com/office/drawing/2014/main" val="2325595556"/>
                    </a:ext>
                  </a:extLst>
                </a:gridCol>
                <a:gridCol w="11891409">
                  <a:extLst>
                    <a:ext uri="{9D8B030D-6E8A-4147-A177-3AD203B41FA5}">
                      <a16:colId xmlns:a16="http://schemas.microsoft.com/office/drawing/2014/main" val="1325009973"/>
                    </a:ext>
                  </a:extLst>
                </a:gridCol>
              </a:tblGrid>
              <a:tr h="1131664">
                <a:tc>
                  <a:txBody>
                    <a:bodyPr/>
                    <a:lstStyle/>
                    <a:p>
                      <a:r>
                        <a:rPr lang="en-US" sz="4400" b="1"/>
                        <a:t>+</a:t>
                      </a:r>
                      <a:endParaRPr lang="ru-RU" sz="4400" b="1" dirty="0"/>
                    </a:p>
                  </a:txBody>
                  <a:tcPr/>
                </a:tc>
                <a:tc>
                  <a:txBody>
                    <a:bodyPr/>
                    <a:lstStyle/>
                    <a:p>
                      <a:r>
                        <a:rPr lang="en-US" sz="4400" b="1"/>
                        <a:t>-</a:t>
                      </a:r>
                      <a:endParaRPr lang="ru-RU" sz="4400" b="1" dirty="0"/>
                    </a:p>
                  </a:txBody>
                  <a:tcPr/>
                </a:tc>
                <a:extLst>
                  <a:ext uri="{0D108BD9-81ED-4DB2-BD59-A6C34878D82A}">
                    <a16:rowId xmlns:a16="http://schemas.microsoft.com/office/drawing/2014/main" val="2858668620"/>
                  </a:ext>
                </a:extLst>
              </a:tr>
              <a:tr h="1131664">
                <a:tc>
                  <a:txBody>
                    <a:bodyPr/>
                    <a:lstStyle/>
                    <a:p>
                      <a:r>
                        <a:rPr lang="ru" sz="4000" i="0"/>
                        <a:t>Наличие полноценной документации</a:t>
                      </a:r>
                      <a:r>
                        <a:rPr lang="en-US" sz="4000" i="0"/>
                        <a:t> + </a:t>
                      </a:r>
                      <a:r>
                        <a:rPr lang="ru-RU" sz="4000" i="0"/>
                        <a:t>поддержка</a:t>
                      </a:r>
                      <a:endParaRPr lang="ru-RU" sz="4000" i="0" dirty="0"/>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 sz="4000" i="0" dirty="0"/>
                        <a:t>Присутствуют ошибки в документации</a:t>
                      </a:r>
                      <a:endParaRPr lang="ru-RU" sz="4000" i="0" dirty="0"/>
                    </a:p>
                  </a:txBody>
                  <a:tcPr/>
                </a:tc>
                <a:extLst>
                  <a:ext uri="{0D108BD9-81ED-4DB2-BD59-A6C34878D82A}">
                    <a16:rowId xmlns:a16="http://schemas.microsoft.com/office/drawing/2014/main" val="3008602485"/>
                  </a:ext>
                </a:extLst>
              </a:tr>
              <a:tr h="1131664">
                <a:tc>
                  <a:txBody>
                    <a:bodyPr/>
                    <a:lstStyle/>
                    <a:p>
                      <a:pPr marL="0" marR="0" indent="0" algn="ctr" defTabSz="821531" rtl="0" eaLnBrk="1" fontAlgn="auto" latinLnBrk="0" hangingPunct="1">
                        <a:lnSpc>
                          <a:spcPct val="100000"/>
                        </a:lnSpc>
                        <a:spcBef>
                          <a:spcPts val="0"/>
                        </a:spcBef>
                        <a:spcAft>
                          <a:spcPts val="0"/>
                        </a:spcAft>
                        <a:buClrTx/>
                        <a:buSzTx/>
                        <a:buFontTx/>
                        <a:buNone/>
                        <a:tabLst/>
                        <a:defRPr/>
                      </a:pPr>
                      <a:r>
                        <a:rPr lang="ru" sz="4000" i="0"/>
                        <a:t>Подробное описание </a:t>
                      </a:r>
                      <a:r>
                        <a:rPr lang="en-US" sz="4000" i="0"/>
                        <a:t>API </a:t>
                      </a:r>
                      <a:r>
                        <a:rPr lang="ru" sz="4000" i="0"/>
                        <a:t>функций</a:t>
                      </a:r>
                      <a:endParaRPr lang="ru-RU" sz="4000" i="0" dirty="0"/>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 sz="4000" i="0" dirty="0"/>
                        <a:t>Нет возможности построения альфа комплекса</a:t>
                      </a:r>
                      <a:endParaRPr lang="ru-RU" sz="4000" i="0" dirty="0"/>
                    </a:p>
                  </a:txBody>
                  <a:tcPr/>
                </a:tc>
                <a:extLst>
                  <a:ext uri="{0D108BD9-81ED-4DB2-BD59-A6C34878D82A}">
                    <a16:rowId xmlns:a16="http://schemas.microsoft.com/office/drawing/2014/main" val="3015184306"/>
                  </a:ext>
                </a:extLst>
              </a:tr>
              <a:tr h="1131664">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 sz="4000" i="0"/>
                        <a:t>Реализация интерфейса для симплекса, фильтрации и комплекса Виеториса-Рипса</a:t>
                      </a:r>
                      <a:endParaRPr lang="ru-RU" sz="4000" i="0" dirty="0"/>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 sz="4000" i="0"/>
                        <a:t>Нет возможности визуализировать симплексы внутренними методами</a:t>
                      </a:r>
                      <a:endParaRPr lang="ru-RU" sz="4000" i="0" dirty="0"/>
                    </a:p>
                  </a:txBody>
                  <a:tcPr/>
                </a:tc>
                <a:extLst>
                  <a:ext uri="{0D108BD9-81ED-4DB2-BD59-A6C34878D82A}">
                    <a16:rowId xmlns:a16="http://schemas.microsoft.com/office/drawing/2014/main" val="416285887"/>
                  </a:ext>
                </a:extLst>
              </a:tr>
              <a:tr h="1131664">
                <a:tc>
                  <a:txBody>
                    <a:bodyPr/>
                    <a:lstStyle/>
                    <a:p>
                      <a:r>
                        <a:rPr lang="ru" sz="4000" i="0"/>
                        <a:t>Реализация методов Персистентной гомологии, подсчета расстояния между диаграмами</a:t>
                      </a:r>
                      <a:endParaRPr lang="ru-RU" sz="4000" i="0" dirty="0"/>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000" i="0"/>
                        <a:t>-</a:t>
                      </a:r>
                      <a:endParaRPr lang="ru-RU" sz="4000" i="0" dirty="0"/>
                    </a:p>
                  </a:txBody>
                  <a:tcPr/>
                </a:tc>
                <a:extLst>
                  <a:ext uri="{0D108BD9-81ED-4DB2-BD59-A6C34878D82A}">
                    <a16:rowId xmlns:a16="http://schemas.microsoft.com/office/drawing/2014/main" val="3244849853"/>
                  </a:ext>
                </a:extLst>
              </a:tr>
              <a:tr h="1131664">
                <a:tc>
                  <a:txBody>
                    <a:bodyPr/>
                    <a:lstStyle/>
                    <a:p>
                      <a:r>
                        <a:rPr lang="ru" sz="4000" i="0"/>
                        <a:t>Реализация методов Ко-гомологии</a:t>
                      </a:r>
                      <a:endParaRPr lang="ru-RU" sz="4000" i="0" dirty="0"/>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000" i="0"/>
                        <a:t>-</a:t>
                      </a:r>
                      <a:endParaRPr lang="ru-RU" sz="4000" i="0" dirty="0"/>
                    </a:p>
                  </a:txBody>
                  <a:tcPr/>
                </a:tc>
                <a:extLst>
                  <a:ext uri="{0D108BD9-81ED-4DB2-BD59-A6C34878D82A}">
                    <a16:rowId xmlns:a16="http://schemas.microsoft.com/office/drawing/2014/main" val="2447499127"/>
                  </a:ext>
                </a:extLst>
              </a:tr>
              <a:tr h="1131664">
                <a:tc>
                  <a:txBody>
                    <a:bodyPr/>
                    <a:lstStyle/>
                    <a:p>
                      <a:r>
                        <a:rPr lang="ru" sz="4000" i="0"/>
                        <a:t>Возможность построения бар-кодов и персистентных диаграмм</a:t>
                      </a:r>
                      <a:endParaRPr lang="ru-RU" sz="4000" i="0" dirty="0"/>
                    </a:p>
                  </a:txBody>
                  <a:tcPr/>
                </a:tc>
                <a:tc>
                  <a:txBody>
                    <a:bodyPr/>
                    <a:lstStyle/>
                    <a:p>
                      <a:r>
                        <a:rPr lang="en-US" sz="4000" b="0" i="0" dirty="0"/>
                        <a:t>-</a:t>
                      </a:r>
                      <a:endParaRPr lang="ru-RU" sz="4000" b="0" i="0" dirty="0"/>
                    </a:p>
                  </a:txBody>
                  <a:tcPr/>
                </a:tc>
                <a:extLst>
                  <a:ext uri="{0D108BD9-81ED-4DB2-BD59-A6C34878D82A}">
                    <a16:rowId xmlns:a16="http://schemas.microsoft.com/office/drawing/2014/main" val="563030681"/>
                  </a:ext>
                </a:extLst>
              </a:tr>
            </a:tbl>
          </a:graphicData>
        </a:graphic>
      </p:graphicFrame>
    </p:spTree>
    <p:extLst>
      <p:ext uri="{BB962C8B-B14F-4D97-AF65-F5344CB8AC3E}">
        <p14:creationId xmlns:p14="http://schemas.microsoft.com/office/powerpoint/2010/main" val="3704759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dirty="0"/>
          </a:p>
        </p:txBody>
      </p:sp>
      <p:pic>
        <p:nvPicPr>
          <p:cNvPr id="70"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10" name="Название подразделения, лаборатории, факультета и т.д.">
            <a:extLst>
              <a:ext uri="{FF2B5EF4-FFF2-40B4-BE49-F238E27FC236}">
                <a16:creationId xmlns:a16="http://schemas.microsoft.com/office/drawing/2014/main" id="{902FC41F-FF69-9543-88DD-FD45A7852F48}"/>
              </a:ext>
            </a:extLst>
          </p:cNvPr>
          <p:cNvSpPr txBox="1"/>
          <p:nvPr/>
        </p:nvSpPr>
        <p:spPr>
          <a:xfrm>
            <a:off x="11338744" y="880808"/>
            <a:ext cx="11366416" cy="636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Факультет Информатики, Математики и Компьютерных наук</a:t>
            </a:r>
          </a:p>
        </p:txBody>
      </p:sp>
      <p:sp>
        <p:nvSpPr>
          <p:cNvPr id="11" name="Очень крутой заголовок…">
            <a:extLst>
              <a:ext uri="{FF2B5EF4-FFF2-40B4-BE49-F238E27FC236}">
                <a16:creationId xmlns:a16="http://schemas.microsoft.com/office/drawing/2014/main" id="{22559269-4B5C-D24D-B495-C7CF8583F3F3}"/>
              </a:ext>
            </a:extLst>
          </p:cNvPr>
          <p:cNvSpPr txBox="1"/>
          <p:nvPr/>
        </p:nvSpPr>
        <p:spPr>
          <a:xfrm>
            <a:off x="1201065" y="2249488"/>
            <a:ext cx="21489608"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sz="7000" cap="all" dirty="0">
                <a:sym typeface="Arial Narrow"/>
              </a:rPr>
              <a:t>Knotter</a:t>
            </a:r>
            <a:endParaRPr lang="en-US" dirty="0"/>
          </a:p>
        </p:txBody>
      </p:sp>
      <p:graphicFrame>
        <p:nvGraphicFramePr>
          <p:cNvPr id="5" name="Таблица 4">
            <a:extLst>
              <a:ext uri="{FF2B5EF4-FFF2-40B4-BE49-F238E27FC236}">
                <a16:creationId xmlns:a16="http://schemas.microsoft.com/office/drawing/2014/main" id="{3150F2B4-3AF5-4B44-896D-30646D84B2A2}"/>
              </a:ext>
            </a:extLst>
          </p:cNvPr>
          <p:cNvGraphicFramePr>
            <a:graphicFrameLocks noGrp="1"/>
          </p:cNvGraphicFramePr>
          <p:nvPr>
            <p:extLst>
              <p:ext uri="{D42A27DB-BD31-4B8C-83A1-F6EECF244321}">
                <p14:modId xmlns:p14="http://schemas.microsoft.com/office/powerpoint/2010/main" val="1840452655"/>
              </p:ext>
            </p:extLst>
          </p:nvPr>
        </p:nvGraphicFramePr>
        <p:xfrm>
          <a:off x="876655" y="3977680"/>
          <a:ext cx="22630690" cy="7921648"/>
        </p:xfrm>
        <a:graphic>
          <a:graphicData uri="http://schemas.openxmlformats.org/drawingml/2006/table">
            <a:tbl>
              <a:tblPr firstRow="1" bandRow="1">
                <a:tableStyleId>{5940675A-B579-460E-94D1-54222C63F5DA}</a:tableStyleId>
              </a:tblPr>
              <a:tblGrid>
                <a:gridCol w="10739281">
                  <a:extLst>
                    <a:ext uri="{9D8B030D-6E8A-4147-A177-3AD203B41FA5}">
                      <a16:colId xmlns:a16="http://schemas.microsoft.com/office/drawing/2014/main" val="2325595556"/>
                    </a:ext>
                  </a:extLst>
                </a:gridCol>
                <a:gridCol w="11891409">
                  <a:extLst>
                    <a:ext uri="{9D8B030D-6E8A-4147-A177-3AD203B41FA5}">
                      <a16:colId xmlns:a16="http://schemas.microsoft.com/office/drawing/2014/main" val="1325009973"/>
                    </a:ext>
                  </a:extLst>
                </a:gridCol>
              </a:tblGrid>
              <a:tr h="1131664">
                <a:tc>
                  <a:txBody>
                    <a:bodyPr/>
                    <a:lstStyle/>
                    <a:p>
                      <a:r>
                        <a:rPr lang="en-US" sz="4400" b="1"/>
                        <a:t>+</a:t>
                      </a:r>
                      <a:endParaRPr lang="ru-RU" sz="4400" b="1" dirty="0"/>
                    </a:p>
                  </a:txBody>
                  <a:tcPr/>
                </a:tc>
                <a:tc>
                  <a:txBody>
                    <a:bodyPr/>
                    <a:lstStyle/>
                    <a:p>
                      <a:r>
                        <a:rPr lang="en-US" sz="4400" b="1"/>
                        <a:t>-</a:t>
                      </a:r>
                      <a:endParaRPr lang="ru-RU" sz="4400" b="1" dirty="0"/>
                    </a:p>
                  </a:txBody>
                  <a:tcPr/>
                </a:tc>
                <a:extLst>
                  <a:ext uri="{0D108BD9-81ED-4DB2-BD59-A6C34878D82A}">
                    <a16:rowId xmlns:a16="http://schemas.microsoft.com/office/drawing/2014/main" val="2858668620"/>
                  </a:ext>
                </a:extLst>
              </a:tr>
              <a:tr h="1131664">
                <a:tc>
                  <a:txBody>
                    <a:bodyPr/>
                    <a:lstStyle/>
                    <a:p>
                      <a:r>
                        <a:rPr lang="ru-RU" sz="4000" i="0" dirty="0"/>
                        <a:t>Простая установка</a:t>
                      </a:r>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t>Работа только в </a:t>
                      </a:r>
                      <a:r>
                        <a:rPr lang="en-US" sz="4000" i="0" dirty="0"/>
                        <a:t>Web </a:t>
                      </a:r>
                      <a:r>
                        <a:rPr lang="ru-RU" sz="4000" i="0" dirty="0"/>
                        <a:t>Интерфейсе</a:t>
                      </a:r>
                    </a:p>
                  </a:txBody>
                  <a:tcPr/>
                </a:tc>
                <a:extLst>
                  <a:ext uri="{0D108BD9-81ED-4DB2-BD59-A6C34878D82A}">
                    <a16:rowId xmlns:a16="http://schemas.microsoft.com/office/drawing/2014/main" val="3008602485"/>
                  </a:ext>
                </a:extLst>
              </a:tr>
              <a:tr h="1131664">
                <a:tc>
                  <a:txBody>
                    <a:bodyPr/>
                    <a:lstStyle/>
                    <a:p>
                      <a:pPr marL="0" marR="0" indent="0" algn="ctr" defTabSz="821531" rtl="0" eaLnBrk="1" fontAlgn="auto" latinLnBrk="0" hangingPunct="1">
                        <a:lnSpc>
                          <a:spcPct val="100000"/>
                        </a:lnSpc>
                        <a:spcBef>
                          <a:spcPts val="0"/>
                        </a:spcBef>
                        <a:spcAft>
                          <a:spcPts val="0"/>
                        </a:spcAft>
                        <a:buClrTx/>
                        <a:buSzTx/>
                        <a:buFontTx/>
                        <a:buNone/>
                        <a:tabLst/>
                        <a:defRPr/>
                      </a:pPr>
                      <a:r>
                        <a:rPr lang="ru-RU" sz="4000" i="0" dirty="0"/>
                        <a:t>Визуализация</a:t>
                      </a:r>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t>Слабый функционал</a:t>
                      </a:r>
                    </a:p>
                  </a:txBody>
                  <a:tcPr/>
                </a:tc>
                <a:extLst>
                  <a:ext uri="{0D108BD9-81ED-4DB2-BD59-A6C34878D82A}">
                    <a16:rowId xmlns:a16="http://schemas.microsoft.com/office/drawing/2014/main" val="3015184306"/>
                  </a:ext>
                </a:extLst>
              </a:tr>
              <a:tr h="1131664">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t>-</a:t>
                      </a:r>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t>Нет примеров</a:t>
                      </a:r>
                    </a:p>
                  </a:txBody>
                  <a:tcPr/>
                </a:tc>
                <a:extLst>
                  <a:ext uri="{0D108BD9-81ED-4DB2-BD59-A6C34878D82A}">
                    <a16:rowId xmlns:a16="http://schemas.microsoft.com/office/drawing/2014/main" val="416285887"/>
                  </a:ext>
                </a:extLst>
              </a:tr>
              <a:tr h="1131664">
                <a:tc>
                  <a:txBody>
                    <a:bodyPr/>
                    <a:lstStyle/>
                    <a:p>
                      <a:r>
                        <a:rPr lang="ru-RU" sz="4000" i="0" dirty="0"/>
                        <a:t>-</a:t>
                      </a:r>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000" i="0" dirty="0"/>
                        <a:t>-</a:t>
                      </a:r>
                      <a:endParaRPr lang="ru-RU" sz="4000" i="0" dirty="0"/>
                    </a:p>
                  </a:txBody>
                  <a:tcPr/>
                </a:tc>
                <a:extLst>
                  <a:ext uri="{0D108BD9-81ED-4DB2-BD59-A6C34878D82A}">
                    <a16:rowId xmlns:a16="http://schemas.microsoft.com/office/drawing/2014/main" val="3244849853"/>
                  </a:ext>
                </a:extLst>
              </a:tr>
              <a:tr h="1131664">
                <a:tc>
                  <a:txBody>
                    <a:bodyPr/>
                    <a:lstStyle/>
                    <a:p>
                      <a:r>
                        <a:rPr lang="ru-RU" sz="4000" i="0" dirty="0"/>
                        <a:t>-</a:t>
                      </a:r>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000" i="0" dirty="0"/>
                        <a:t>-</a:t>
                      </a:r>
                      <a:endParaRPr lang="ru-RU" sz="4000" i="0" dirty="0"/>
                    </a:p>
                  </a:txBody>
                  <a:tcPr/>
                </a:tc>
                <a:extLst>
                  <a:ext uri="{0D108BD9-81ED-4DB2-BD59-A6C34878D82A}">
                    <a16:rowId xmlns:a16="http://schemas.microsoft.com/office/drawing/2014/main" val="2447499127"/>
                  </a:ext>
                </a:extLst>
              </a:tr>
              <a:tr h="1131664">
                <a:tc>
                  <a:txBody>
                    <a:bodyPr/>
                    <a:lstStyle/>
                    <a:p>
                      <a:r>
                        <a:rPr lang="ru-RU" sz="4000" i="0" dirty="0"/>
                        <a:t>-</a:t>
                      </a:r>
                    </a:p>
                  </a:txBody>
                  <a:tcPr/>
                </a:tc>
                <a:tc>
                  <a:txBody>
                    <a:bodyPr/>
                    <a:lstStyle/>
                    <a:p>
                      <a:r>
                        <a:rPr lang="en-US" sz="4000" b="0" i="0" dirty="0"/>
                        <a:t>-</a:t>
                      </a:r>
                      <a:endParaRPr lang="ru-RU" sz="4000" b="0" i="0" dirty="0"/>
                    </a:p>
                  </a:txBody>
                  <a:tcPr/>
                </a:tc>
                <a:extLst>
                  <a:ext uri="{0D108BD9-81ED-4DB2-BD59-A6C34878D82A}">
                    <a16:rowId xmlns:a16="http://schemas.microsoft.com/office/drawing/2014/main" val="563030681"/>
                  </a:ext>
                </a:extLst>
              </a:tr>
            </a:tbl>
          </a:graphicData>
        </a:graphic>
      </p:graphicFrame>
    </p:spTree>
    <p:extLst>
      <p:ext uri="{BB962C8B-B14F-4D97-AF65-F5344CB8AC3E}">
        <p14:creationId xmlns:p14="http://schemas.microsoft.com/office/powerpoint/2010/main" val="101704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1780</TotalTime>
  <Words>748</Words>
  <Application>Microsoft Macintosh PowerPoint</Application>
  <PresentationFormat>Custom</PresentationFormat>
  <Paragraphs>181</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 Narrow</vt:lpstr>
      <vt:lpstr>Helvetica</vt:lpstr>
      <vt:lpstr>Helvetica Light</vt:lpstr>
      <vt:lpstr>Helvetica Neue</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keywords>CTPClassification=CTP_NT</cp:keywords>
  <cp:lastModifiedBy>Microsoft Office User</cp:lastModifiedBy>
  <cp:revision>73</cp:revision>
  <dcterms:modified xsi:type="dcterms:W3CDTF">2019-12-10T20:20:09Z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174d5aa0-f9de-449c-84f0-e7fb87e3fcf6</vt:lpwstr>
  </property>
  <property fmtid="{D5CDD505-2E9C-101B-9397-08002B2CF9AE}" pid="3" name="CTP_TimeStamp">
    <vt:lpwstr>2019-06-13 12:35:03Z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