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276" r:id="rId4"/>
    <p:sldId id="284" r:id="rId5"/>
    <p:sldId id="277" r:id="rId6"/>
    <p:sldId id="278" r:id="rId7"/>
    <p:sldId id="279" r:id="rId8"/>
    <p:sldId id="280" r:id="rId9"/>
    <p:sldId id="281" r:id="rId10"/>
    <p:sldId id="282" r:id="rId11"/>
    <p:sldId id="283" r:id="rId12"/>
    <p:sldId id="263"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06"/>
    <p:restoredTop sz="94691"/>
  </p:normalViewPr>
  <p:slideViewPr>
    <p:cSldViewPr>
      <p:cViewPr varScale="1">
        <p:scale>
          <a:sx n="41" d="100"/>
          <a:sy n="41" d="100"/>
        </p:scale>
        <p:origin x="568" y="22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535657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42857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733368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94149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38817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478334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9875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33506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60374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58935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81986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xdv/hse-tda" TargetMode="Externa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5711280" y="4862148"/>
            <a:ext cx="18146016"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sz="7000" b="1" cap="all" dirty="0">
                <a:sym typeface="Arial Narrow"/>
              </a:rPr>
              <a:t>Топологический анализ данных и его приложения </a:t>
            </a:r>
          </a:p>
          <a:p>
            <a:pPr>
              <a:defRPr sz="7000" b="1" cap="all">
                <a:solidFill>
                  <a:srgbClr val="253957"/>
                </a:solidFill>
                <a:latin typeface="+mn-lt"/>
                <a:ea typeface="+mn-ea"/>
                <a:cs typeface="+mn-cs"/>
                <a:sym typeface="Arial Narrow"/>
              </a:defRPr>
            </a:pPr>
            <a:endParaRPr lang="ru-RU" sz="7000" b="1" cap="all" dirty="0">
              <a:sym typeface="Arial Narrow"/>
            </a:endParaRPr>
          </a:p>
          <a:p>
            <a:pPr>
              <a:defRPr sz="7000" b="1" cap="all">
                <a:solidFill>
                  <a:srgbClr val="253957"/>
                </a:solidFill>
                <a:latin typeface="+mn-lt"/>
                <a:ea typeface="+mn-ea"/>
                <a:cs typeface="+mn-cs"/>
                <a:sym typeface="Arial Narrow"/>
              </a:defRPr>
            </a:pPr>
            <a:r>
              <a:rPr lang="ru-RU" dirty="0"/>
              <a:t>Группа программистов</a:t>
            </a:r>
          </a:p>
        </p:txBody>
      </p:sp>
      <p:sp>
        <p:nvSpPr>
          <p:cNvPr id="54" name="Название подразделения,  лаборатории, факультета и т.д."/>
          <p:cNvSpPr txBox="1"/>
          <p:nvPr/>
        </p:nvSpPr>
        <p:spPr>
          <a:xfrm>
            <a:off x="6287344" y="735774"/>
            <a:ext cx="9649072"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3000">
                <a:solidFill>
                  <a:srgbClr val="253957"/>
                </a:solidFill>
                <a:latin typeface="+mn-lt"/>
                <a:ea typeface="+mn-ea"/>
                <a:cs typeface="+mn-cs"/>
                <a:sym typeface="Arial Narrow"/>
              </a:defRPr>
            </a:pPr>
            <a:r>
              <a:rPr lang="ru-RU" sz="4800" dirty="0">
                <a:latin typeface="Arial Narrow" charset="0"/>
                <a:ea typeface="Arial Narrow" charset="0"/>
                <a:cs typeface="Arial Narrow" charset="0"/>
              </a:rPr>
              <a:t>Факультет Информатики, Математики и </a:t>
            </a:r>
            <a:r>
              <a:rPr lang="ru-RU" sz="4800" dirty="0">
                <a:solidFill>
                  <a:srgbClr val="253957"/>
                </a:solidFill>
                <a:latin typeface="Arial Narrow" charset="0"/>
                <a:ea typeface="Arial Narrow" charset="0"/>
                <a:cs typeface="Arial Narrow" charset="0"/>
              </a:rPr>
              <a:t>Компьютерных</a:t>
            </a:r>
            <a:r>
              <a:rPr lang="ru-RU" sz="4800" dirty="0">
                <a:latin typeface="Arial Narrow" charset="0"/>
                <a:ea typeface="Arial Narrow" charset="0"/>
                <a:cs typeface="Arial Narrow" charset="0"/>
              </a:rPr>
              <a:t> наук</a:t>
            </a:r>
          </a:p>
        </p:txBody>
      </p:sp>
      <p:sp>
        <p:nvSpPr>
          <p:cNvPr id="55" name="Москва, 2017"/>
          <p:cNvSpPr txBox="1"/>
          <p:nvPr/>
        </p:nvSpPr>
        <p:spPr>
          <a:xfrm>
            <a:off x="5207224" y="12403524"/>
            <a:ext cx="19176776"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dirty="0"/>
              <a:t>Нижний Новгород</a:t>
            </a:r>
            <a:r>
              <a:rPr dirty="0"/>
              <a:t>, 201</a:t>
            </a:r>
            <a:r>
              <a:rPr lang="ru-RU" dirty="0"/>
              <a:t>9</a:t>
            </a:r>
            <a:endParaRPr dirty="0"/>
          </a:p>
        </p:txBody>
      </p:sp>
      <p:pic>
        <p:nvPicPr>
          <p:cNvPr id="56" name="Изображение" descr="Изображение"/>
          <p:cNvPicPr>
            <a:picLocks noChangeAspect="1"/>
          </p:cNvPicPr>
          <p:nvPr/>
        </p:nvPicPr>
        <p:blipFill>
          <a:blip r:embed="rId3"/>
          <a:stretch>
            <a:fillRect/>
          </a:stretch>
        </p:blipFill>
        <p:spPr>
          <a:xfrm>
            <a:off x="1221970" y="1330739"/>
            <a:ext cx="2736119" cy="2645547"/>
          </a:xfrm>
          <a:prstGeom prst="rect">
            <a:avLst/>
          </a:prstGeom>
          <a:ln w="12700">
            <a:miter lim="400000"/>
          </a:ln>
        </p:spPr>
      </p:pic>
      <p:pic>
        <p:nvPicPr>
          <p:cNvPr id="8" name="Picture 1">
            <a:extLst>
              <a:ext uri="{FF2B5EF4-FFF2-40B4-BE49-F238E27FC236}">
                <a16:creationId xmlns:a16="http://schemas.microsoft.com/office/drawing/2014/main" id="{F30AADD6-8971-1E41-9292-41B64A137E56}"/>
              </a:ext>
            </a:extLst>
          </p:cNvPr>
          <p:cNvPicPr>
            <a:picLocks noChangeAspect="1"/>
          </p:cNvPicPr>
          <p:nvPr/>
        </p:nvPicPr>
        <p:blipFill>
          <a:blip r:embed="rId4"/>
          <a:stretch>
            <a:fillRect/>
          </a:stretch>
        </p:blipFill>
        <p:spPr>
          <a:xfrm>
            <a:off x="20144261" y="490249"/>
            <a:ext cx="3713035" cy="3486037"/>
          </a:xfrm>
          <a:prstGeom prst="rect">
            <a:avLst/>
          </a:prstGeom>
        </p:spPr>
      </p:pic>
      <p:sp>
        <p:nvSpPr>
          <p:cNvPr id="9" name="Очень крутой подзаголовок презентации">
            <a:extLst>
              <a:ext uri="{FF2B5EF4-FFF2-40B4-BE49-F238E27FC236}">
                <a16:creationId xmlns:a16="http://schemas.microsoft.com/office/drawing/2014/main" id="{5BA6705E-DCF0-0845-BDF0-58DD76B1D9DB}"/>
              </a:ext>
            </a:extLst>
          </p:cNvPr>
          <p:cNvSpPr txBox="1"/>
          <p:nvPr/>
        </p:nvSpPr>
        <p:spPr>
          <a:xfrm>
            <a:off x="6575376" y="9548585"/>
            <a:ext cx="17281920" cy="234997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1pPr algn="l">
              <a:defRPr sz="3000">
                <a:solidFill>
                  <a:srgbClr val="253957"/>
                </a:solidFill>
                <a:latin typeface="+mn-lt"/>
                <a:ea typeface="+mn-ea"/>
                <a:cs typeface="+mn-cs"/>
                <a:sym typeface="Arial Narrow"/>
              </a:defRPr>
            </a:lvl1pPr>
          </a:lstStyle>
          <a:p>
            <a:pPr>
              <a:lnSpc>
                <a:spcPct val="125000"/>
              </a:lnSpc>
            </a:pPr>
            <a:r>
              <a:rPr lang="ru-RU" sz="3200" i="1" dirty="0"/>
              <a:t>Студенты:</a:t>
            </a:r>
          </a:p>
          <a:p>
            <a:pPr>
              <a:lnSpc>
                <a:spcPct val="125000"/>
              </a:lnSpc>
            </a:pPr>
            <a:r>
              <a:rPr lang="ru-RU" sz="3600" b="1" dirty="0"/>
              <a:t>Масленникова Е., Коробков Н., Корнева Т., Игошин А., Горская К., Кузнецова Е., </a:t>
            </a:r>
            <a:r>
              <a:rPr lang="ru-RU" sz="3600" b="1" dirty="0" err="1"/>
              <a:t>Ляшук</a:t>
            </a:r>
            <a:r>
              <a:rPr lang="ru-RU" sz="3600" b="1" dirty="0"/>
              <a:t> А., Канатов Н., Молчанов К.</a:t>
            </a:r>
          </a:p>
          <a:p>
            <a:pPr>
              <a:lnSpc>
                <a:spcPct val="125000"/>
              </a:lnSpc>
            </a:pPr>
            <a:r>
              <a:rPr lang="ru-RU" sz="3200" dirty="0"/>
              <a:t>группа 18 МАГ ИАД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123118"/>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cap="all" dirty="0">
                <a:sym typeface="Arial Narrow"/>
              </a:rPr>
              <a:t>Что использовать?</a:t>
            </a:r>
            <a:endParaRPr lang="en-US" dirty="0"/>
          </a:p>
        </p:txBody>
      </p:sp>
      <p:sp>
        <p:nvSpPr>
          <p:cNvPr id="2" name="Скругленный прямоугольник 1">
            <a:extLst>
              <a:ext uri="{FF2B5EF4-FFF2-40B4-BE49-F238E27FC236}">
                <a16:creationId xmlns:a16="http://schemas.microsoft.com/office/drawing/2014/main" id="{8276ECA8-DBD5-BC47-A239-4E4377C07A5D}"/>
              </a:ext>
            </a:extLst>
          </p:cNvPr>
          <p:cNvSpPr/>
          <p:nvPr/>
        </p:nvSpPr>
        <p:spPr>
          <a:xfrm>
            <a:off x="4343128" y="3905672"/>
            <a:ext cx="5544616" cy="445045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 name="TextBox 2">
            <a:extLst>
              <a:ext uri="{FF2B5EF4-FFF2-40B4-BE49-F238E27FC236}">
                <a16:creationId xmlns:a16="http://schemas.microsoft.com/office/drawing/2014/main" id="{AAAC5E5D-261C-A549-ADD0-B7EF281B7AC4}"/>
              </a:ext>
            </a:extLst>
          </p:cNvPr>
          <p:cNvSpPr txBox="1"/>
          <p:nvPr/>
        </p:nvSpPr>
        <p:spPr>
          <a:xfrm>
            <a:off x="6503368" y="4488647"/>
            <a:ext cx="4104456"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algn="l" hangingPunct="1">
              <a:buFont typeface="Arial" panose="020B0604020202020204" pitchFamily="34" charset="0"/>
              <a:buChar char="•"/>
              <a:defRPr/>
            </a:pPr>
            <a:r>
              <a:rPr lang="en-US" sz="4000" i="1" spc="300" dirty="0" err="1">
                <a:solidFill>
                  <a:srgbClr val="253957"/>
                </a:solidFill>
                <a:latin typeface="+mn-ea"/>
                <a:ea typeface="+mn-ea"/>
              </a:rPr>
              <a:t>MoguTDA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a:solidFill>
                  <a:srgbClr val="253957"/>
                </a:solidFill>
                <a:latin typeface="+mn-ea"/>
                <a:ea typeface="+mn-ea"/>
              </a:rPr>
              <a:t>Dionysus</a:t>
            </a: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Scikit-tda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Gudhi</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Sklearn-tda</a:t>
            </a:r>
            <a:endParaRPr lang="ru-RU" sz="4000" i="1" spc="300" dirty="0">
              <a:solidFill>
                <a:srgbClr val="253957"/>
              </a:solidFill>
              <a:latin typeface="+mn-ea"/>
              <a:ea typeface="+mn-ea"/>
            </a:endParaRPr>
          </a:p>
        </p:txBody>
      </p:sp>
      <p:sp>
        <p:nvSpPr>
          <p:cNvPr id="15" name="Скругленный прямоугольник 14">
            <a:extLst>
              <a:ext uri="{FF2B5EF4-FFF2-40B4-BE49-F238E27FC236}">
                <a16:creationId xmlns:a16="http://schemas.microsoft.com/office/drawing/2014/main" id="{ABD94274-05A7-514D-AADC-D41FC4B0F1D3}"/>
              </a:ext>
            </a:extLst>
          </p:cNvPr>
          <p:cNvSpPr/>
          <p:nvPr/>
        </p:nvSpPr>
        <p:spPr>
          <a:xfrm>
            <a:off x="4343128" y="9450288"/>
            <a:ext cx="5544616" cy="858650"/>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TextBox 15">
            <a:extLst>
              <a:ext uri="{FF2B5EF4-FFF2-40B4-BE49-F238E27FC236}">
                <a16:creationId xmlns:a16="http://schemas.microsoft.com/office/drawing/2014/main" id="{8B7D46F4-BA00-8642-AB1C-D88A4DD8C819}"/>
              </a:ext>
            </a:extLst>
          </p:cNvPr>
          <p:cNvSpPr txBox="1"/>
          <p:nvPr/>
        </p:nvSpPr>
        <p:spPr>
          <a:xfrm>
            <a:off x="6287344" y="9498567"/>
            <a:ext cx="258335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hangingPunct="1">
              <a:buFont typeface="Arial" panose="020B0604020202020204" pitchFamily="34" charset="0"/>
              <a:buChar char="•"/>
              <a:defRPr/>
            </a:pPr>
            <a:r>
              <a:rPr lang="en-US" sz="4000" i="1" dirty="0">
                <a:solidFill>
                  <a:srgbClr val="253957"/>
                </a:solidFill>
                <a:latin typeface="+mn-lt"/>
              </a:rPr>
              <a:t>R-TDA</a:t>
            </a:r>
          </a:p>
        </p:txBody>
      </p:sp>
      <p:sp>
        <p:nvSpPr>
          <p:cNvPr id="21" name="TextBox 20">
            <a:extLst>
              <a:ext uri="{FF2B5EF4-FFF2-40B4-BE49-F238E27FC236}">
                <a16:creationId xmlns:a16="http://schemas.microsoft.com/office/drawing/2014/main" id="{970EA4AD-FD95-8D4E-B495-3F1651A84E41}"/>
              </a:ext>
            </a:extLst>
          </p:cNvPr>
          <p:cNvSpPr txBox="1"/>
          <p:nvPr/>
        </p:nvSpPr>
        <p:spPr>
          <a:xfrm>
            <a:off x="4343128" y="5705339"/>
            <a:ext cx="243040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Python</a:t>
            </a:r>
            <a:endParaRPr lang="ru-RU" sz="4000" b="1" spc="300" dirty="0">
              <a:solidFill>
                <a:srgbClr val="253957"/>
              </a:solidFill>
              <a:latin typeface="+mn-lt"/>
            </a:endParaRPr>
          </a:p>
        </p:txBody>
      </p:sp>
      <p:sp>
        <p:nvSpPr>
          <p:cNvPr id="22" name="TextBox 21">
            <a:extLst>
              <a:ext uri="{FF2B5EF4-FFF2-40B4-BE49-F238E27FC236}">
                <a16:creationId xmlns:a16="http://schemas.microsoft.com/office/drawing/2014/main" id="{5621DF71-B37D-D149-A980-005AC7DA6EC7}"/>
              </a:ext>
            </a:extLst>
          </p:cNvPr>
          <p:cNvSpPr txBox="1"/>
          <p:nvPr/>
        </p:nvSpPr>
        <p:spPr>
          <a:xfrm>
            <a:off x="5144147" y="9475580"/>
            <a:ext cx="82836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R</a:t>
            </a:r>
            <a:endParaRPr lang="ru-RU" sz="4000" b="1" spc="300" dirty="0">
              <a:solidFill>
                <a:srgbClr val="253957"/>
              </a:solidFill>
              <a:latin typeface="+mn-lt"/>
            </a:endParaRPr>
          </a:p>
        </p:txBody>
      </p:sp>
      <p:sp>
        <p:nvSpPr>
          <p:cNvPr id="23" name="Скругленный прямоугольник 22">
            <a:extLst>
              <a:ext uri="{FF2B5EF4-FFF2-40B4-BE49-F238E27FC236}">
                <a16:creationId xmlns:a16="http://schemas.microsoft.com/office/drawing/2014/main" id="{F30CFB1C-12F4-5849-BDD7-7976164DD9E9}"/>
              </a:ext>
            </a:extLst>
          </p:cNvPr>
          <p:cNvSpPr/>
          <p:nvPr/>
        </p:nvSpPr>
        <p:spPr>
          <a:xfrm>
            <a:off x="4514417" y="11394423"/>
            <a:ext cx="5373327" cy="169150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TextBox 23">
            <a:extLst>
              <a:ext uri="{FF2B5EF4-FFF2-40B4-BE49-F238E27FC236}">
                <a16:creationId xmlns:a16="http://schemas.microsoft.com/office/drawing/2014/main" id="{63E5C069-B627-4C47-ADEE-6276E9538210}"/>
              </a:ext>
            </a:extLst>
          </p:cNvPr>
          <p:cNvSpPr txBox="1"/>
          <p:nvPr/>
        </p:nvSpPr>
        <p:spPr>
          <a:xfrm>
            <a:off x="6647384" y="11897615"/>
            <a:ext cx="2952328"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hangingPunct="1">
              <a:buFont typeface="Arial" panose="020B0604020202020204" pitchFamily="34" charset="0"/>
              <a:buChar char="•"/>
              <a:defRPr/>
            </a:pPr>
            <a:r>
              <a:rPr lang="en" sz="4000" i="1" spc="300" dirty="0">
                <a:solidFill>
                  <a:srgbClr val="253957"/>
                </a:solidFill>
                <a:latin typeface="+mn-ea"/>
                <a:ea typeface="+mn-ea"/>
              </a:rPr>
              <a:t>Java Plex</a:t>
            </a:r>
          </a:p>
        </p:txBody>
      </p:sp>
      <p:sp>
        <p:nvSpPr>
          <p:cNvPr id="25" name="TextBox 24">
            <a:extLst>
              <a:ext uri="{FF2B5EF4-FFF2-40B4-BE49-F238E27FC236}">
                <a16:creationId xmlns:a16="http://schemas.microsoft.com/office/drawing/2014/main" id="{F2453370-49CC-164A-A5AC-2383849B06B6}"/>
              </a:ext>
            </a:extLst>
          </p:cNvPr>
          <p:cNvSpPr txBox="1"/>
          <p:nvPr/>
        </p:nvSpPr>
        <p:spPr>
          <a:xfrm>
            <a:off x="4487144" y="11552485"/>
            <a:ext cx="2196562"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Java </a:t>
            </a:r>
            <a:r>
              <a:rPr lang="en-US" sz="4000" b="1" spc="300" dirty="0" err="1">
                <a:solidFill>
                  <a:srgbClr val="253957"/>
                </a:solidFill>
                <a:latin typeface="+mn-lt"/>
              </a:rPr>
              <a:t>Matlab</a:t>
            </a:r>
            <a:endParaRPr lang="ru-RU" sz="4000" b="1" spc="300" dirty="0">
              <a:solidFill>
                <a:srgbClr val="253957"/>
              </a:solidFill>
              <a:latin typeface="+mn-lt"/>
            </a:endParaRPr>
          </a:p>
        </p:txBody>
      </p:sp>
      <p:sp>
        <p:nvSpPr>
          <p:cNvPr id="7" name="TextBox 6">
            <a:extLst>
              <a:ext uri="{FF2B5EF4-FFF2-40B4-BE49-F238E27FC236}">
                <a16:creationId xmlns:a16="http://schemas.microsoft.com/office/drawing/2014/main" id="{2520C6BE-29D8-9742-83F9-1B6FBCE5056B}"/>
              </a:ext>
            </a:extLst>
          </p:cNvPr>
          <p:cNvSpPr txBox="1"/>
          <p:nvPr/>
        </p:nvSpPr>
        <p:spPr>
          <a:xfrm>
            <a:off x="4343128" y="8458500"/>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26" name="TextBox 25">
            <a:extLst>
              <a:ext uri="{FF2B5EF4-FFF2-40B4-BE49-F238E27FC236}">
                <a16:creationId xmlns:a16="http://schemas.microsoft.com/office/drawing/2014/main" id="{4AD7ED8F-566B-DC4C-A704-CAE6CF40302B}"/>
              </a:ext>
            </a:extLst>
          </p:cNvPr>
          <p:cNvSpPr txBox="1"/>
          <p:nvPr/>
        </p:nvSpPr>
        <p:spPr>
          <a:xfrm>
            <a:off x="4343128" y="10361078"/>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8" name="Крест 7">
            <a:extLst>
              <a:ext uri="{FF2B5EF4-FFF2-40B4-BE49-F238E27FC236}">
                <a16:creationId xmlns:a16="http://schemas.microsoft.com/office/drawing/2014/main" id="{49287BF1-C40D-0C4A-914A-A9D842349E7E}"/>
              </a:ext>
            </a:extLst>
          </p:cNvPr>
          <p:cNvSpPr/>
          <p:nvPr/>
        </p:nvSpPr>
        <p:spPr>
          <a:xfrm>
            <a:off x="12645550" y="7145548"/>
            <a:ext cx="1706468" cy="1720215"/>
          </a:xfrm>
          <a:prstGeom prst="plus">
            <a:avLst>
              <a:gd name="adj" fmla="val 37462"/>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Скругленный прямоугольник 27">
            <a:extLst>
              <a:ext uri="{FF2B5EF4-FFF2-40B4-BE49-F238E27FC236}">
                <a16:creationId xmlns:a16="http://schemas.microsoft.com/office/drawing/2014/main" id="{5D21AE61-17A9-324A-BCA2-B4451F055CD8}"/>
              </a:ext>
            </a:extLst>
          </p:cNvPr>
          <p:cNvSpPr/>
          <p:nvPr/>
        </p:nvSpPr>
        <p:spPr>
          <a:xfrm>
            <a:off x="16870790" y="6907278"/>
            <a:ext cx="4610242" cy="2650784"/>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TextBox 28">
            <a:extLst>
              <a:ext uri="{FF2B5EF4-FFF2-40B4-BE49-F238E27FC236}">
                <a16:creationId xmlns:a16="http://schemas.microsoft.com/office/drawing/2014/main" id="{4E471189-47E3-BD41-976D-4A4A97AD937D}"/>
              </a:ext>
            </a:extLst>
          </p:cNvPr>
          <p:cNvSpPr txBox="1"/>
          <p:nvPr/>
        </p:nvSpPr>
        <p:spPr>
          <a:xfrm>
            <a:off x="17376576" y="7141573"/>
            <a:ext cx="4104456"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lgn="l" hangingPunct="1">
              <a:buFont typeface="Arial" panose="020B0604020202020204" pitchFamily="34" charset="0"/>
              <a:buChar char="•"/>
              <a:defRPr/>
            </a:pPr>
            <a:r>
              <a:rPr lang="en" sz="4000" i="1" spc="300" dirty="0">
                <a:solidFill>
                  <a:srgbClr val="253957"/>
                </a:solidFill>
                <a:latin typeface="+mn-ea"/>
                <a:ea typeface="+mn-ea"/>
              </a:rPr>
              <a:t>Knotter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a:solidFill>
                  <a:srgbClr val="253957"/>
                </a:solidFill>
                <a:latin typeface="+mn-ea"/>
                <a:ea typeface="+mn-ea"/>
              </a:rPr>
              <a:t>Kepler-mapper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err="1">
                <a:solidFill>
                  <a:srgbClr val="253957"/>
                </a:solidFill>
                <a:latin typeface="+mn-ea"/>
                <a:ea typeface="+mn-ea"/>
              </a:rPr>
              <a:t>Dyneusr</a:t>
            </a:r>
            <a:endParaRPr lang="ru-RU" sz="4000" i="1" spc="300" dirty="0">
              <a:solidFill>
                <a:srgbClr val="253957"/>
              </a:solidFill>
              <a:latin typeface="+mn-ea"/>
              <a:ea typeface="+mn-ea"/>
            </a:endParaRPr>
          </a:p>
        </p:txBody>
      </p:sp>
    </p:spTree>
    <p:extLst>
      <p:ext uri="{BB962C8B-B14F-4D97-AF65-F5344CB8AC3E}">
        <p14:creationId xmlns:p14="http://schemas.microsoft.com/office/powerpoint/2010/main" val="270338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123118"/>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cap="all" dirty="0">
                <a:sym typeface="Arial Narrow"/>
              </a:rPr>
              <a:t>Что использовать?</a:t>
            </a:r>
            <a:endParaRPr lang="en-US" dirty="0"/>
          </a:p>
        </p:txBody>
      </p:sp>
      <p:sp>
        <p:nvSpPr>
          <p:cNvPr id="2" name="Скругленный прямоугольник 1">
            <a:extLst>
              <a:ext uri="{FF2B5EF4-FFF2-40B4-BE49-F238E27FC236}">
                <a16:creationId xmlns:a16="http://schemas.microsoft.com/office/drawing/2014/main" id="{8276ECA8-DBD5-BC47-A239-4E4377C07A5D}"/>
              </a:ext>
            </a:extLst>
          </p:cNvPr>
          <p:cNvSpPr/>
          <p:nvPr/>
        </p:nvSpPr>
        <p:spPr>
          <a:xfrm>
            <a:off x="4343128" y="3905672"/>
            <a:ext cx="5544616" cy="445045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 name="TextBox 2">
            <a:extLst>
              <a:ext uri="{FF2B5EF4-FFF2-40B4-BE49-F238E27FC236}">
                <a16:creationId xmlns:a16="http://schemas.microsoft.com/office/drawing/2014/main" id="{AAAC5E5D-261C-A549-ADD0-B7EF281B7AC4}"/>
              </a:ext>
            </a:extLst>
          </p:cNvPr>
          <p:cNvSpPr txBox="1"/>
          <p:nvPr/>
        </p:nvSpPr>
        <p:spPr>
          <a:xfrm>
            <a:off x="6503368" y="4488647"/>
            <a:ext cx="4104456"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algn="l" hangingPunct="1">
              <a:buFont typeface="Arial" panose="020B0604020202020204" pitchFamily="34" charset="0"/>
              <a:buChar char="•"/>
              <a:defRPr/>
            </a:pPr>
            <a:r>
              <a:rPr lang="en-US" sz="4000" i="1" spc="300" dirty="0" err="1">
                <a:solidFill>
                  <a:srgbClr val="253957"/>
                </a:solidFill>
                <a:latin typeface="+mn-ea"/>
                <a:ea typeface="+mn-ea"/>
              </a:rPr>
              <a:t>MoguTDA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a:solidFill>
                  <a:srgbClr val="253957"/>
                </a:solidFill>
                <a:latin typeface="+mn-ea"/>
                <a:ea typeface="+mn-ea"/>
              </a:rPr>
              <a:t>Dionysus</a:t>
            </a: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Scikit-tda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Gudhi</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Sklearn-tda</a:t>
            </a:r>
            <a:endParaRPr lang="ru-RU" sz="4000" i="1" spc="300" dirty="0">
              <a:solidFill>
                <a:srgbClr val="253957"/>
              </a:solidFill>
              <a:latin typeface="+mn-ea"/>
              <a:ea typeface="+mn-ea"/>
            </a:endParaRPr>
          </a:p>
        </p:txBody>
      </p:sp>
      <p:sp>
        <p:nvSpPr>
          <p:cNvPr id="15" name="Скругленный прямоугольник 14">
            <a:extLst>
              <a:ext uri="{FF2B5EF4-FFF2-40B4-BE49-F238E27FC236}">
                <a16:creationId xmlns:a16="http://schemas.microsoft.com/office/drawing/2014/main" id="{ABD94274-05A7-514D-AADC-D41FC4B0F1D3}"/>
              </a:ext>
            </a:extLst>
          </p:cNvPr>
          <p:cNvSpPr/>
          <p:nvPr/>
        </p:nvSpPr>
        <p:spPr>
          <a:xfrm>
            <a:off x="4343128" y="9450288"/>
            <a:ext cx="5544616" cy="858650"/>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TextBox 15">
            <a:extLst>
              <a:ext uri="{FF2B5EF4-FFF2-40B4-BE49-F238E27FC236}">
                <a16:creationId xmlns:a16="http://schemas.microsoft.com/office/drawing/2014/main" id="{8B7D46F4-BA00-8642-AB1C-D88A4DD8C819}"/>
              </a:ext>
            </a:extLst>
          </p:cNvPr>
          <p:cNvSpPr txBox="1"/>
          <p:nvPr/>
        </p:nvSpPr>
        <p:spPr>
          <a:xfrm>
            <a:off x="6287344" y="9498567"/>
            <a:ext cx="258335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hangingPunct="1">
              <a:buFont typeface="Arial" panose="020B0604020202020204" pitchFamily="34" charset="0"/>
              <a:buChar char="•"/>
              <a:defRPr/>
            </a:pPr>
            <a:r>
              <a:rPr lang="en-US" sz="4000" i="1" dirty="0">
                <a:solidFill>
                  <a:srgbClr val="253957"/>
                </a:solidFill>
                <a:latin typeface="+mn-lt"/>
              </a:rPr>
              <a:t>R-TDA</a:t>
            </a:r>
          </a:p>
        </p:txBody>
      </p:sp>
      <p:sp>
        <p:nvSpPr>
          <p:cNvPr id="21" name="TextBox 20">
            <a:extLst>
              <a:ext uri="{FF2B5EF4-FFF2-40B4-BE49-F238E27FC236}">
                <a16:creationId xmlns:a16="http://schemas.microsoft.com/office/drawing/2014/main" id="{970EA4AD-FD95-8D4E-B495-3F1651A84E41}"/>
              </a:ext>
            </a:extLst>
          </p:cNvPr>
          <p:cNvSpPr txBox="1"/>
          <p:nvPr/>
        </p:nvSpPr>
        <p:spPr>
          <a:xfrm>
            <a:off x="4343128" y="5705339"/>
            <a:ext cx="243040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Python</a:t>
            </a:r>
            <a:endParaRPr lang="ru-RU" sz="4000" b="1" spc="300" dirty="0">
              <a:solidFill>
                <a:srgbClr val="253957"/>
              </a:solidFill>
              <a:latin typeface="+mn-lt"/>
            </a:endParaRPr>
          </a:p>
        </p:txBody>
      </p:sp>
      <p:sp>
        <p:nvSpPr>
          <p:cNvPr id="22" name="TextBox 21">
            <a:extLst>
              <a:ext uri="{FF2B5EF4-FFF2-40B4-BE49-F238E27FC236}">
                <a16:creationId xmlns:a16="http://schemas.microsoft.com/office/drawing/2014/main" id="{5621DF71-B37D-D149-A980-005AC7DA6EC7}"/>
              </a:ext>
            </a:extLst>
          </p:cNvPr>
          <p:cNvSpPr txBox="1"/>
          <p:nvPr/>
        </p:nvSpPr>
        <p:spPr>
          <a:xfrm>
            <a:off x="5144147" y="9475580"/>
            <a:ext cx="82836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R</a:t>
            </a:r>
            <a:endParaRPr lang="ru-RU" sz="4000" b="1" spc="300" dirty="0">
              <a:solidFill>
                <a:srgbClr val="253957"/>
              </a:solidFill>
              <a:latin typeface="+mn-lt"/>
            </a:endParaRPr>
          </a:p>
        </p:txBody>
      </p:sp>
      <p:sp>
        <p:nvSpPr>
          <p:cNvPr id="23" name="Скругленный прямоугольник 22">
            <a:extLst>
              <a:ext uri="{FF2B5EF4-FFF2-40B4-BE49-F238E27FC236}">
                <a16:creationId xmlns:a16="http://schemas.microsoft.com/office/drawing/2014/main" id="{F30CFB1C-12F4-5849-BDD7-7976164DD9E9}"/>
              </a:ext>
            </a:extLst>
          </p:cNvPr>
          <p:cNvSpPr/>
          <p:nvPr/>
        </p:nvSpPr>
        <p:spPr>
          <a:xfrm>
            <a:off x="4514417" y="11394423"/>
            <a:ext cx="5373327" cy="169150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TextBox 23">
            <a:extLst>
              <a:ext uri="{FF2B5EF4-FFF2-40B4-BE49-F238E27FC236}">
                <a16:creationId xmlns:a16="http://schemas.microsoft.com/office/drawing/2014/main" id="{63E5C069-B627-4C47-ADEE-6276E9538210}"/>
              </a:ext>
            </a:extLst>
          </p:cNvPr>
          <p:cNvSpPr txBox="1"/>
          <p:nvPr/>
        </p:nvSpPr>
        <p:spPr>
          <a:xfrm>
            <a:off x="6647384" y="11897615"/>
            <a:ext cx="2952328"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hangingPunct="1">
              <a:buFont typeface="Arial" panose="020B0604020202020204" pitchFamily="34" charset="0"/>
              <a:buChar char="•"/>
              <a:defRPr/>
            </a:pPr>
            <a:r>
              <a:rPr lang="en" sz="4000" i="1" spc="300" dirty="0">
                <a:solidFill>
                  <a:srgbClr val="253957"/>
                </a:solidFill>
                <a:latin typeface="+mn-ea"/>
                <a:ea typeface="+mn-ea"/>
              </a:rPr>
              <a:t>Java Plex</a:t>
            </a:r>
          </a:p>
        </p:txBody>
      </p:sp>
      <p:sp>
        <p:nvSpPr>
          <p:cNvPr id="25" name="TextBox 24">
            <a:extLst>
              <a:ext uri="{FF2B5EF4-FFF2-40B4-BE49-F238E27FC236}">
                <a16:creationId xmlns:a16="http://schemas.microsoft.com/office/drawing/2014/main" id="{F2453370-49CC-164A-A5AC-2383849B06B6}"/>
              </a:ext>
            </a:extLst>
          </p:cNvPr>
          <p:cNvSpPr txBox="1"/>
          <p:nvPr/>
        </p:nvSpPr>
        <p:spPr>
          <a:xfrm>
            <a:off x="4487144" y="11552485"/>
            <a:ext cx="2196562"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Java </a:t>
            </a:r>
            <a:r>
              <a:rPr lang="en-US" sz="4000" b="1" spc="300" dirty="0" err="1">
                <a:solidFill>
                  <a:srgbClr val="253957"/>
                </a:solidFill>
                <a:latin typeface="+mn-lt"/>
              </a:rPr>
              <a:t>Matlab</a:t>
            </a:r>
            <a:endParaRPr lang="ru-RU" sz="4000" b="1" spc="300" dirty="0">
              <a:solidFill>
                <a:srgbClr val="253957"/>
              </a:solidFill>
              <a:latin typeface="+mn-lt"/>
            </a:endParaRPr>
          </a:p>
        </p:txBody>
      </p:sp>
      <p:sp>
        <p:nvSpPr>
          <p:cNvPr id="7" name="TextBox 6">
            <a:extLst>
              <a:ext uri="{FF2B5EF4-FFF2-40B4-BE49-F238E27FC236}">
                <a16:creationId xmlns:a16="http://schemas.microsoft.com/office/drawing/2014/main" id="{2520C6BE-29D8-9742-83F9-1B6FBCE5056B}"/>
              </a:ext>
            </a:extLst>
          </p:cNvPr>
          <p:cNvSpPr txBox="1"/>
          <p:nvPr/>
        </p:nvSpPr>
        <p:spPr>
          <a:xfrm>
            <a:off x="4343128" y="8458500"/>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26" name="TextBox 25">
            <a:extLst>
              <a:ext uri="{FF2B5EF4-FFF2-40B4-BE49-F238E27FC236}">
                <a16:creationId xmlns:a16="http://schemas.microsoft.com/office/drawing/2014/main" id="{4AD7ED8F-566B-DC4C-A704-CAE6CF40302B}"/>
              </a:ext>
            </a:extLst>
          </p:cNvPr>
          <p:cNvSpPr txBox="1"/>
          <p:nvPr/>
        </p:nvSpPr>
        <p:spPr>
          <a:xfrm>
            <a:off x="4343128" y="10361078"/>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8" name="Крест 7">
            <a:extLst>
              <a:ext uri="{FF2B5EF4-FFF2-40B4-BE49-F238E27FC236}">
                <a16:creationId xmlns:a16="http://schemas.microsoft.com/office/drawing/2014/main" id="{49287BF1-C40D-0C4A-914A-A9D842349E7E}"/>
              </a:ext>
            </a:extLst>
          </p:cNvPr>
          <p:cNvSpPr/>
          <p:nvPr/>
        </p:nvSpPr>
        <p:spPr>
          <a:xfrm>
            <a:off x="12645550" y="7145548"/>
            <a:ext cx="1706468" cy="1720215"/>
          </a:xfrm>
          <a:prstGeom prst="plus">
            <a:avLst>
              <a:gd name="adj" fmla="val 37462"/>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Скругленный прямоугольник 27">
            <a:extLst>
              <a:ext uri="{FF2B5EF4-FFF2-40B4-BE49-F238E27FC236}">
                <a16:creationId xmlns:a16="http://schemas.microsoft.com/office/drawing/2014/main" id="{5D21AE61-17A9-324A-BCA2-B4451F055CD8}"/>
              </a:ext>
            </a:extLst>
          </p:cNvPr>
          <p:cNvSpPr/>
          <p:nvPr/>
        </p:nvSpPr>
        <p:spPr>
          <a:xfrm>
            <a:off x="16870790" y="6907278"/>
            <a:ext cx="4610242" cy="2650784"/>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TextBox 28">
            <a:extLst>
              <a:ext uri="{FF2B5EF4-FFF2-40B4-BE49-F238E27FC236}">
                <a16:creationId xmlns:a16="http://schemas.microsoft.com/office/drawing/2014/main" id="{4E471189-47E3-BD41-976D-4A4A97AD937D}"/>
              </a:ext>
            </a:extLst>
          </p:cNvPr>
          <p:cNvSpPr txBox="1"/>
          <p:nvPr/>
        </p:nvSpPr>
        <p:spPr>
          <a:xfrm>
            <a:off x="17376576" y="7141573"/>
            <a:ext cx="4104456"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lgn="l" hangingPunct="1">
              <a:buFont typeface="Arial" panose="020B0604020202020204" pitchFamily="34" charset="0"/>
              <a:buChar char="•"/>
              <a:defRPr/>
            </a:pPr>
            <a:r>
              <a:rPr lang="en" sz="4000" i="1" spc="300" dirty="0">
                <a:solidFill>
                  <a:srgbClr val="253957"/>
                </a:solidFill>
                <a:latin typeface="+mn-ea"/>
                <a:ea typeface="+mn-ea"/>
              </a:rPr>
              <a:t>Knotter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a:solidFill>
                  <a:srgbClr val="253957"/>
                </a:solidFill>
                <a:latin typeface="+mn-ea"/>
                <a:ea typeface="+mn-ea"/>
              </a:rPr>
              <a:t>Kepler-mapper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err="1">
                <a:solidFill>
                  <a:srgbClr val="253957"/>
                </a:solidFill>
                <a:latin typeface="+mn-ea"/>
                <a:ea typeface="+mn-ea"/>
              </a:rPr>
              <a:t>Dyneusr</a:t>
            </a:r>
            <a:endParaRPr lang="ru-RU" sz="4000" i="1" spc="300" dirty="0">
              <a:solidFill>
                <a:srgbClr val="253957"/>
              </a:solidFill>
              <a:latin typeface="+mn-ea"/>
              <a:ea typeface="+mn-ea"/>
            </a:endParaRPr>
          </a:p>
        </p:txBody>
      </p:sp>
      <p:sp>
        <p:nvSpPr>
          <p:cNvPr id="33" name="TextBox 32">
            <a:extLst>
              <a:ext uri="{FF2B5EF4-FFF2-40B4-BE49-F238E27FC236}">
                <a16:creationId xmlns:a16="http://schemas.microsoft.com/office/drawing/2014/main" id="{EBDBB029-7F32-2849-AEAC-B9BDD3AAE0B2}"/>
              </a:ext>
            </a:extLst>
          </p:cNvPr>
          <p:cNvSpPr txBox="1"/>
          <p:nvPr/>
        </p:nvSpPr>
        <p:spPr>
          <a:xfrm>
            <a:off x="10446452" y="5484771"/>
            <a:ext cx="258335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400" b="1" i="1" dirty="0" err="1">
                <a:solidFill>
                  <a:srgbClr val="253957"/>
                </a:solidFill>
                <a:latin typeface="+mn-lt"/>
              </a:rPr>
              <a:t>scikit</a:t>
            </a:r>
            <a:r>
              <a:rPr lang="en-US" sz="4400" b="1" i="1" dirty="0">
                <a:solidFill>
                  <a:srgbClr val="253957"/>
                </a:solidFill>
                <a:latin typeface="+mn-lt"/>
              </a:rPr>
              <a:t>-learn</a:t>
            </a:r>
          </a:p>
        </p:txBody>
      </p:sp>
      <p:sp>
        <p:nvSpPr>
          <p:cNvPr id="34" name="TextBox 33">
            <a:extLst>
              <a:ext uri="{FF2B5EF4-FFF2-40B4-BE49-F238E27FC236}">
                <a16:creationId xmlns:a16="http://schemas.microsoft.com/office/drawing/2014/main" id="{0AF6FE5A-33C7-2D40-9BEC-B972306EDEB5}"/>
              </a:ext>
            </a:extLst>
          </p:cNvPr>
          <p:cNvSpPr txBox="1"/>
          <p:nvPr/>
        </p:nvSpPr>
        <p:spPr>
          <a:xfrm>
            <a:off x="13922928" y="6475310"/>
            <a:ext cx="258335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400" b="1" i="1" dirty="0">
                <a:solidFill>
                  <a:srgbClr val="253957"/>
                </a:solidFill>
                <a:latin typeface="+mn-lt"/>
              </a:rPr>
              <a:t>NumPy</a:t>
            </a:r>
          </a:p>
        </p:txBody>
      </p:sp>
      <p:sp>
        <p:nvSpPr>
          <p:cNvPr id="35" name="TextBox 34">
            <a:extLst>
              <a:ext uri="{FF2B5EF4-FFF2-40B4-BE49-F238E27FC236}">
                <a16:creationId xmlns:a16="http://schemas.microsoft.com/office/drawing/2014/main" id="{910E2560-B5D1-B644-9536-D36BDA080D76}"/>
              </a:ext>
            </a:extLst>
          </p:cNvPr>
          <p:cNvSpPr txBox="1"/>
          <p:nvPr/>
        </p:nvSpPr>
        <p:spPr>
          <a:xfrm>
            <a:off x="9974969" y="8097372"/>
            <a:ext cx="258335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400" b="1" i="1" dirty="0">
                <a:solidFill>
                  <a:srgbClr val="253957"/>
                </a:solidFill>
                <a:latin typeface="+mn-lt"/>
              </a:rPr>
              <a:t>SciPy</a:t>
            </a:r>
          </a:p>
        </p:txBody>
      </p:sp>
      <p:sp>
        <p:nvSpPr>
          <p:cNvPr id="31" name="Прямоугольник 30">
            <a:extLst>
              <a:ext uri="{FF2B5EF4-FFF2-40B4-BE49-F238E27FC236}">
                <a16:creationId xmlns:a16="http://schemas.microsoft.com/office/drawing/2014/main" id="{15F55215-45F3-514A-AC53-11B67E55E486}"/>
              </a:ext>
            </a:extLst>
          </p:cNvPr>
          <p:cNvSpPr/>
          <p:nvPr/>
        </p:nvSpPr>
        <p:spPr>
          <a:xfrm>
            <a:off x="10446452" y="10624982"/>
            <a:ext cx="2366353" cy="769441"/>
          </a:xfrm>
          <a:prstGeom prst="rect">
            <a:avLst/>
          </a:prstGeom>
        </p:spPr>
        <p:txBody>
          <a:bodyPr wrap="none">
            <a:spAutoFit/>
          </a:bodyPr>
          <a:lstStyle/>
          <a:p>
            <a:r>
              <a:rPr lang="ru-RU" sz="4400" b="1" i="1" dirty="0" err="1">
                <a:solidFill>
                  <a:srgbClr val="253957"/>
                </a:solidFill>
                <a:latin typeface="+mn-ea"/>
                <a:ea typeface="+mn-ea"/>
              </a:rPr>
              <a:t>Matplotlib</a:t>
            </a:r>
            <a:endParaRPr lang="ru-RU" sz="4400" b="1" i="1" dirty="0">
              <a:solidFill>
                <a:srgbClr val="253957"/>
              </a:solidFill>
              <a:latin typeface="+mn-ea"/>
              <a:ea typeface="+mn-ea"/>
            </a:endParaRPr>
          </a:p>
        </p:txBody>
      </p:sp>
      <p:sp>
        <p:nvSpPr>
          <p:cNvPr id="32" name="Прямоугольник 31">
            <a:extLst>
              <a:ext uri="{FF2B5EF4-FFF2-40B4-BE49-F238E27FC236}">
                <a16:creationId xmlns:a16="http://schemas.microsoft.com/office/drawing/2014/main" id="{02D816D6-5983-6D47-AA3D-59E9F42DF749}"/>
              </a:ext>
            </a:extLst>
          </p:cNvPr>
          <p:cNvSpPr/>
          <p:nvPr/>
        </p:nvSpPr>
        <p:spPr>
          <a:xfrm>
            <a:off x="13644602" y="9621170"/>
            <a:ext cx="2861681" cy="769441"/>
          </a:xfrm>
          <a:prstGeom prst="rect">
            <a:avLst/>
          </a:prstGeom>
        </p:spPr>
        <p:txBody>
          <a:bodyPr wrap="none">
            <a:spAutoFit/>
          </a:bodyPr>
          <a:lstStyle/>
          <a:p>
            <a:r>
              <a:rPr lang="ru-RU" sz="4400" b="1" i="1" dirty="0" err="1">
                <a:solidFill>
                  <a:srgbClr val="253957"/>
                </a:solidFill>
                <a:latin typeface="+mn-ea"/>
                <a:ea typeface="+mn-ea"/>
              </a:rPr>
              <a:t>scikit-image</a:t>
            </a:r>
            <a:endParaRPr lang="ru-RU" sz="4400" b="1" i="1" dirty="0">
              <a:solidFill>
                <a:srgbClr val="253957"/>
              </a:solidFill>
              <a:latin typeface="+mn-ea"/>
              <a:ea typeface="+mn-ea"/>
            </a:endParaRPr>
          </a:p>
        </p:txBody>
      </p:sp>
    </p:spTree>
    <p:extLst>
      <p:ext uri="{BB962C8B-B14F-4D97-AF65-F5344CB8AC3E}">
        <p14:creationId xmlns:p14="http://schemas.microsoft.com/office/powerpoint/2010/main" val="41258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stretch>
            <a:fillRect/>
          </a:stretch>
        </p:blipFill>
        <p:spPr>
          <a:xfrm>
            <a:off x="9952877" y="1817440"/>
            <a:ext cx="4478245" cy="4330003"/>
          </a:xfrm>
          <a:prstGeom prst="rect">
            <a:avLst/>
          </a:prstGeom>
          <a:ln w="12700">
            <a:miter lim="400000"/>
          </a:ln>
        </p:spPr>
      </p:pic>
      <p:sp>
        <p:nvSpPr>
          <p:cNvPr id="6" name="Очень крутой заголовок…">
            <a:extLst>
              <a:ext uri="{FF2B5EF4-FFF2-40B4-BE49-F238E27FC236}">
                <a16:creationId xmlns:a16="http://schemas.microsoft.com/office/drawing/2014/main" id="{FAFBB906-09E9-F44A-9936-C445F38C9501}"/>
              </a:ext>
            </a:extLst>
          </p:cNvPr>
          <p:cNvSpPr txBox="1"/>
          <p:nvPr/>
        </p:nvSpPr>
        <p:spPr>
          <a:xfrm>
            <a:off x="25734" y="7589302"/>
            <a:ext cx="24384000"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defRPr sz="5000" b="1" cap="all">
                <a:solidFill>
                  <a:srgbClr val="253957"/>
                </a:solidFill>
                <a:latin typeface="+mn-lt"/>
                <a:ea typeface="+mn-ea"/>
                <a:cs typeface="+mn-cs"/>
                <a:sym typeface="Arial Narrow"/>
              </a:defRPr>
            </a:pPr>
            <a:r>
              <a:rPr lang="ru-RU" sz="7200" b="1" dirty="0">
                <a:solidFill>
                  <a:schemeClr val="bg1"/>
                </a:solidFill>
                <a:latin typeface="Arial Narrow" charset="0"/>
                <a:ea typeface="Arial Narrow" charset="0"/>
                <a:cs typeface="Arial Narrow" charset="0"/>
              </a:rPr>
              <a:t>Спасибо за внимание!</a:t>
            </a:r>
            <a:endParaRPr sz="7200" b="1" dirty="0">
              <a:solidFill>
                <a:schemeClr val="bg1"/>
              </a:solidFill>
              <a:latin typeface="Arial Narrow" charset="0"/>
              <a:ea typeface="Arial Narrow" charset="0"/>
              <a:cs typeface="Arial Narrow" charset="0"/>
            </a:endParaRPr>
          </a:p>
        </p:txBody>
      </p:sp>
      <p:sp>
        <p:nvSpPr>
          <p:cNvPr id="5" name="Москва, 2017">
            <a:extLst>
              <a:ext uri="{FF2B5EF4-FFF2-40B4-BE49-F238E27FC236}">
                <a16:creationId xmlns:a16="http://schemas.microsoft.com/office/drawing/2014/main" id="{D4630BC7-F236-2C4D-9B08-2823C756CE45}"/>
              </a:ext>
            </a:extLst>
          </p:cNvPr>
          <p:cNvSpPr txBox="1"/>
          <p:nvPr/>
        </p:nvSpPr>
        <p:spPr>
          <a:xfrm>
            <a:off x="2629346" y="12330608"/>
            <a:ext cx="19176776"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dirty="0">
                <a:solidFill>
                  <a:schemeClr val="bg1"/>
                </a:solidFill>
              </a:rPr>
              <a:t>Все материалы доступны по ссылке: </a:t>
            </a:r>
            <a:r>
              <a:rPr lang="en" dirty="0">
                <a:solidFill>
                  <a:schemeClr val="bg1"/>
                </a:solidFill>
                <a:hlinkClick r:id="rId3">
                  <a:extLst>
                    <a:ext uri="{A12FA001-AC4F-418D-AE19-62706E023703}">
                      <ahyp:hlinkClr xmlns:ahyp="http://schemas.microsoft.com/office/drawing/2018/hyperlinkcolor" val="tx"/>
                    </a:ext>
                  </a:extLst>
                </a:hlinkClick>
              </a:rPr>
              <a:t>https://github.com/lxdv/hse-tda</a:t>
            </a:r>
            <a:endParaRPr lang="ru-RU"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Заголовок основного текста">
            <a:extLst>
              <a:ext uri="{FF2B5EF4-FFF2-40B4-BE49-F238E27FC236}">
                <a16:creationId xmlns:a16="http://schemas.microsoft.com/office/drawing/2014/main" id="{2062C9C3-884F-2C4E-86A1-64C8BB6685C0}"/>
              </a:ext>
            </a:extLst>
          </p:cNvPr>
          <p:cNvSpPr txBox="1"/>
          <p:nvPr/>
        </p:nvSpPr>
        <p:spPr>
          <a:xfrm>
            <a:off x="1174776" y="3875729"/>
            <a:ext cx="21504095" cy="2838255"/>
          </a:xfrm>
          <a:prstGeom prst="rect">
            <a:avLst/>
          </a:prstGeom>
          <a:ln w="12700">
            <a:miter lim="400000"/>
          </a:ln>
          <a:extLst>
            <a:ext uri="{C572A759-6A51-4108-AA02-DFA0A04FC94B}">
              <ma14:wrappingTextBoxFlag xmlns:ma14="http://schemas.microsoft.com/office/mac/drawingml/2011/main" xmlns="" val="1"/>
            </a:ext>
          </a:extLst>
        </p:spPr>
        <p:txBody>
          <a:bodyPr lIns="71438" tIns="71438" rIns="71438" bIns="71438" anchor="b"/>
          <a:lstStyle>
            <a:lvl1pPr algn="l">
              <a:defRPr sz="3000" b="1">
                <a:solidFill>
                  <a:srgbClr val="253957"/>
                </a:solidFill>
                <a:latin typeface="+mn-lt"/>
                <a:ea typeface="+mn-ea"/>
                <a:cs typeface="+mn-cs"/>
                <a:sym typeface="Arial Narrow"/>
              </a:defRPr>
            </a:lvl1pPr>
          </a:lstStyle>
          <a:p>
            <a:pPr algn="ctr"/>
            <a:r>
              <a:rPr lang="ru-RU" sz="5400" dirty="0"/>
              <a:t>Цель работы группы</a:t>
            </a:r>
            <a:r>
              <a:rPr lang="en-US" sz="5400" dirty="0"/>
              <a:t> </a:t>
            </a:r>
            <a:r>
              <a:rPr lang="en-US" sz="5400" b="0" dirty="0"/>
              <a:t>–</a:t>
            </a:r>
            <a:r>
              <a:rPr lang="en-US" sz="5400" dirty="0"/>
              <a:t> </a:t>
            </a:r>
            <a:r>
              <a:rPr lang="ru-RU" sz="5400" b="0" dirty="0"/>
              <a:t>рассмотреть и изучить возможности открытых инструментов для топологического анализа данных. </a:t>
            </a:r>
          </a:p>
          <a:p>
            <a:pPr algn="ctr"/>
            <a:endParaRPr sz="4800" dirty="0">
              <a:latin typeface="Arial Narrow" charset="0"/>
              <a:ea typeface="Arial Narrow" charset="0"/>
              <a:cs typeface="Arial Narrow" charset="0"/>
            </a:endParaRPr>
          </a:p>
        </p:txBody>
      </p:sp>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AB07BFE-D732-B24B-AC28-C72100B374B1}"/>
              </a:ext>
            </a:extLst>
          </p:cNvPr>
          <p:cNvSpPr txBox="1"/>
          <p:nvPr/>
        </p:nvSpPr>
        <p:spPr>
          <a:xfrm>
            <a:off x="1226606" y="6713983"/>
            <a:ext cx="22486674" cy="6121199"/>
          </a:xfrm>
          <a:prstGeom prst="rect">
            <a:avLst/>
          </a:prstGeom>
          <a:ln w="12700">
            <a:miter lim="400000"/>
          </a:ln>
          <a:extLst>
            <a:ext uri="{C572A759-6A51-4108-AA02-DFA0A04FC94B}">
              <ma14:wrappingTextBoxFlag xmlns:ma14="http://schemas.microsoft.com/office/mac/drawingml/2011/main" xmlns="" val="1"/>
            </a:ext>
          </a:extLst>
        </p:spPr>
        <p:txBody>
          <a:bodyPr lIns="71438" tIns="71438" rIns="71438" bIns="71438"/>
          <a:lstStyle/>
          <a:p>
            <a:pPr algn="l">
              <a:lnSpc>
                <a:spcPct val="150000"/>
              </a:lnSpc>
              <a:spcBef>
                <a:spcPts val="2813"/>
              </a:spcBef>
              <a:buSzPct val="100000"/>
              <a:defRPr sz="2100">
                <a:solidFill>
                  <a:srgbClr val="253957"/>
                </a:solidFill>
                <a:latin typeface="+mn-lt"/>
                <a:ea typeface="+mn-ea"/>
                <a:cs typeface="+mn-cs"/>
                <a:sym typeface="Arial Narrow"/>
              </a:defRPr>
            </a:pPr>
            <a:r>
              <a:rPr lang="ru-RU" sz="3938" b="1" dirty="0">
                <a:latin typeface="Arial Narrow" charset="0"/>
                <a:ea typeface="Arial Narrow" charset="0"/>
                <a:cs typeface="Arial Narrow" charset="0"/>
              </a:rPr>
              <a:t>Для достижения поставленной цели, необходимо выполнить следующие задачи:</a:t>
            </a:r>
            <a:endParaRPr lang="ru-RU" sz="3938" dirty="0">
              <a:latin typeface="Arial Narrow" charset="0"/>
              <a:ea typeface="Arial Narrow" charset="0"/>
              <a:cs typeface="Arial Narrow" charset="0"/>
            </a:endParaRP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Рассмотреть набор известных инструментов для топологического анализа;</a:t>
            </a: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Изучить их работоспособность, возможности, проверить корректность работы;</a:t>
            </a:r>
            <a:endParaRPr lang="en-US" sz="3938" dirty="0">
              <a:latin typeface="Arial Narrow" charset="0"/>
              <a:ea typeface="Arial Narrow" charset="0"/>
              <a:cs typeface="Arial Narrow" charset="0"/>
            </a:endParaRP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en-US" sz="3938" dirty="0">
                <a:latin typeface="Arial Narrow" charset="0"/>
                <a:ea typeface="Arial Narrow" charset="0"/>
                <a:cs typeface="Arial Narrow" charset="0"/>
              </a:rPr>
              <a:t> </a:t>
            </a:r>
            <a:r>
              <a:rPr lang="ru-RU" sz="3938" dirty="0">
                <a:latin typeface="Arial Narrow" charset="0"/>
                <a:ea typeface="Arial Narrow" charset="0"/>
                <a:cs typeface="Arial Narrow" charset="0"/>
              </a:rPr>
              <a:t>Рассмотреть разные наборы данных;</a:t>
            </a: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Провести сравнительный анализ.</a:t>
            </a:r>
          </a:p>
        </p:txBody>
      </p:sp>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Цели и задачи</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План работы</a:t>
            </a:r>
            <a:endParaRPr lang="en-US" sz="6000"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105482796"/>
              </p:ext>
            </p:extLst>
          </p:nvPr>
        </p:nvGraphicFramePr>
        <p:xfrm>
          <a:off x="1318792" y="5129808"/>
          <a:ext cx="21746416" cy="5255999"/>
        </p:xfrm>
        <a:graphic>
          <a:graphicData uri="http://schemas.openxmlformats.org/drawingml/2006/table">
            <a:tbl>
              <a:tblPr firstRow="1" bandRow="1">
                <a:tableStyleId>{5940675A-B579-460E-94D1-54222C63F5DA}</a:tableStyleId>
              </a:tblPr>
              <a:tblGrid>
                <a:gridCol w="8424936">
                  <a:extLst>
                    <a:ext uri="{9D8B030D-6E8A-4147-A177-3AD203B41FA5}">
                      <a16:colId xmlns:a16="http://schemas.microsoft.com/office/drawing/2014/main" val="1008834045"/>
                    </a:ext>
                  </a:extLst>
                </a:gridCol>
                <a:gridCol w="13321480">
                  <a:extLst>
                    <a:ext uri="{9D8B030D-6E8A-4147-A177-3AD203B41FA5}">
                      <a16:colId xmlns:a16="http://schemas.microsoft.com/office/drawing/2014/main" val="1666436470"/>
                    </a:ext>
                  </a:extLst>
                </a:gridCol>
              </a:tblGrid>
              <a:tr h="1803152">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400" b="1" dirty="0">
                          <a:solidFill>
                            <a:srgbClr val="253957"/>
                          </a:solidFill>
                          <a:latin typeface="+mn-ea"/>
                          <a:ea typeface="+mn-ea"/>
                        </a:rPr>
                        <a:t>Обзор инструментов:</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0" i="1" dirty="0" err="1">
                          <a:solidFill>
                            <a:srgbClr val="253957"/>
                          </a:solidFill>
                          <a:latin typeface="+mn-ea"/>
                          <a:ea typeface="+mn-ea"/>
                          <a:cs typeface="+mn-cs"/>
                        </a:rPr>
                        <a:t>Scikit-tda</a:t>
                      </a:r>
                      <a:r>
                        <a:rPr lang="en-US" sz="4400" b="0" i="1" dirty="0">
                          <a:solidFill>
                            <a:srgbClr val="253957"/>
                          </a:solidFill>
                          <a:latin typeface="+mn-ea"/>
                          <a:ea typeface="+mn-ea"/>
                          <a:cs typeface="+mn-cs"/>
                        </a:rPr>
                        <a:t>, </a:t>
                      </a:r>
                      <a:r>
                        <a:rPr lang="en-US" sz="4400" b="0" i="1" u="none" strike="noStrike" cap="none" spc="0" baseline="0" dirty="0">
                          <a:ln>
                            <a:noFill/>
                          </a:ln>
                          <a:solidFill>
                            <a:srgbClr val="253957"/>
                          </a:solidFill>
                          <a:effectLst/>
                          <a:uFillTx/>
                          <a:latin typeface="+mn-ea"/>
                          <a:ea typeface="+mn-ea"/>
                          <a:cs typeface="+mn-cs"/>
                          <a:sym typeface="Helvetica Light"/>
                        </a:rPr>
                        <a:t>Kepler-mapper, </a:t>
                      </a:r>
                      <a:r>
                        <a:rPr lang="en-US" sz="4400" b="0" i="1" u="none" strike="noStrike" cap="none" spc="0" baseline="0" dirty="0" err="1">
                          <a:ln>
                            <a:noFill/>
                          </a:ln>
                          <a:solidFill>
                            <a:srgbClr val="253957"/>
                          </a:solidFill>
                          <a:effectLst/>
                          <a:uFillTx/>
                          <a:latin typeface="+mn-ea"/>
                          <a:ea typeface="+mn-ea"/>
                          <a:cs typeface="+mn-cs"/>
                          <a:sym typeface="Helvetica Light"/>
                        </a:rPr>
                        <a:t>Gudhi</a:t>
                      </a:r>
                      <a:r>
                        <a:rPr lang="en-US" sz="4400" b="0" i="1" u="none" strike="noStrike" cap="none" spc="0" baseline="0" dirty="0">
                          <a:ln>
                            <a:noFill/>
                          </a:ln>
                          <a:solidFill>
                            <a:srgbClr val="253957"/>
                          </a:solidFill>
                          <a:effectLst/>
                          <a:uFillTx/>
                          <a:latin typeface="+mn-ea"/>
                          <a:ea typeface="+mn-ea"/>
                          <a:cs typeface="+mn-cs"/>
                          <a:sym typeface="Helvetica Light"/>
                        </a:rPr>
                        <a:t>, </a:t>
                      </a:r>
                      <a:r>
                        <a:rPr lang="en-US" sz="4400" b="0" i="1" u="none" strike="noStrike" cap="none" spc="0" baseline="0" dirty="0" err="1">
                          <a:ln>
                            <a:noFill/>
                          </a:ln>
                          <a:solidFill>
                            <a:srgbClr val="253957"/>
                          </a:solidFill>
                          <a:effectLst/>
                          <a:uFillTx/>
                          <a:latin typeface="+mn-ea"/>
                          <a:ea typeface="+mn-ea"/>
                          <a:cs typeface="+mn-cs"/>
                          <a:sym typeface="Helvetica Light"/>
                        </a:rPr>
                        <a:t>MoguTDA</a:t>
                      </a:r>
                      <a:r>
                        <a:rPr lang="en-US" sz="4400" b="0" i="1" u="none" strike="noStrike" cap="none" spc="0" baseline="0" dirty="0">
                          <a:ln>
                            <a:noFill/>
                          </a:ln>
                          <a:solidFill>
                            <a:srgbClr val="253957"/>
                          </a:solidFill>
                          <a:effectLst/>
                          <a:uFillTx/>
                          <a:latin typeface="+mn-ea"/>
                          <a:ea typeface="+mn-ea"/>
                          <a:cs typeface="+mn-cs"/>
                          <a:sym typeface="Helvetica Light"/>
                        </a:rPr>
                        <a:t>, Dionysus, </a:t>
                      </a:r>
                      <a:r>
                        <a:rPr lang="en-US" sz="4400" b="0" i="1" u="none" strike="noStrike" cap="none" spc="0" baseline="0" dirty="0" err="1">
                          <a:ln>
                            <a:noFill/>
                          </a:ln>
                          <a:solidFill>
                            <a:srgbClr val="253957"/>
                          </a:solidFill>
                          <a:effectLst/>
                          <a:uFillTx/>
                          <a:latin typeface="+mn-ea"/>
                          <a:ea typeface="+mn-ea"/>
                          <a:cs typeface="+mn-cs"/>
                          <a:sym typeface="Helvetica Light"/>
                        </a:rPr>
                        <a:t>Dyneusr</a:t>
                      </a:r>
                      <a:r>
                        <a:rPr lang="en-US" sz="4400" b="0" i="1" u="none" strike="noStrike" cap="none" spc="0" baseline="0" dirty="0">
                          <a:ln>
                            <a:noFill/>
                          </a:ln>
                          <a:solidFill>
                            <a:srgbClr val="253957"/>
                          </a:solidFill>
                          <a:effectLst/>
                          <a:uFillTx/>
                          <a:latin typeface="+mn-ea"/>
                          <a:ea typeface="+mn-ea"/>
                          <a:cs typeface="+mn-cs"/>
                          <a:sym typeface="Helvetica Light"/>
                        </a:rPr>
                        <a:t>, Knotter, R-TDA, </a:t>
                      </a:r>
                      <a:r>
                        <a:rPr lang="en-US" sz="4400" b="0" i="1" u="none" strike="noStrike" cap="none" spc="0" baseline="0" dirty="0" err="1">
                          <a:ln>
                            <a:noFill/>
                          </a:ln>
                          <a:solidFill>
                            <a:srgbClr val="253957"/>
                          </a:solidFill>
                          <a:effectLst/>
                          <a:uFillTx/>
                          <a:latin typeface="+mn-ea"/>
                          <a:ea typeface="+mn-ea"/>
                          <a:cs typeface="+mn-cs"/>
                          <a:sym typeface="Helvetica Light"/>
                        </a:rPr>
                        <a:t>JavaPlex</a:t>
                      </a:r>
                      <a:r>
                        <a:rPr lang="en-US" sz="4400" b="0" i="1" u="none" strike="noStrike" cap="none" spc="0" baseline="0" dirty="0">
                          <a:ln>
                            <a:noFill/>
                          </a:ln>
                          <a:solidFill>
                            <a:srgbClr val="253957"/>
                          </a:solidFill>
                          <a:effectLst/>
                          <a:uFillTx/>
                          <a:latin typeface="+mn-ea"/>
                          <a:ea typeface="+mn-ea"/>
                          <a:cs typeface="+mn-cs"/>
                          <a:sym typeface="Helvetica Light"/>
                        </a:rPr>
                        <a:t>, </a:t>
                      </a:r>
                      <a:r>
                        <a:rPr lang="en-US" sz="4400" b="0" i="1" u="none" strike="noStrike" cap="none" spc="0" baseline="0" dirty="0" err="1">
                          <a:ln>
                            <a:noFill/>
                          </a:ln>
                          <a:solidFill>
                            <a:srgbClr val="253957"/>
                          </a:solidFill>
                          <a:effectLst/>
                          <a:uFillTx/>
                          <a:latin typeface="+mn-ea"/>
                          <a:ea typeface="+mn-ea"/>
                          <a:cs typeface="+mn-cs"/>
                          <a:sym typeface="Helvetica Light"/>
                        </a:rPr>
                        <a:t>Sklearn-tda</a:t>
                      </a:r>
                      <a:endParaRPr lang="en-US" sz="4400" b="0" i="1" u="none" strike="noStrike" cap="none" spc="0" baseline="0" dirty="0">
                        <a:ln>
                          <a:noFill/>
                        </a:ln>
                        <a:solidFill>
                          <a:srgbClr val="253957"/>
                        </a:solidFill>
                        <a:effectLst/>
                        <a:uFillTx/>
                        <a:latin typeface="+mn-ea"/>
                        <a:ea typeface="+mn-ea"/>
                        <a:cs typeface="+mn-cs"/>
                        <a:sym typeface="Helvetica Light"/>
                      </a:endParaRPr>
                    </a:p>
                  </a:txBody>
                  <a:tcPr anchor="ctr"/>
                </a:tc>
                <a:extLst>
                  <a:ext uri="{0D108BD9-81ED-4DB2-BD59-A6C34878D82A}">
                    <a16:rowId xmlns:a16="http://schemas.microsoft.com/office/drawing/2014/main" val="2858668620"/>
                  </a:ext>
                </a:extLst>
              </a:tr>
              <a:tr h="1803152">
                <a:tc>
                  <a:txBody>
                    <a:bodyPr/>
                    <a:lstStyle/>
                    <a:p>
                      <a:endParaRPr lang="ru-RU" sz="4400" dirty="0">
                        <a:solidFill>
                          <a:srgbClr val="253957"/>
                        </a:solidFill>
                        <a:latin typeface="+mn-ea"/>
                        <a:ea typeface="+mn-ea"/>
                      </a:endParaRPr>
                    </a:p>
                  </a:txBody>
                  <a:tcPr anchor="ctr"/>
                </a:tc>
                <a:tc>
                  <a:txBody>
                    <a:bodyPr/>
                    <a:lstStyle/>
                    <a:p>
                      <a:r>
                        <a:rPr lang="ru-RU" sz="4400" i="1" dirty="0">
                          <a:solidFill>
                            <a:srgbClr val="253957"/>
                          </a:solidFill>
                          <a:latin typeface="+mn-ea"/>
                          <a:ea typeface="+mn-ea"/>
                        </a:rPr>
                        <a:t>Обзор взаимодействия между стандартными библиотеками и средствами для топологического анализа данных</a:t>
                      </a:r>
                    </a:p>
                  </a:txBody>
                  <a:tcPr anchor="ctr"/>
                </a:tc>
                <a:extLst>
                  <a:ext uri="{0D108BD9-81ED-4DB2-BD59-A6C34878D82A}">
                    <a16:rowId xmlns:a16="http://schemas.microsoft.com/office/drawing/2014/main" val="3008602485"/>
                  </a:ext>
                </a:extLst>
              </a:tr>
              <a:tr h="1649695">
                <a:tc>
                  <a:txBody>
                    <a:bodyPr/>
                    <a:lstStyle/>
                    <a:p>
                      <a:r>
                        <a:rPr lang="ru-RU" sz="4400" b="1" dirty="0">
                          <a:solidFill>
                            <a:srgbClr val="253957"/>
                          </a:solidFill>
                          <a:latin typeface="+mn-ea"/>
                          <a:ea typeface="+mn-ea"/>
                        </a:rPr>
                        <a:t>Выводы:</a:t>
                      </a:r>
                    </a:p>
                  </a:txBody>
                  <a:tcPr anchor="ctr"/>
                </a:tc>
                <a:tc>
                  <a:txBody>
                    <a:bodyPr/>
                    <a:lstStyle/>
                    <a:p>
                      <a:r>
                        <a:rPr lang="ru-RU" sz="4400" i="1" dirty="0">
                          <a:solidFill>
                            <a:srgbClr val="253957"/>
                          </a:solidFill>
                          <a:latin typeface="+mn-ea"/>
                          <a:ea typeface="+mn-ea"/>
                        </a:rPr>
                        <a:t>Сравнительный анализ полученных результатов</a:t>
                      </a:r>
                    </a:p>
                  </a:txBody>
                  <a:tcPr anchor="ctr"/>
                </a:tc>
                <a:extLst>
                  <a:ext uri="{0D108BD9-81ED-4DB2-BD59-A6C34878D82A}">
                    <a16:rowId xmlns:a16="http://schemas.microsoft.com/office/drawing/2014/main" val="3015184306"/>
                  </a:ext>
                </a:extLst>
              </a:tr>
            </a:tbl>
          </a:graphicData>
        </a:graphic>
      </p:graphicFrame>
    </p:spTree>
    <p:extLst>
      <p:ext uri="{BB962C8B-B14F-4D97-AF65-F5344CB8AC3E}">
        <p14:creationId xmlns:p14="http://schemas.microsoft.com/office/powerpoint/2010/main" val="204935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функциональные инструменты</a:t>
            </a:r>
            <a:endParaRPr lang="en-US" sz="6000"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nvGraphicFramePr>
        <p:xfrm>
          <a:off x="310681" y="3977680"/>
          <a:ext cx="23762640" cy="7863840"/>
        </p:xfrm>
        <a:graphic>
          <a:graphicData uri="http://schemas.openxmlformats.org/drawingml/2006/table">
            <a:tbl>
              <a:tblPr firstRow="1" bandRow="1">
                <a:tableStyleId>{5940675A-B579-460E-94D1-54222C63F5DA}</a:tableStyleId>
              </a:tblPr>
              <a:tblGrid>
                <a:gridCol w="1224134">
                  <a:extLst>
                    <a:ext uri="{9D8B030D-6E8A-4147-A177-3AD203B41FA5}">
                      <a16:colId xmlns:a16="http://schemas.microsoft.com/office/drawing/2014/main" val="1563077438"/>
                    </a:ext>
                  </a:extLst>
                </a:gridCol>
                <a:gridCol w="5184577">
                  <a:extLst>
                    <a:ext uri="{9D8B030D-6E8A-4147-A177-3AD203B41FA5}">
                      <a16:colId xmlns:a16="http://schemas.microsoft.com/office/drawing/2014/main" val="486817371"/>
                    </a:ext>
                  </a:extLst>
                </a:gridCol>
                <a:gridCol w="6048672">
                  <a:extLst>
                    <a:ext uri="{9D8B030D-6E8A-4147-A177-3AD203B41FA5}">
                      <a16:colId xmlns:a16="http://schemas.microsoft.com/office/drawing/2014/main" val="3985189561"/>
                    </a:ext>
                  </a:extLst>
                </a:gridCol>
                <a:gridCol w="5688632">
                  <a:extLst>
                    <a:ext uri="{9D8B030D-6E8A-4147-A177-3AD203B41FA5}">
                      <a16:colId xmlns:a16="http://schemas.microsoft.com/office/drawing/2014/main" val="1008834045"/>
                    </a:ext>
                  </a:extLst>
                </a:gridCol>
                <a:gridCol w="5616625">
                  <a:extLst>
                    <a:ext uri="{9D8B030D-6E8A-4147-A177-3AD203B41FA5}">
                      <a16:colId xmlns:a16="http://schemas.microsoft.com/office/drawing/2014/main" val="1325009973"/>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MoguTDA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Dionysus</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Scikit-tda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Gudhi</a:t>
                      </a:r>
                      <a:endParaRPr lang="ru-RU"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4">
                  <a:txBody>
                    <a:bodyPr/>
                    <a:lstStyle/>
                    <a:p>
                      <a:r>
                        <a:rPr lang="ru-RU" sz="4000" i="0" dirty="0">
                          <a:solidFill>
                            <a:srgbClr val="253957"/>
                          </a:solidFill>
                        </a:rPr>
                        <a:t>Реализован интерфейс для построения Симплекса, </a:t>
                      </a:r>
                      <a:r>
                        <a:rPr lang="ru-RU" sz="4000" i="0" dirty="0" err="1">
                          <a:solidFill>
                            <a:srgbClr val="253957"/>
                          </a:solidFill>
                        </a:rPr>
                        <a:t>Алфа</a:t>
                      </a:r>
                      <a:r>
                        <a:rPr lang="ru-RU" sz="4000" i="0" dirty="0">
                          <a:solidFill>
                            <a:srgbClr val="253957"/>
                          </a:solidFill>
                        </a:rPr>
                        <a:t> комплексов, комплексов </a:t>
                      </a:r>
                      <a:r>
                        <a:rPr lang="ru-RU" sz="4000" i="0" dirty="0" err="1">
                          <a:solidFill>
                            <a:srgbClr val="253957"/>
                          </a:solidFill>
                        </a:rPr>
                        <a:t>Виеториса-Рипса</a:t>
                      </a:r>
                      <a:r>
                        <a:rPr lang="ru-RU" sz="4000" i="0" dirty="0">
                          <a:solidFill>
                            <a:srgbClr val="253957"/>
                          </a:solidFill>
                        </a:rPr>
                        <a:t> и Чеха</a:t>
                      </a:r>
                    </a:p>
                  </a:txBody>
                  <a:tcPr anchor="ctr"/>
                </a:tc>
                <a:tc hMerge="1">
                  <a:txBody>
                    <a:bodyPr/>
                    <a:lstStyle/>
                    <a:p>
                      <a:endParaRPr lang="ru-RU"/>
                    </a:p>
                  </a:txBody>
                  <a:tcPr/>
                </a:tc>
                <a:tc hMerge="1">
                  <a:txBody>
                    <a:bodyPr/>
                    <a:lstStyle/>
                    <a:p>
                      <a:endParaRPr lang="ru-RU"/>
                    </a:p>
                  </a:txBody>
                  <a:tcPr/>
                </a:tc>
                <a:tc hMerge="1">
                  <a:txBody>
                    <a:bodyPr/>
                    <a:lstStyle/>
                    <a:p>
                      <a:endParaRPr lang="ru-RU" sz="4000" i="0" dirty="0">
                        <a:solidFill>
                          <a:srgbClr val="253957"/>
                        </a:solidFill>
                      </a:endParaRPr>
                    </a:p>
                  </a:txBody>
                  <a:tcP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Подсчет чисел Бетти</a:t>
                      </a:r>
                    </a:p>
                  </a:txBody>
                  <a:tcPr anchor="ctr"/>
                </a:tc>
                <a:tc gridSpan="3">
                  <a:txBody>
                    <a:bodyPr/>
                    <a:lstStyle/>
                    <a:p>
                      <a:r>
                        <a:rPr lang="ru-RU" sz="4000" i="0" dirty="0">
                          <a:solidFill>
                            <a:srgbClr val="253957"/>
                          </a:solidFill>
                        </a:rPr>
                        <a:t>Возможность построения фильтрации, анализа на основе персистентной гомологии, штрих-кодов и диаграмм</a:t>
                      </a:r>
                    </a:p>
                  </a:txBody>
                  <a:tcPr anchor="ctr"/>
                </a:tc>
                <a:tc hMerge="1">
                  <a:txBody>
                    <a:bodyPr/>
                    <a:lstStyle/>
                    <a:p>
                      <a:endParaRPr lang="ru-RU"/>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solidFill>
                            <a:srgbClr val="253957"/>
                          </a:solidFill>
                        </a:rPr>
                        <a:t>Хорошая документация</a:t>
                      </a:r>
                      <a:endParaRPr lang="ru-RU" sz="4000" i="0" dirty="0">
                        <a:solidFill>
                          <a:srgbClr val="253957"/>
                        </a:solidFill>
                      </a:endParaRPr>
                    </a:p>
                  </a:txBody>
                  <a:tcPr anchor="ctr"/>
                </a:tc>
                <a:tc hMerge="1">
                  <a:txBody>
                    <a:bodyPr/>
                    <a:lstStyle/>
                    <a:p>
                      <a:endParaRPr lang="ru-RU"/>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416285887"/>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r>
                        <a:rPr lang="ru-RU" sz="4000" i="0" dirty="0">
                          <a:solidFill>
                            <a:srgbClr val="253957"/>
                          </a:solidFill>
                        </a:rPr>
                        <a:t>Возможность анализа ко-гомологии</a:t>
                      </a:r>
                    </a:p>
                  </a:txBody>
                  <a:tcPr anchor="ctr"/>
                </a:tc>
                <a:tc gridSpan="2">
                  <a:txBody>
                    <a:bodyPr/>
                    <a:lstStyle/>
                    <a:p>
                      <a:r>
                        <a:rPr lang="ru-RU" sz="4000" i="0" dirty="0">
                          <a:solidFill>
                            <a:srgbClr val="253957"/>
                          </a:solidFill>
                        </a:rPr>
                        <a:t>Интерфейс для визуализации точек</a:t>
                      </a:r>
                    </a:p>
                  </a:txBody>
                  <a:tcPr anchor="ct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3244849853"/>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gridSpan="2">
                  <a:txBody>
                    <a:bodyPr/>
                    <a:lstStyle/>
                    <a:p>
                      <a:r>
                        <a:rPr lang="ru-RU" sz="4000" i="0" dirty="0">
                          <a:solidFill>
                            <a:srgbClr val="253957"/>
                          </a:solidFill>
                        </a:rPr>
                        <a:t>Возможность работы с 3-х мерным пространством</a:t>
                      </a:r>
                    </a:p>
                  </a:txBody>
                  <a:tcPr anchor="ctr"/>
                </a:tc>
                <a:tc hMerge="1">
                  <a:txBody>
                    <a:bodyPr/>
                    <a:lstStyle/>
                    <a:p>
                      <a:endParaRPr lang="ru-RU" sz="4000" i="0" dirty="0"/>
                    </a:p>
                  </a:txBody>
                  <a:tcPr/>
                </a:tc>
                <a:extLst>
                  <a:ext uri="{0D108BD9-81ED-4DB2-BD59-A6C34878D82A}">
                    <a16:rowId xmlns:a16="http://schemas.microsoft.com/office/drawing/2014/main" val="2447499127"/>
                  </a:ext>
                </a:extLst>
              </a:tr>
            </a:tbl>
          </a:graphicData>
        </a:graphic>
      </p:graphicFrame>
    </p:spTree>
    <p:extLst>
      <p:ext uri="{BB962C8B-B14F-4D97-AF65-F5344CB8AC3E}">
        <p14:creationId xmlns:p14="http://schemas.microsoft.com/office/powerpoint/2010/main" val="23214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845662992"/>
              </p:ext>
            </p:extLst>
          </p:nvPr>
        </p:nvGraphicFramePr>
        <p:xfrm>
          <a:off x="473928" y="3428469"/>
          <a:ext cx="23436143" cy="9784080"/>
        </p:xfrm>
        <a:graphic>
          <a:graphicData uri="http://schemas.openxmlformats.org/drawingml/2006/table">
            <a:tbl>
              <a:tblPr firstRow="1" bandRow="1">
                <a:tableStyleId>{5940675A-B579-460E-94D1-54222C63F5DA}</a:tableStyleId>
              </a:tblPr>
              <a:tblGrid>
                <a:gridCol w="844864">
                  <a:extLst>
                    <a:ext uri="{9D8B030D-6E8A-4147-A177-3AD203B41FA5}">
                      <a16:colId xmlns:a16="http://schemas.microsoft.com/office/drawing/2014/main" val="1563077438"/>
                    </a:ext>
                  </a:extLst>
                </a:gridCol>
                <a:gridCol w="8875279">
                  <a:extLst>
                    <a:ext uri="{9D8B030D-6E8A-4147-A177-3AD203B41FA5}">
                      <a16:colId xmlns:a16="http://schemas.microsoft.com/office/drawing/2014/main" val="486817371"/>
                    </a:ext>
                  </a:extLst>
                </a:gridCol>
                <a:gridCol w="4572000">
                  <a:extLst>
                    <a:ext uri="{9D8B030D-6E8A-4147-A177-3AD203B41FA5}">
                      <a16:colId xmlns:a16="http://schemas.microsoft.com/office/drawing/2014/main" val="3985189561"/>
                    </a:ext>
                  </a:extLst>
                </a:gridCol>
                <a:gridCol w="4572000">
                  <a:extLst>
                    <a:ext uri="{9D8B030D-6E8A-4147-A177-3AD203B41FA5}">
                      <a16:colId xmlns:a16="http://schemas.microsoft.com/office/drawing/2014/main" val="1008834045"/>
                    </a:ext>
                  </a:extLst>
                </a:gridCol>
                <a:gridCol w="4572000">
                  <a:extLst>
                    <a:ext uri="{9D8B030D-6E8A-4147-A177-3AD203B41FA5}">
                      <a16:colId xmlns:a16="http://schemas.microsoft.com/office/drawing/2014/main" val="1325009973"/>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MoguTDA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Dionysus</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Scikit-tda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Gudhi</a:t>
                      </a:r>
                      <a:endParaRPr lang="ru-RU"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ru-RU" sz="4000" i="0" dirty="0">
                          <a:solidFill>
                            <a:srgbClr val="253957"/>
                          </a:solidFill>
                        </a:rPr>
                        <a:t>-</a:t>
                      </a:r>
                    </a:p>
                  </a:txBody>
                  <a:tcPr anchor="ctr"/>
                </a:tc>
                <a:tc gridSpan="4">
                  <a:txBody>
                    <a:bodyPr/>
                    <a:lstStyle/>
                    <a:p>
                      <a:r>
                        <a:rPr lang="ru-RU" sz="4000" i="0" dirty="0">
                          <a:solidFill>
                            <a:srgbClr val="253957"/>
                          </a:solidFill>
                        </a:rPr>
                        <a:t>Не весь функционал описан в документации, отсутствует полноценное описание </a:t>
                      </a:r>
                      <a:r>
                        <a:rPr lang="en-US" sz="4000" i="0" dirty="0">
                          <a:solidFill>
                            <a:srgbClr val="253957"/>
                          </a:solidFill>
                        </a:rPr>
                        <a:t>API </a:t>
                      </a:r>
                      <a:r>
                        <a:rPr lang="ru-RU" sz="4000" i="0" dirty="0">
                          <a:solidFill>
                            <a:srgbClr val="253957"/>
                          </a:solidFill>
                        </a:rPr>
                        <a:t>функций</a:t>
                      </a:r>
                    </a:p>
                  </a:txBody>
                  <a:tcPr anchor="ctr"/>
                </a:tc>
                <a:tc hMerge="1">
                  <a:txBody>
                    <a:bodyPr/>
                    <a:lstStyle/>
                    <a:p>
                      <a:endParaRPr lang="ru-RU" dirty="0"/>
                    </a:p>
                  </a:txBody>
                  <a:tcPr anchor="ctr"/>
                </a:tc>
                <a:tc hMerge="1">
                  <a:txBody>
                    <a:bodyPr/>
                    <a:lstStyle/>
                    <a:p>
                      <a:endParaRPr lang="ru-RU" dirty="0"/>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3008602485"/>
                  </a:ext>
                </a:extLst>
              </a:tr>
              <a:tr h="1310640">
                <a:tc>
                  <a:txBody>
                    <a:bodyPr/>
                    <a:lstStyle/>
                    <a:p>
                      <a:r>
                        <a:rPr lang="ru-RU" sz="4000" i="0" dirty="0">
                          <a:solidFill>
                            <a:srgbClr val="253957"/>
                          </a:solidFill>
                        </a:rPr>
                        <a:t>-</a:t>
                      </a:r>
                    </a:p>
                  </a:txBody>
                  <a:tcPr anchor="ctr"/>
                </a:tc>
                <a:tc gridSpan="4">
                  <a:txBody>
                    <a:bodyPr/>
                    <a:lstStyle/>
                    <a:p>
                      <a:r>
                        <a:rPr lang="ru-RU" sz="4000" i="0" dirty="0">
                          <a:solidFill>
                            <a:srgbClr val="253957"/>
                          </a:solidFill>
                        </a:rPr>
                        <a:t>Отсутствует возможность визуализации симплекс-комплексов внутренними средствами</a:t>
                      </a:r>
                    </a:p>
                  </a:txBody>
                  <a:tcPr anchor="ctr"/>
                </a:tc>
                <a:tc hMerge="1">
                  <a:txBody>
                    <a:bodyPr/>
                    <a:lstStyle/>
                    <a:p>
                      <a:endParaRPr lang="ru-RU" sz="4000" i="0" dirty="0">
                        <a:solidFill>
                          <a:srgbClr val="253957"/>
                        </a:solidFill>
                      </a:endParaRPr>
                    </a:p>
                  </a:txBody>
                  <a:tcPr anchor="ctr"/>
                </a:tc>
                <a:tc hMerge="1">
                  <a:txBody>
                    <a:bodyPr/>
                    <a:lstStyle/>
                    <a:p>
                      <a:endParaRPr lang="ru-RU" dirty="0"/>
                    </a:p>
                  </a:txBody>
                  <a:tcPr anchor="ct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Поддержка только </a:t>
                      </a:r>
                      <a:r>
                        <a:rPr lang="en-US" sz="4000" i="0" dirty="0">
                          <a:solidFill>
                            <a:srgbClr val="253957"/>
                          </a:solidFill>
                        </a:rPr>
                        <a:t>Python 2</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Присутствуют ошибки в документации</a:t>
                      </a:r>
                    </a:p>
                  </a:txBody>
                  <a:tcPr anchor="ctr"/>
                </a:tc>
                <a:tc>
                  <a:txBody>
                    <a:bodyPr/>
                    <a:lstStyle/>
                    <a:p>
                      <a:endParaRPr lang="ru-RU" dirty="0"/>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extLst>
                  <a:ext uri="{0D108BD9-81ED-4DB2-BD59-A6C34878D82A}">
                    <a16:rowId xmlns:a16="http://schemas.microsoft.com/office/drawing/2014/main" val="416285887"/>
                  </a:ext>
                </a:extLst>
              </a:tr>
              <a:tr h="1310640">
                <a:tc>
                  <a:txBody>
                    <a:bodyPr/>
                    <a:lstStyle/>
                    <a:p>
                      <a:r>
                        <a:rPr lang="ru-RU" sz="4000" i="0" dirty="0">
                          <a:solidFill>
                            <a:srgbClr val="253957"/>
                          </a:solidFill>
                        </a:rPr>
                        <a:t>-</a:t>
                      </a:r>
                    </a:p>
                  </a:txBody>
                  <a:tcPr anchor="ctr"/>
                </a:tc>
                <a:tc>
                  <a:txBody>
                    <a:bodyPr/>
                    <a:lstStyle/>
                    <a:p>
                      <a:r>
                        <a:rPr lang="ru-RU" sz="4000" i="0" dirty="0">
                          <a:solidFill>
                            <a:srgbClr val="253957"/>
                          </a:solidFill>
                        </a:rPr>
                        <a:t>Не может работать с большими массивами данных</a:t>
                      </a: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extLst>
                  <a:ext uri="{0D108BD9-81ED-4DB2-BD59-A6C34878D82A}">
                    <a16:rowId xmlns:a16="http://schemas.microsoft.com/office/drawing/2014/main" val="3244849853"/>
                  </a:ext>
                </a:extLst>
              </a:tr>
              <a:tr h="1310640">
                <a:tc>
                  <a:txBody>
                    <a:bodyPr/>
                    <a:lstStyle/>
                    <a:p>
                      <a:r>
                        <a:rPr lang="ru-RU" sz="4000" i="0" dirty="0">
                          <a:solidFill>
                            <a:srgbClr val="253957"/>
                          </a:solidFill>
                        </a:rPr>
                        <a:t>-</a:t>
                      </a:r>
                    </a:p>
                  </a:txBody>
                  <a:tcPr anchor="ctr"/>
                </a:tc>
                <a:tc>
                  <a:txBody>
                    <a:bodyPr/>
                    <a:lstStyle/>
                    <a:p>
                      <a:r>
                        <a:rPr lang="ru-RU" sz="4000" i="0" dirty="0">
                          <a:solidFill>
                            <a:srgbClr val="253957"/>
                          </a:solidFill>
                        </a:rPr>
                        <a:t>Отсутствует возможность анализа персистентной гомологии, построения штрих-кодов и персистентных диаграмм</a:t>
                      </a: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endParaRPr lang="ru-RU" sz="4000" i="0" dirty="0"/>
                    </a:p>
                  </a:txBody>
                  <a:tcPr anchor="ctr"/>
                </a:tc>
                <a:extLst>
                  <a:ext uri="{0D108BD9-81ED-4DB2-BD59-A6C34878D82A}">
                    <a16:rowId xmlns:a16="http://schemas.microsoft.com/office/drawing/2014/main" val="2447499127"/>
                  </a:ext>
                </a:extLst>
              </a:tr>
              <a:tr h="1310640">
                <a:tc>
                  <a:txBody>
                    <a:bodyPr/>
                    <a:lstStyle/>
                    <a:p>
                      <a:r>
                        <a:rPr lang="ru-RU" sz="4000" i="0" dirty="0">
                          <a:solidFill>
                            <a:srgbClr val="253957"/>
                          </a:solidFill>
                        </a:rPr>
                        <a:t>-</a:t>
                      </a:r>
                    </a:p>
                  </a:txBody>
                  <a:tcPr anchor="ctr"/>
                </a:tc>
                <a:tc>
                  <a:txBody>
                    <a:bodyPr/>
                    <a:lstStyle/>
                    <a:p>
                      <a:r>
                        <a:rPr lang="ru-RU" sz="4000" i="0" dirty="0">
                          <a:solidFill>
                            <a:srgbClr val="253957"/>
                          </a:solidFill>
                        </a:rPr>
                        <a:t>Не поддерживается разработчиком</a:t>
                      </a: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endParaRPr lang="ru-RU" sz="4000" i="0" dirty="0"/>
                    </a:p>
                  </a:txBody>
                  <a:tcPr anchor="ctr"/>
                </a:tc>
                <a:extLst>
                  <a:ext uri="{0D108BD9-81ED-4DB2-BD59-A6C34878D82A}">
                    <a16:rowId xmlns:a16="http://schemas.microsoft.com/office/drawing/2014/main" val="1678166886"/>
                  </a:ext>
                </a:extLst>
              </a:tr>
            </a:tbl>
          </a:graphicData>
        </a:graphic>
      </p:graphicFrame>
      <p:sp>
        <p:nvSpPr>
          <p:cNvPr id="7" name="Очень крутой заголовок…">
            <a:extLst>
              <a:ext uri="{FF2B5EF4-FFF2-40B4-BE49-F238E27FC236}">
                <a16:creationId xmlns:a16="http://schemas.microsoft.com/office/drawing/2014/main" id="{7CDC7AB0-041A-7D49-AD86-BFF070F259CE}"/>
              </a:ext>
            </a:extLst>
          </p:cNvPr>
          <p:cNvSpPr txBox="1"/>
          <p:nvPr/>
        </p:nvSpPr>
        <p:spPr>
          <a:xfrm>
            <a:off x="1201065" y="2249488"/>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функциональные инструменты</a:t>
            </a:r>
            <a:endParaRPr lang="en-US" sz="6000" dirty="0"/>
          </a:p>
        </p:txBody>
      </p:sp>
    </p:spTree>
    <p:extLst>
      <p:ext uri="{BB962C8B-B14F-4D97-AF65-F5344CB8AC3E}">
        <p14:creationId xmlns:p14="http://schemas.microsoft.com/office/powerpoint/2010/main" val="420444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1466292359"/>
              </p:ext>
            </p:extLst>
          </p:nvPr>
        </p:nvGraphicFramePr>
        <p:xfrm>
          <a:off x="310681" y="3977680"/>
          <a:ext cx="23258583" cy="908304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Knotter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a:t>
                      </a:r>
                      <a:r>
                        <a:rPr lang="en" sz="4400" b="1" dirty="0" err="1">
                          <a:solidFill>
                            <a:srgbClr val="253957"/>
                          </a:solidFill>
                        </a:rPr>
                        <a:t>epler</a:t>
                      </a:r>
                      <a:r>
                        <a:rPr lang="en" sz="4400" b="1" dirty="0">
                          <a:solidFill>
                            <a:srgbClr val="253957"/>
                          </a:solidFill>
                        </a:rPr>
                        <a:t>-mapper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Dyneusr</a:t>
                      </a:r>
                      <a:endParaRPr lang="en"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r>
                        <a:rPr lang="ru-RU" sz="4000" i="0" dirty="0">
                          <a:solidFill>
                            <a:srgbClr val="253957"/>
                          </a:solidFill>
                        </a:rPr>
                        <a:t>Красивая и наглядная визуализация симплексов с возможностью просмотра дополнительной информации о точках</a:t>
                      </a:r>
                    </a:p>
                  </a:txBody>
                  <a:tcPr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Возможность работы в </a:t>
                      </a:r>
                      <a:r>
                        <a:rPr lang="en-US" sz="4000" i="0" dirty="0">
                          <a:solidFill>
                            <a:srgbClr val="253957"/>
                          </a:solidFill>
                        </a:rPr>
                        <a:t>Web </a:t>
                      </a:r>
                      <a:r>
                        <a:rPr lang="ru-RU" sz="4000" i="0" dirty="0">
                          <a:solidFill>
                            <a:srgbClr val="253957"/>
                          </a:solidFill>
                        </a:rPr>
                        <a:t>Интерфейсе</a:t>
                      </a:r>
                      <a:r>
                        <a:rPr lang="en-US" sz="4000" i="0" dirty="0">
                          <a:solidFill>
                            <a:srgbClr val="253957"/>
                          </a:solidFill>
                        </a:rPr>
                        <a:t> </a:t>
                      </a:r>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Использование в стиле библиотеки </a:t>
                      </a:r>
                      <a:r>
                        <a:rPr lang="en" sz="4000" i="0" dirty="0" err="1">
                          <a:solidFill>
                            <a:srgbClr val="253957"/>
                          </a:solidFill>
                        </a:rPr>
                        <a:t>scikit</a:t>
                      </a:r>
                      <a:r>
                        <a:rPr lang="ru-RU" sz="4000" i="0" dirty="0">
                          <a:solidFill>
                            <a:srgbClr val="253957"/>
                          </a:solidFill>
                        </a:rPr>
                        <a:t>-</a:t>
                      </a:r>
                      <a:r>
                        <a:rPr lang="en-US" sz="4000" i="0" dirty="0">
                          <a:solidFill>
                            <a:srgbClr val="253957"/>
                          </a:solidFill>
                        </a:rPr>
                        <a:t>learn</a:t>
                      </a:r>
                      <a:r>
                        <a:rPr lang="ru-RU" sz="4000" i="0" dirty="0">
                          <a:solidFill>
                            <a:srgbClr val="253957"/>
                          </a:solidFill>
                        </a:rPr>
                        <a:t> (</a:t>
                      </a:r>
                      <a:r>
                        <a:rPr lang="en-US" sz="4000" i="0" dirty="0" err="1">
                          <a:solidFill>
                            <a:srgbClr val="253957"/>
                          </a:solidFill>
                        </a:rPr>
                        <a:t>fit_predict</a:t>
                      </a:r>
                      <a:r>
                        <a:rPr lang="ru-RU" sz="4000" i="0" dirty="0">
                          <a:solidFill>
                            <a:srgbClr val="253957"/>
                          </a:solidFill>
                        </a:rPr>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Возможность визуализации всех стадий, через которые проходят данные внутри </a:t>
                      </a:r>
                      <a:r>
                        <a:rPr lang="en-US" sz="4000" i="0" dirty="0">
                          <a:solidFill>
                            <a:srgbClr val="253957"/>
                          </a:solidFill>
                        </a:rPr>
                        <a:t>Kepler-mapper</a:t>
                      </a:r>
                      <a:endParaRPr lang="ru-RU" sz="4000" i="0" dirty="0">
                        <a:solidFill>
                          <a:srgbClr val="253957"/>
                        </a:solidFill>
                      </a:endParaRPr>
                    </a:p>
                  </a:txBody>
                  <a:tcPr anchor="ctr"/>
                </a:tc>
                <a:extLst>
                  <a:ext uri="{0D108BD9-81ED-4DB2-BD59-A6C34878D82A}">
                    <a16:rowId xmlns:a16="http://schemas.microsoft.com/office/drawing/2014/main" val="416285887"/>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kumimoji="0" lang="ru-RU" sz="4000" b="0" i="0" u="none" strike="noStrike" kern="0" cap="none" spc="0" normalizeH="0" baseline="0" noProof="0" dirty="0">
                          <a:ln>
                            <a:noFill/>
                          </a:ln>
                          <a:solidFill>
                            <a:srgbClr val="253957"/>
                          </a:solidFill>
                          <a:effectLst/>
                          <a:uLnTx/>
                          <a:uFillTx/>
                          <a:latin typeface="+mn-lt"/>
                          <a:cs typeface="+mn-cs"/>
                          <a:sym typeface="Helvetica Light"/>
                        </a:rPr>
                        <a:t>Простая интеграция с другими алгоритмами для анализа из </a:t>
                      </a:r>
                      <a:r>
                        <a:rPr kumimoji="0" lang="en-US" sz="4000" b="0" i="0" u="none" strike="noStrike" kern="0" cap="none" spc="0" normalizeH="0" baseline="0" noProof="0" dirty="0" err="1">
                          <a:ln>
                            <a:noFill/>
                          </a:ln>
                          <a:solidFill>
                            <a:srgbClr val="253957"/>
                          </a:solidFill>
                          <a:effectLst/>
                          <a:uLnTx/>
                          <a:uFillTx/>
                          <a:latin typeface="+mn-lt"/>
                          <a:cs typeface="+mn-cs"/>
                          <a:sym typeface="Helvetica Light"/>
                        </a:rPr>
                        <a:t>scikit</a:t>
                      </a:r>
                      <a:r>
                        <a:rPr kumimoji="0" lang="en-US" sz="4000" b="0" i="0" u="none" strike="noStrike" kern="0" cap="none" spc="0" normalizeH="0" baseline="0" noProof="0" dirty="0">
                          <a:ln>
                            <a:noFill/>
                          </a:ln>
                          <a:solidFill>
                            <a:srgbClr val="253957"/>
                          </a:solidFill>
                          <a:effectLst/>
                          <a:uLnTx/>
                          <a:uFillTx/>
                          <a:latin typeface="+mn-lt"/>
                          <a:cs typeface="+mn-cs"/>
                          <a:sym typeface="Helvetica Light"/>
                        </a:rPr>
                        <a:t>-learn</a:t>
                      </a:r>
                      <a:endParaRPr kumimoji="0" lang="ru-RU" sz="4000" b="0" i="0" u="none" strike="noStrike" kern="0" cap="none" spc="0" normalizeH="0" baseline="0" noProof="0" dirty="0">
                        <a:ln>
                          <a:noFill/>
                        </a:ln>
                        <a:solidFill>
                          <a:srgbClr val="253957"/>
                        </a:solidFill>
                        <a:effectLst/>
                        <a:uLnTx/>
                        <a:uFillTx/>
                        <a:latin typeface="+mn-lt"/>
                        <a:cs typeface="+mn-cs"/>
                        <a:sym typeface="Helvetica Light"/>
                      </a:endParaRPr>
                    </a:p>
                  </a:txBody>
                  <a:tcPr/>
                </a:tc>
                <a:tc>
                  <a:txBody>
                    <a:bodyPr/>
                    <a:lstStyle/>
                    <a:p>
                      <a:r>
                        <a:rPr lang="ru-RU" sz="4000" i="0" dirty="0">
                          <a:solidFill>
                            <a:srgbClr val="253957"/>
                          </a:solidFill>
                        </a:rPr>
                        <a:t>Дополнительные возможности для анализа данных в области нейрохирургии</a:t>
                      </a:r>
                    </a:p>
                  </a:txBody>
                  <a:tcPr anchor="ctr"/>
                </a:tc>
                <a:extLst>
                  <a:ext uri="{0D108BD9-81ED-4DB2-BD59-A6C34878D82A}">
                    <a16:rowId xmlns:a16="http://schemas.microsoft.com/office/drawing/2014/main" val="3244849853"/>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solidFill>
                            <a:srgbClr val="253957"/>
                          </a:solidFill>
                        </a:rPr>
                        <a:t>Наглядная документация с примерами</a:t>
                      </a:r>
                    </a:p>
                  </a:txBody>
                  <a:tcPr/>
                </a:tc>
                <a:tc>
                  <a:txBody>
                    <a:bodyPr/>
                    <a:lstStyle/>
                    <a:p>
                      <a:endParaRPr lang="ru-RU" sz="4000" i="0" dirty="0">
                        <a:solidFill>
                          <a:srgbClr val="253957"/>
                        </a:solidFill>
                      </a:endParaRPr>
                    </a:p>
                  </a:txBody>
                  <a:tcPr anchor="ctr"/>
                </a:tc>
                <a:extLst>
                  <a:ext uri="{0D108BD9-81ED-4DB2-BD59-A6C34878D82A}">
                    <a16:rowId xmlns:a16="http://schemas.microsoft.com/office/drawing/2014/main" val="2447499127"/>
                  </a:ext>
                </a:extLst>
              </a:tr>
            </a:tbl>
          </a:graphicData>
        </a:graphic>
      </p:graphicFrame>
      <p:sp>
        <p:nvSpPr>
          <p:cNvPr id="7" name="Очень крутой заголовок…">
            <a:extLst>
              <a:ext uri="{FF2B5EF4-FFF2-40B4-BE49-F238E27FC236}">
                <a16:creationId xmlns:a16="http://schemas.microsoft.com/office/drawing/2014/main" id="{A65FB162-2C49-6846-B6D7-5228D5EEEB83}"/>
              </a:ext>
            </a:extLst>
          </p:cNvPr>
          <p:cNvSpPr txBox="1"/>
          <p:nvPr/>
        </p:nvSpPr>
        <p:spPr>
          <a:xfrm>
            <a:off x="1201065" y="2249488"/>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средства визуализации</a:t>
            </a:r>
            <a:endParaRPr lang="en-US" sz="6000" dirty="0"/>
          </a:p>
        </p:txBody>
      </p:sp>
    </p:spTree>
    <p:extLst>
      <p:ext uri="{BB962C8B-B14F-4D97-AF65-F5344CB8AC3E}">
        <p14:creationId xmlns:p14="http://schemas.microsoft.com/office/powerpoint/2010/main" val="126267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3960538639"/>
              </p:ext>
            </p:extLst>
          </p:nvPr>
        </p:nvGraphicFramePr>
        <p:xfrm>
          <a:off x="310681" y="3977680"/>
          <a:ext cx="23258583" cy="585216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Knotter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a:t>
                      </a:r>
                      <a:r>
                        <a:rPr lang="en" sz="4400" b="1" dirty="0" err="1">
                          <a:solidFill>
                            <a:srgbClr val="253957"/>
                          </a:solidFill>
                        </a:rPr>
                        <a:t>epler</a:t>
                      </a:r>
                      <a:r>
                        <a:rPr lang="en" sz="4400" b="1" dirty="0">
                          <a:solidFill>
                            <a:srgbClr val="253957"/>
                          </a:solidFill>
                        </a:rPr>
                        <a:t>-mapper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Dyneusr</a:t>
                      </a:r>
                      <a:endParaRPr lang="en"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ru-RU" sz="4000" i="0" dirty="0">
                          <a:solidFill>
                            <a:srgbClr val="253957"/>
                          </a:solidFill>
                        </a:rPr>
                        <a:t>-</a:t>
                      </a: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Ограниченное количество внутренних алгоритмов для анализа</a:t>
                      </a:r>
                    </a:p>
                  </a:txBody>
                  <a:tcPr anchor="ctr"/>
                </a:tc>
                <a:tc hMerge="1">
                  <a:txBody>
                    <a:bodyPr/>
                    <a:lstStyle/>
                    <a:p>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1482373309"/>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Отсутствует возможность интеграции в рабочий код (работа только в </a:t>
                      </a:r>
                      <a:r>
                        <a:rPr lang="en-US" sz="4000" i="0" dirty="0">
                          <a:solidFill>
                            <a:srgbClr val="253957"/>
                          </a:solidFill>
                        </a:rPr>
                        <a:t>Web </a:t>
                      </a:r>
                      <a:r>
                        <a:rPr lang="ru-RU" sz="4000" i="0" dirty="0">
                          <a:solidFill>
                            <a:srgbClr val="253957"/>
                          </a:solidFill>
                        </a:rPr>
                        <a:t>Интерфейсе)</a:t>
                      </a:r>
                    </a:p>
                  </a:txBody>
                  <a:tcPr anchor="ctr"/>
                </a:tc>
                <a:tc>
                  <a:txBody>
                    <a:bodyPr/>
                    <a:lstStyle/>
                    <a:p>
                      <a:r>
                        <a:rPr lang="ru-RU" sz="4000" i="0" dirty="0">
                          <a:solidFill>
                            <a:srgbClr val="253957"/>
                          </a:solidFill>
                        </a:rPr>
                        <a:t>Нет визуализации стадий, через которые проходят данные внутри библиотеки </a:t>
                      </a:r>
                    </a:p>
                  </a:txBody>
                  <a:tcPr anchor="ctr"/>
                </a:tc>
                <a:tc>
                  <a:txBody>
                    <a:bodyPr/>
                    <a:lstStyle/>
                    <a:p>
                      <a:r>
                        <a:rPr lang="ru-RU" sz="4000" i="0" dirty="0" err="1">
                          <a:solidFill>
                            <a:srgbClr val="253957"/>
                          </a:solidFill>
                        </a:rPr>
                        <a:t>Узконаправленность</a:t>
                      </a:r>
                      <a:r>
                        <a:rPr lang="ru-RU" sz="4000" i="0" dirty="0">
                          <a:solidFill>
                            <a:srgbClr val="253957"/>
                          </a:solidFill>
                        </a:rPr>
                        <a:t> библиотеки в сторону нейрохирургии</a:t>
                      </a:r>
                    </a:p>
                  </a:txBody>
                  <a:tcPr anchor="ct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Неполная документация без наглядных примеров</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 поддерживается разработчиками</a:t>
                      </a:r>
                    </a:p>
                  </a:txBody>
                  <a:tcPr anchor="ctr"/>
                </a:tc>
                <a:extLst>
                  <a:ext uri="{0D108BD9-81ED-4DB2-BD59-A6C34878D82A}">
                    <a16:rowId xmlns:a16="http://schemas.microsoft.com/office/drawing/2014/main" val="3015184306"/>
                  </a:ext>
                </a:extLst>
              </a:tr>
            </a:tbl>
          </a:graphicData>
        </a:graphic>
      </p:graphicFrame>
      <p:sp>
        <p:nvSpPr>
          <p:cNvPr id="7" name="Очень крутой заголовок…">
            <a:extLst>
              <a:ext uri="{FF2B5EF4-FFF2-40B4-BE49-F238E27FC236}">
                <a16:creationId xmlns:a16="http://schemas.microsoft.com/office/drawing/2014/main" id="{56B971B5-6BD5-9F44-87C3-7F09FCC8182E}"/>
              </a:ext>
            </a:extLst>
          </p:cNvPr>
          <p:cNvSpPr txBox="1"/>
          <p:nvPr/>
        </p:nvSpPr>
        <p:spPr>
          <a:xfrm>
            <a:off x="1201065" y="2249488"/>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средства визуализации</a:t>
            </a:r>
            <a:endParaRPr lang="en-US" sz="6000" dirty="0"/>
          </a:p>
        </p:txBody>
      </p:sp>
    </p:spTree>
    <p:extLst>
      <p:ext uri="{BB962C8B-B14F-4D97-AF65-F5344CB8AC3E}">
        <p14:creationId xmlns:p14="http://schemas.microsoft.com/office/powerpoint/2010/main" val="36730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1575391209"/>
              </p:ext>
            </p:extLst>
          </p:nvPr>
        </p:nvGraphicFramePr>
        <p:xfrm>
          <a:off x="310681" y="3977680"/>
          <a:ext cx="23258583" cy="655320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sklearn-tda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R-TDA</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Java Plex</a:t>
                      </a: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solidFill>
                            <a:srgbClr val="253957"/>
                          </a:solidFill>
                        </a:rPr>
                        <a:t>Полноценная документация с хорошими наглядными примерами</a:t>
                      </a:r>
                    </a:p>
                  </a:txBody>
                  <a:tcPr/>
                </a:tc>
                <a:tc hMerge="1">
                  <a:txBody>
                    <a:bodyPr/>
                    <a:lstStyle/>
                    <a:p>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r>
                        <a:rPr lang="ru-RU" sz="4000" i="0" dirty="0">
                          <a:solidFill>
                            <a:srgbClr val="253957"/>
                          </a:solidFill>
                        </a:rPr>
                        <a:t>Реализация большого количества алгоритмов для анализа данных</a:t>
                      </a: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dirty="0"/>
                    </a:p>
                  </a:txBody>
                  <a:tcP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tc gridSpan="2">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Являются обертками над библиотеками </a:t>
                      </a:r>
                      <a:r>
                        <a:rPr lang="en-US" sz="4000" i="0" dirty="0" err="1">
                          <a:solidFill>
                            <a:srgbClr val="253957"/>
                          </a:solidFill>
                        </a:rPr>
                        <a:t>Gudhi</a:t>
                      </a:r>
                      <a:r>
                        <a:rPr lang="en-US" sz="4000" i="0" dirty="0">
                          <a:solidFill>
                            <a:srgbClr val="253957"/>
                          </a:solidFill>
                        </a:rPr>
                        <a:t> </a:t>
                      </a:r>
                      <a:r>
                        <a:rPr lang="ru-RU" sz="4000" i="0" dirty="0">
                          <a:solidFill>
                            <a:srgbClr val="253957"/>
                          </a:solidFill>
                        </a:rPr>
                        <a:t>и</a:t>
                      </a:r>
                      <a:r>
                        <a:rPr lang="en-US" sz="4000" i="0" dirty="0">
                          <a:solidFill>
                            <a:srgbClr val="253957"/>
                          </a:solidFill>
                        </a:rPr>
                        <a:t> Dionysus</a:t>
                      </a:r>
                      <a:endParaRPr lang="ru-RU" sz="4000" i="0" dirty="0">
                        <a:solidFill>
                          <a:srgbClr val="253957"/>
                        </a:solidFill>
                      </a:endParaRP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416285887"/>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Использование в стиле библиотеки </a:t>
                      </a:r>
                      <a:r>
                        <a:rPr lang="en" sz="4000" i="0" dirty="0" err="1">
                          <a:solidFill>
                            <a:srgbClr val="253957"/>
                          </a:solidFill>
                        </a:rPr>
                        <a:t>scikit</a:t>
                      </a:r>
                      <a:r>
                        <a:rPr lang="ru-RU" sz="4000" i="0" dirty="0">
                          <a:solidFill>
                            <a:srgbClr val="253957"/>
                          </a:solidFill>
                        </a:rPr>
                        <a:t>-</a:t>
                      </a:r>
                      <a:r>
                        <a:rPr lang="en-US" sz="4000" i="0" dirty="0">
                          <a:solidFill>
                            <a:srgbClr val="253957"/>
                          </a:solidFill>
                        </a:rPr>
                        <a:t>learn</a:t>
                      </a:r>
                      <a:r>
                        <a:rPr lang="ru-RU" sz="4000" i="0" dirty="0">
                          <a:solidFill>
                            <a:srgbClr val="253957"/>
                          </a:solidFill>
                        </a:rPr>
                        <a:t> (</a:t>
                      </a:r>
                      <a:r>
                        <a:rPr lang="en-US" sz="4000" i="0" dirty="0" err="1">
                          <a:solidFill>
                            <a:srgbClr val="253957"/>
                          </a:solidFill>
                        </a:rPr>
                        <a:t>fit_predict</a:t>
                      </a:r>
                      <a:r>
                        <a:rPr lang="ru-RU" sz="4000" i="0" dirty="0">
                          <a:solidFill>
                            <a:srgbClr val="253957"/>
                          </a:solidFill>
                        </a:rPr>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kumimoji="0" lang="ru-RU" sz="4000" b="0" i="0" u="none" strike="noStrike" kern="0" cap="none" spc="0" normalizeH="0" baseline="0" noProof="0" dirty="0">
                          <a:ln>
                            <a:noFill/>
                          </a:ln>
                          <a:solidFill>
                            <a:srgbClr val="253957"/>
                          </a:solidFill>
                          <a:effectLst/>
                          <a:uLnTx/>
                          <a:uFillTx/>
                          <a:latin typeface="+mn-lt"/>
                          <a:cs typeface="+mn-cs"/>
                          <a:sym typeface="Helvetica Light"/>
                        </a:rPr>
                        <a:t>Библиотека для языка </a:t>
                      </a:r>
                      <a:r>
                        <a:rPr kumimoji="0" lang="en-US" sz="4000" b="0" i="0" u="none" strike="noStrike" kern="0" cap="none" spc="0" normalizeH="0" baseline="0" noProof="0" dirty="0">
                          <a:ln>
                            <a:noFill/>
                          </a:ln>
                          <a:solidFill>
                            <a:srgbClr val="253957"/>
                          </a:solidFill>
                          <a:effectLst/>
                          <a:uLnTx/>
                          <a:uFillTx/>
                          <a:latin typeface="+mn-lt"/>
                          <a:cs typeface="+mn-cs"/>
                          <a:sym typeface="Helvetica Light"/>
                        </a:rPr>
                        <a:t>R</a:t>
                      </a:r>
                      <a:endParaRPr kumimoji="0" lang="ru-RU" sz="4000" b="0" i="0" u="none" strike="noStrike" kern="0" cap="none" spc="0" normalizeH="0" baseline="0" noProof="0" dirty="0">
                        <a:ln>
                          <a:noFill/>
                        </a:ln>
                        <a:solidFill>
                          <a:srgbClr val="253957"/>
                        </a:solidFill>
                        <a:effectLst/>
                        <a:uLnTx/>
                        <a:uFillTx/>
                        <a:latin typeface="+mn-lt"/>
                        <a:cs typeface="+mn-cs"/>
                        <a:sym typeface="Helvetica Light"/>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Инструмент для </a:t>
                      </a:r>
                      <a:r>
                        <a:rPr lang="en-US" sz="4000" i="0" dirty="0" err="1">
                          <a:solidFill>
                            <a:srgbClr val="253957"/>
                          </a:solidFill>
                        </a:rPr>
                        <a:t>Matlab</a:t>
                      </a:r>
                      <a:endParaRPr lang="ru-RU" sz="4000" i="0" dirty="0">
                        <a:solidFill>
                          <a:srgbClr val="253957"/>
                        </a:solidFill>
                      </a:endParaRPr>
                    </a:p>
                  </a:txBody>
                  <a:tcPr/>
                </a:tc>
                <a:extLst>
                  <a:ext uri="{0D108BD9-81ED-4DB2-BD59-A6C34878D82A}">
                    <a16:rowId xmlns:a16="http://schemas.microsoft.com/office/drawing/2014/main" val="3244849853"/>
                  </a:ext>
                </a:extLst>
              </a:tr>
            </a:tbl>
          </a:graphicData>
        </a:graphic>
      </p:graphicFrame>
      <p:sp>
        <p:nvSpPr>
          <p:cNvPr id="7" name="Очень крутой заголовок…">
            <a:extLst>
              <a:ext uri="{FF2B5EF4-FFF2-40B4-BE49-F238E27FC236}">
                <a16:creationId xmlns:a16="http://schemas.microsoft.com/office/drawing/2014/main" id="{E19BD640-0A0C-B241-AF9E-7DA28C92733B}"/>
              </a:ext>
            </a:extLst>
          </p:cNvPr>
          <p:cNvSpPr txBox="1"/>
          <p:nvPr/>
        </p:nvSpPr>
        <p:spPr>
          <a:xfrm>
            <a:off x="1201065" y="2249488"/>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дополнительные библиотеки</a:t>
            </a:r>
            <a:endParaRPr lang="en-US" sz="6000" dirty="0"/>
          </a:p>
        </p:txBody>
      </p:sp>
    </p:spTree>
    <p:extLst>
      <p:ext uri="{BB962C8B-B14F-4D97-AF65-F5344CB8AC3E}">
        <p14:creationId xmlns:p14="http://schemas.microsoft.com/office/powerpoint/2010/main" val="58600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917773354"/>
              </p:ext>
            </p:extLst>
          </p:nvPr>
        </p:nvGraphicFramePr>
        <p:xfrm>
          <a:off x="310681" y="3977680"/>
          <a:ext cx="23258583" cy="777240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sklearn-tda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R-TDA</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Java Plex</a:t>
                      </a: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Отсутствие встроенных средств визуализации симплексов</a:t>
                      </a: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dirty="0">
                        <a:solidFill>
                          <a:srgbClr val="253957"/>
                        </a:solidFill>
                      </a:endParaRP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dirty="0">
                        <a:solidFill>
                          <a:srgbClr val="253957"/>
                        </a:solidFill>
                      </a:endParaRPr>
                    </a:p>
                  </a:txBody>
                  <a:tcP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Не поддерживается разработчиком</a:t>
                      </a:r>
                    </a:p>
                  </a:txBody>
                  <a:tcPr/>
                </a:tc>
                <a:tc gridSpan="2">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 весь функционал описан в документации, отсутствует полноценное описание </a:t>
                      </a:r>
                      <a:r>
                        <a:rPr lang="en-US" sz="4000" i="0" dirty="0">
                          <a:solidFill>
                            <a:srgbClr val="253957"/>
                          </a:solidFill>
                        </a:rPr>
                        <a:t>API </a:t>
                      </a:r>
                      <a:r>
                        <a:rPr lang="ru-RU" sz="4000" i="0" dirty="0">
                          <a:solidFill>
                            <a:srgbClr val="253957"/>
                          </a:solidFill>
                        </a:rPr>
                        <a:t>функций</a:t>
                      </a:r>
                    </a:p>
                  </a:txBody>
                  <a:tcPr/>
                </a:tc>
                <a:tc hMerge="1">
                  <a:txBody>
                    <a:bodyPr/>
                    <a:lstStyle/>
                    <a:p>
                      <a:endParaRPr lang="ru-RU" sz="4000" i="0" dirty="0">
                        <a:solidFill>
                          <a:srgbClr val="253957"/>
                        </a:solidFill>
                      </a:endParaRPr>
                    </a:p>
                  </a:txBody>
                  <a:tcP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Нет возможности построения симплекс комплексов</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Нет примеров использования в </a:t>
                      </a:r>
                      <a:r>
                        <a:rPr lang="en-US" sz="4000" i="0" dirty="0" err="1">
                          <a:solidFill>
                            <a:srgbClr val="253957"/>
                          </a:solidFill>
                        </a:rPr>
                        <a:t>Matlab</a:t>
                      </a:r>
                      <a:endParaRPr lang="ru-RU" sz="4000" i="0" dirty="0">
                        <a:solidFill>
                          <a:srgbClr val="253957"/>
                        </a:solidFill>
                      </a:endParaRPr>
                    </a:p>
                  </a:txBody>
                  <a:tcPr/>
                </a:tc>
                <a:extLst>
                  <a:ext uri="{0D108BD9-81ED-4DB2-BD59-A6C34878D82A}">
                    <a16:rowId xmlns:a16="http://schemas.microsoft.com/office/drawing/2014/main" val="416285887"/>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Функционал библиотеки делает больший упор на предобработке данных чем на топологический анализ данных</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792277499"/>
                  </a:ext>
                </a:extLst>
              </a:tr>
            </a:tbl>
          </a:graphicData>
        </a:graphic>
      </p:graphicFrame>
      <p:sp>
        <p:nvSpPr>
          <p:cNvPr id="7" name="Очень крутой заголовок…">
            <a:extLst>
              <a:ext uri="{FF2B5EF4-FFF2-40B4-BE49-F238E27FC236}">
                <a16:creationId xmlns:a16="http://schemas.microsoft.com/office/drawing/2014/main" id="{30EE1EC2-E567-F843-AD98-B24AB9975E69}"/>
              </a:ext>
            </a:extLst>
          </p:cNvPr>
          <p:cNvSpPr txBox="1"/>
          <p:nvPr/>
        </p:nvSpPr>
        <p:spPr>
          <a:xfrm>
            <a:off x="1201065" y="2249488"/>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дополнительные библиотеки</a:t>
            </a:r>
            <a:endParaRPr lang="en-US" sz="6000" dirty="0"/>
          </a:p>
        </p:txBody>
      </p:sp>
    </p:spTree>
    <p:extLst>
      <p:ext uri="{BB962C8B-B14F-4D97-AF65-F5344CB8AC3E}">
        <p14:creationId xmlns:p14="http://schemas.microsoft.com/office/powerpoint/2010/main" val="58307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2232</TotalTime>
  <Words>644</Words>
  <Application>Microsoft Macintosh PowerPoint</Application>
  <PresentationFormat>Произвольный</PresentationFormat>
  <Paragraphs>162</Paragraphs>
  <Slides>12</Slides>
  <Notes>11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12</vt:i4>
      </vt:variant>
    </vt:vector>
  </HeadingPairs>
  <TitlesOfParts>
    <vt:vector size="18" baseType="lpstr">
      <vt:lpstr>Arial</vt: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keywords>CTPClassification=CTP_NT</cp:keywords>
  <cp:lastModifiedBy>Максимова Елизавета Андреевна</cp:lastModifiedBy>
  <cp:revision>97</cp:revision>
  <dcterms:modified xsi:type="dcterms:W3CDTF">2019-12-17T15:28:43Z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174d5aa0-f9de-449c-84f0-e7fb87e3fcf6</vt:lpwstr>
  </property>
  <property fmtid="{D5CDD505-2E9C-101B-9397-08002B2CF9AE}" pid="3" name="CTP_TimeStamp">
    <vt:lpwstr>2019-06-13 12:35:03Z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