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6" r:id="rId7"/>
    <p:sldId id="267" r:id="rId8"/>
    <p:sldId id="259" r:id="rId9"/>
    <p:sldId id="260" r:id="rId10"/>
    <p:sldId id="262" r:id="rId11"/>
    <p:sldId id="263" r:id="rId12"/>
  </p:sldIdLst>
  <p:sldSz cx="14630400" cy="109728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F7CAC-EFC4-4228-B8C7-F97AC1B1757A}" v="1768" dt="2022-02-14T16:25:26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800" y="1795781"/>
            <a:ext cx="10972800" cy="38201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5763262"/>
            <a:ext cx="10972800" cy="26492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0469881" y="584201"/>
            <a:ext cx="3154680" cy="9298941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5841" y="584201"/>
            <a:ext cx="9281160" cy="929894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5840" y="2921001"/>
            <a:ext cx="6217920" cy="696214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7406640" y="2921001"/>
            <a:ext cx="6217920" cy="696214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7745" y="584202"/>
            <a:ext cx="12618720" cy="2120901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007746" y="2689862"/>
            <a:ext cx="6189344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007746" y="4008121"/>
            <a:ext cx="6189344" cy="589534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7406641" y="2689862"/>
            <a:ext cx="6219825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7406641" y="4008121"/>
            <a:ext cx="6219825" cy="589534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14.02.2022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14.02.2022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7747" y="731520"/>
            <a:ext cx="4718685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19825" y="1579881"/>
            <a:ext cx="7406640" cy="779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07747" y="3291840"/>
            <a:ext cx="4718685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7747" y="731520"/>
            <a:ext cx="4718685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6219825" y="1579881"/>
            <a:ext cx="7406640" cy="779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07747" y="3291840"/>
            <a:ext cx="4718685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005840" y="2921001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1005840" y="10170161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14.02.2022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846320" y="10170161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10332720" y="10170161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71200" y="3163781"/>
            <a:ext cx="10972800" cy="2380160"/>
          </a:xfrm>
        </p:spPr>
        <p:txBody>
          <a:bodyPr>
            <a:normAutofit/>
          </a:bodyPr>
          <a:lstStyle>
            <a:defPPr>
              <a:defRPr lang="pl-PL"/>
            </a:defPPr>
            <a:lvl1pPr marL="0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0586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171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1757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2342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52928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3514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4099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4685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4800" dirty="0" err="1">
                <a:cs typeface="Calibri Light"/>
              </a:rPr>
              <a:t>Multiple</a:t>
            </a:r>
            <a:r>
              <a:rPr lang="pl-PL" sz="4800" dirty="0">
                <a:cs typeface="Calibri Light"/>
              </a:rPr>
              <a:t> </a:t>
            </a:r>
            <a:r>
              <a:rPr lang="pl-PL" sz="4800" dirty="0" err="1">
                <a:cs typeface="Calibri Light"/>
              </a:rPr>
              <a:t>relaxation</a:t>
            </a:r>
            <a:r>
              <a:rPr lang="pl-PL" sz="4800" dirty="0">
                <a:cs typeface="Calibri Light"/>
              </a:rPr>
              <a:t> </a:t>
            </a:r>
            <a:r>
              <a:rPr lang="pl-PL" sz="4800" dirty="0" err="1">
                <a:cs typeface="Calibri Light"/>
              </a:rPr>
              <a:t>times</a:t>
            </a:r>
            <a:r>
              <a:rPr lang="pl-PL" sz="4800" dirty="0">
                <a:cs typeface="Calibri Light"/>
              </a:rPr>
              <a:t> and fast dynamics in the </a:t>
            </a:r>
            <a:r>
              <a:rPr lang="pl-PL" sz="4800" dirty="0" err="1">
                <a:cs typeface="Calibri Light"/>
              </a:rPr>
              <a:t>mixed</a:t>
            </a:r>
            <a:r>
              <a:rPr lang="pl-PL" sz="4800" dirty="0">
                <a:cs typeface="Calibri Light"/>
              </a:rPr>
              <a:t> field </a:t>
            </a:r>
            <a:r>
              <a:rPr lang="pl-PL" sz="4800" dirty="0" err="1">
                <a:cs typeface="Calibri Light"/>
              </a:rPr>
              <a:t>Ising</a:t>
            </a:r>
            <a:r>
              <a:rPr lang="pl-PL" sz="4800" dirty="0">
                <a:cs typeface="Calibri Light"/>
              </a:rPr>
              <a:t> </a:t>
            </a:r>
            <a:r>
              <a:rPr lang="pl-PL" sz="4800" dirty="0" err="1">
                <a:cs typeface="Calibri Light"/>
              </a:rPr>
              <a:t>chain</a:t>
            </a:r>
            <a:endParaRPr lang="pl-PL" sz="4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C8CF12-3331-4580-9C2A-82872263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40" y="152202"/>
            <a:ext cx="6441120" cy="1285701"/>
          </a:xfrm>
        </p:spPr>
        <p:txBody>
          <a:bodyPr/>
          <a:lstStyle/>
          <a:p>
            <a:r>
              <a:rPr lang="pl-PL" dirty="0" err="1">
                <a:cs typeface="Calibri Light"/>
              </a:rPr>
              <a:t>Response</a:t>
            </a:r>
            <a:r>
              <a:rPr lang="pl-PL" dirty="0">
                <a:cs typeface="Calibri Light"/>
              </a:rPr>
              <a:t> </a:t>
            </a:r>
            <a:r>
              <a:rPr lang="pl-PL" dirty="0" err="1">
                <a:cs typeface="Calibri Light"/>
              </a:rPr>
              <a:t>functions</a:t>
            </a:r>
            <a:r>
              <a:rPr lang="pl-PL" dirty="0">
                <a:cs typeface="Calibri Light"/>
              </a:rPr>
              <a:t> -</a:t>
            </a:r>
            <a:r>
              <a:rPr lang="pl-PL" dirty="0" err="1">
                <a:cs typeface="Calibri Light"/>
              </a:rPr>
              <a:t>Hq</a:t>
            </a:r>
            <a:endParaRPr lang="pl-PL" dirty="0" err="1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E175CCC-FA1D-485E-9CCD-9D23E97E1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0" y="1278000"/>
            <a:ext cx="7624800" cy="7624800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866A0C84-DA73-4361-80AD-9A34999C2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600" y="3798000"/>
            <a:ext cx="6775200" cy="6775200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72B3BEE2-8859-4C64-980C-4CE335082116}"/>
              </a:ext>
            </a:extLst>
          </p:cNvPr>
          <p:cNvSpPr txBox="1"/>
          <p:nvPr/>
        </p:nvSpPr>
        <p:spPr>
          <a:xfrm>
            <a:off x="9140400" y="606600"/>
            <a:ext cx="4687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2800" dirty="0" err="1">
                <a:cs typeface="Calibri"/>
              </a:rPr>
              <a:t>Lorentzian</a:t>
            </a:r>
            <a:r>
              <a:rPr lang="pl-PL" sz="2800" dirty="0">
                <a:cs typeface="Calibri"/>
              </a:rPr>
              <a:t> </a:t>
            </a:r>
            <a:r>
              <a:rPr lang="pl-PL" sz="2800" dirty="0" err="1">
                <a:cs typeface="Calibri"/>
              </a:rPr>
              <a:t>shape</a:t>
            </a:r>
            <a:r>
              <a:rPr lang="pl-PL" sz="2800" dirty="0">
                <a:cs typeface="Calibri"/>
              </a:rPr>
              <a:t> </a:t>
            </a:r>
            <a:r>
              <a:rPr lang="pl-PL" sz="2800" dirty="0" err="1">
                <a:cs typeface="Calibri"/>
              </a:rPr>
              <a:t>at</a:t>
            </a:r>
            <a:r>
              <a:rPr lang="pl-PL" sz="2800" dirty="0">
                <a:cs typeface="Calibri"/>
              </a:rPr>
              <a:t> </a:t>
            </a:r>
            <a:r>
              <a:rPr lang="pl-PL" sz="2800" dirty="0" err="1">
                <a:cs typeface="Calibri"/>
              </a:rPr>
              <a:t>larger</a:t>
            </a:r>
            <a:r>
              <a:rPr lang="pl-PL" sz="2800" dirty="0">
                <a:cs typeface="Calibri"/>
              </a:rPr>
              <a:t> g</a:t>
            </a:r>
          </a:p>
          <a:p>
            <a:pPr marL="285750" indent="-285750">
              <a:buFont typeface="Arial"/>
              <a:buChar char="•"/>
            </a:pPr>
            <a:r>
              <a:rPr lang="pl-PL" sz="2800" dirty="0" err="1">
                <a:cs typeface="Calibri"/>
              </a:rPr>
              <a:t>Dashed</a:t>
            </a:r>
            <a:r>
              <a:rPr lang="pl-PL" sz="2800" dirty="0">
                <a:cs typeface="Calibri"/>
              </a:rPr>
              <a:t> </a:t>
            </a:r>
            <a:r>
              <a:rPr lang="pl-PL" sz="2800" dirty="0" err="1">
                <a:cs typeface="Calibri"/>
              </a:rPr>
              <a:t>line</a:t>
            </a:r>
            <a:r>
              <a:rPr lang="pl-PL" sz="2800" dirty="0">
                <a:cs typeface="Calibri"/>
              </a:rPr>
              <a:t> </a:t>
            </a:r>
            <a:r>
              <a:rPr lang="pl-PL" sz="2800" dirty="0" err="1">
                <a:cs typeface="Calibri"/>
              </a:rPr>
              <a:t>is</a:t>
            </a:r>
            <a:r>
              <a:rPr lang="pl-PL" sz="2800" dirty="0">
                <a:cs typeface="Calibri"/>
              </a:rPr>
              <a:t> 1/w^2</a:t>
            </a:r>
          </a:p>
        </p:txBody>
      </p:sp>
    </p:spTree>
    <p:extLst>
      <p:ext uri="{BB962C8B-B14F-4D97-AF65-F5344CB8AC3E}">
        <p14:creationId xmlns:p14="http://schemas.microsoft.com/office/powerpoint/2010/main" val="1157451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52C13316-B0E1-4249-8883-EC66D25A3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29" y="-2199"/>
            <a:ext cx="7667741" cy="7667741"/>
          </a:xfr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C0A3749A-C761-4888-922E-37899539C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800" y="3193200"/>
            <a:ext cx="7783200" cy="77832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51B4123C-00F6-4CD9-894E-0DC05D9D2571}"/>
              </a:ext>
            </a:extLst>
          </p:cNvPr>
          <p:cNvSpPr txBox="1"/>
          <p:nvPr/>
        </p:nvSpPr>
        <p:spPr>
          <a:xfrm>
            <a:off x="8406000" y="289800"/>
            <a:ext cx="53208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2800" dirty="0">
                <a:cs typeface="Calibri"/>
              </a:rPr>
              <a:t>Non-</a:t>
            </a:r>
            <a:r>
              <a:rPr lang="pl-PL" sz="2800" dirty="0" err="1">
                <a:cs typeface="Calibri"/>
              </a:rPr>
              <a:t>orentzian</a:t>
            </a:r>
            <a:r>
              <a:rPr lang="pl-PL" sz="2800" dirty="0">
                <a:cs typeface="Calibri"/>
              </a:rPr>
              <a:t>: 1/w </a:t>
            </a:r>
            <a:r>
              <a:rPr lang="pl-PL" sz="2800" dirty="0" err="1">
                <a:cs typeface="Calibri"/>
              </a:rPr>
              <a:t>scaling</a:t>
            </a:r>
            <a:endParaRPr lang="pl-PL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l-PL" sz="2800" dirty="0" err="1">
                <a:cs typeface="Calibri"/>
              </a:rPr>
              <a:t>Integrated</a:t>
            </a:r>
            <a:r>
              <a:rPr lang="pl-PL" sz="2800" dirty="0">
                <a:cs typeface="Calibri"/>
              </a:rPr>
              <a:t> </a:t>
            </a:r>
            <a:r>
              <a:rPr lang="pl-PL" sz="2800" dirty="0" err="1">
                <a:cs typeface="Calibri"/>
              </a:rPr>
              <a:t>spectral</a:t>
            </a:r>
            <a:r>
              <a:rPr lang="pl-PL" sz="2800" dirty="0">
                <a:cs typeface="Calibri"/>
              </a:rPr>
              <a:t> </a:t>
            </a:r>
            <a:r>
              <a:rPr lang="pl-PL" sz="2800" dirty="0" err="1">
                <a:cs typeface="Calibri"/>
              </a:rPr>
              <a:t>function</a:t>
            </a:r>
            <a:r>
              <a:rPr lang="pl-PL" sz="2800" dirty="0">
                <a:cs typeface="Calibri"/>
              </a:rPr>
              <a:t> </a:t>
            </a:r>
            <a:r>
              <a:rPr lang="pl-PL" sz="2800" dirty="0" err="1">
                <a:cs typeface="Calibri"/>
              </a:rPr>
              <a:t>is</a:t>
            </a:r>
            <a:r>
              <a:rPr lang="pl-PL" sz="2800" dirty="0">
                <a:cs typeface="Calibri"/>
              </a:rPr>
              <a:t> </a:t>
            </a:r>
            <a:r>
              <a:rPr lang="pl-PL" sz="2800" dirty="0" err="1">
                <a:cs typeface="Calibri"/>
              </a:rPr>
              <a:t>atanh</a:t>
            </a:r>
            <a:r>
              <a:rPr lang="pl-PL" sz="2800" dirty="0">
                <a:cs typeface="Calibri"/>
              </a:rPr>
              <a:t>(w)?</a:t>
            </a:r>
          </a:p>
          <a:p>
            <a:pPr marL="285750" indent="-285750">
              <a:buFont typeface="Arial"/>
              <a:buChar char="•"/>
            </a:pPr>
            <a:r>
              <a:rPr lang="pl-PL" sz="2800" dirty="0" err="1">
                <a:cs typeface="Calibri"/>
              </a:rPr>
              <a:t>Dashed</a:t>
            </a:r>
            <a:r>
              <a:rPr lang="pl-PL" sz="2800" dirty="0">
                <a:cs typeface="Calibri"/>
              </a:rPr>
              <a:t> </a:t>
            </a:r>
            <a:r>
              <a:rPr lang="pl-PL" sz="2800" dirty="0" err="1">
                <a:cs typeface="Calibri"/>
              </a:rPr>
              <a:t>line</a:t>
            </a:r>
            <a:r>
              <a:rPr lang="pl-PL" sz="2800" dirty="0">
                <a:cs typeface="Calibri"/>
              </a:rPr>
              <a:t> </a:t>
            </a:r>
            <a:r>
              <a:rPr lang="pl-PL" sz="2800" dirty="0" err="1">
                <a:cs typeface="Calibri"/>
              </a:rPr>
              <a:t>is</a:t>
            </a:r>
            <a:r>
              <a:rPr lang="pl-PL" sz="2800" dirty="0">
                <a:cs typeface="Calibri"/>
              </a:rPr>
              <a:t> 1/w (</a:t>
            </a:r>
            <a:r>
              <a:rPr lang="pl-PL" sz="2800" dirty="0" err="1">
                <a:cs typeface="Calibri"/>
              </a:rPr>
              <a:t>left</a:t>
            </a:r>
            <a:r>
              <a:rPr lang="pl-PL" sz="2800" dirty="0">
                <a:cs typeface="Calibri"/>
              </a:rPr>
              <a:t> </a:t>
            </a:r>
            <a:r>
              <a:rPr lang="pl-PL" sz="2800" dirty="0" err="1">
                <a:cs typeface="Calibri"/>
              </a:rPr>
              <a:t>is</a:t>
            </a:r>
            <a:r>
              <a:rPr lang="pl-PL" sz="2800" dirty="0">
                <a:cs typeface="Calibri"/>
              </a:rPr>
              <a:t> 1/w^1.1 but </a:t>
            </a:r>
            <a:r>
              <a:rPr lang="pl-PL" sz="2800" dirty="0" err="1">
                <a:cs typeface="Calibri"/>
              </a:rPr>
              <a:t>its</a:t>
            </a:r>
            <a:r>
              <a:rPr lang="pl-PL" sz="2800" dirty="0">
                <a:cs typeface="Calibri"/>
              </a:rPr>
              <a:t> </a:t>
            </a:r>
            <a:r>
              <a:rPr lang="pl-PL" sz="2800" dirty="0" err="1">
                <a:cs typeface="Calibri"/>
              </a:rPr>
              <a:t>almost</a:t>
            </a:r>
            <a:r>
              <a:rPr lang="pl-PL" sz="2800" dirty="0">
                <a:cs typeface="Calibri"/>
              </a:rPr>
              <a:t> the same)</a:t>
            </a:r>
          </a:p>
        </p:txBody>
      </p:sp>
    </p:spTree>
    <p:extLst>
      <p:ext uri="{BB962C8B-B14F-4D97-AF65-F5344CB8AC3E}">
        <p14:creationId xmlns:p14="http://schemas.microsoft.com/office/powerpoint/2010/main" val="311715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6C514E-1BFB-4069-9ABF-8C10D05B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92" y="411842"/>
            <a:ext cx="3583259" cy="535685"/>
          </a:xfrm>
        </p:spPr>
        <p:txBody>
          <a:bodyPr>
            <a:normAutofit/>
          </a:bodyPr>
          <a:lstStyle>
            <a:defPPr>
              <a:defRPr lang="pl-PL"/>
            </a:defPPr>
            <a:lvl1pPr marL="0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0586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171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1757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2342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52928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3514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4099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4685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b="1" dirty="0">
                <a:cs typeface="Calibri Light"/>
              </a:rPr>
              <a:t>RELAXATION TIMES</a:t>
            </a:r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C95B254F-32F3-4720-8194-E4CCF67A0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4277" y="132633"/>
            <a:ext cx="6806986" cy="6784235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14D7672-F1AA-4DCC-AD84-93333E808F97}"/>
              </a:ext>
            </a:extLst>
          </p:cNvPr>
          <p:cNvSpPr txBox="1"/>
          <p:nvPr/>
        </p:nvSpPr>
        <p:spPr>
          <a:xfrm>
            <a:off x="389954" y="1180325"/>
            <a:ext cx="69302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marL="0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0586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171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1757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2342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52928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3514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4099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4685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pl-PL" sz="2400" dirty="0" err="1">
                <a:cs typeface="Calibri"/>
              </a:rPr>
              <a:t>Broad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distribution</a:t>
            </a:r>
            <a:r>
              <a:rPr lang="pl-PL" sz="2400" dirty="0">
                <a:cs typeface="Calibri"/>
              </a:rPr>
              <a:t> of </a:t>
            </a:r>
            <a:r>
              <a:rPr lang="pl-PL" sz="2400" dirty="0" err="1">
                <a:cs typeface="Calibri"/>
              </a:rPr>
              <a:t>relaxation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times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at</a:t>
            </a:r>
            <a:r>
              <a:rPr lang="pl-PL" sz="2400" dirty="0">
                <a:cs typeface="Calibri"/>
              </a:rPr>
              <a:t> g~0.3-0.5 for </a:t>
            </a:r>
            <a:r>
              <a:rPr lang="pl-PL" sz="2400" dirty="0" err="1">
                <a:cs typeface="Calibri"/>
              </a:rPr>
              <a:t>sigmaZ_q</a:t>
            </a:r>
            <a:r>
              <a:rPr lang="pl-PL" sz="2400" dirty="0">
                <a:cs typeface="Calibri"/>
              </a:rPr>
              <a:t> and for </a:t>
            </a:r>
            <a:r>
              <a:rPr lang="pl-PL" sz="2400" dirty="0" err="1">
                <a:cs typeface="Calibri"/>
              </a:rPr>
              <a:t>Hq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at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large</a:t>
            </a:r>
            <a:r>
              <a:rPr lang="pl-PL" sz="2400" dirty="0">
                <a:cs typeface="Calibri"/>
              </a:rPr>
              <a:t> g (</a:t>
            </a:r>
            <a:r>
              <a:rPr lang="pl-PL" sz="2400" dirty="0" err="1">
                <a:cs typeface="Calibri"/>
              </a:rPr>
              <a:t>at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even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larger</a:t>
            </a:r>
            <a:r>
              <a:rPr lang="pl-PL" sz="2400" dirty="0">
                <a:cs typeface="Calibri"/>
              </a:rPr>
              <a:t> g </a:t>
            </a:r>
            <a:r>
              <a:rPr lang="pl-PL" sz="2400" dirty="0" err="1">
                <a:cs typeface="Calibri"/>
              </a:rPr>
              <a:t>it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becomes</a:t>
            </a:r>
            <a:r>
              <a:rPr lang="pl-PL" sz="2400" dirty="0">
                <a:cs typeface="Calibri"/>
              </a:rPr>
              <a:t> </a:t>
            </a:r>
            <a:r>
              <a:rPr lang="pl-PL" sz="2400" dirty="0" err="1">
                <a:cs typeface="Calibri"/>
              </a:rPr>
              <a:t>narrow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again</a:t>
            </a:r>
            <a:r>
              <a:rPr lang="pl-PL" sz="2400" dirty="0">
                <a:cs typeface="Calibri"/>
              </a:rPr>
              <a:t>?)</a:t>
            </a:r>
          </a:p>
          <a:p>
            <a:pPr marL="285750" indent="-285750">
              <a:buFont typeface="Arial"/>
              <a:buChar char="•"/>
            </a:pPr>
            <a:endParaRPr lang="pl-PL" sz="2400" dirty="0">
              <a:cs typeface="Calibri"/>
            </a:endParaRPr>
          </a:p>
        </p:txBody>
      </p:sp>
      <p:pic>
        <p:nvPicPr>
          <p:cNvPr id="4" name="Obraz 7">
            <a:extLst>
              <a:ext uri="{FF2B5EF4-FFF2-40B4-BE49-F238E27FC236}">
                <a16:creationId xmlns:a16="http://schemas.microsoft.com/office/drawing/2014/main" id="{EE24CC15-85E8-4424-BE2A-3AFB5913C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00" y="3360000"/>
            <a:ext cx="7106400" cy="70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584E4B-1FB3-4028-9BD2-8FFBC81D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584202"/>
            <a:ext cx="5836320" cy="1300101"/>
          </a:xfrm>
        </p:spPr>
        <p:txBody>
          <a:bodyPr/>
          <a:lstStyle/>
          <a:p>
            <a:r>
              <a:rPr lang="pl-PL" dirty="0" err="1">
                <a:cs typeface="Calibri Light"/>
              </a:rPr>
              <a:t>Side</a:t>
            </a:r>
            <a:r>
              <a:rPr lang="pl-PL" dirty="0">
                <a:cs typeface="Calibri Light"/>
              </a:rPr>
              <a:t> story</a:t>
            </a:r>
            <a:endParaRPr lang="pl-PL" dirty="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18802586-17E9-4864-A85C-F82F6BD51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8450" y="925721"/>
            <a:ext cx="9743100" cy="9757500"/>
          </a:xfrm>
        </p:spPr>
      </p:pic>
    </p:spTree>
    <p:extLst>
      <p:ext uri="{BB962C8B-B14F-4D97-AF65-F5344CB8AC3E}">
        <p14:creationId xmlns:p14="http://schemas.microsoft.com/office/powerpoint/2010/main" val="26538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F8FE11-58E5-4E36-9A27-E7381ECF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0" y="281802"/>
            <a:ext cx="5130720" cy="1084101"/>
          </a:xfrm>
        </p:spPr>
        <p:txBody>
          <a:bodyPr/>
          <a:lstStyle/>
          <a:p>
            <a:r>
              <a:rPr lang="pl-PL" dirty="0">
                <a:cs typeface="Calibri Light"/>
              </a:rPr>
              <a:t>Fast vs </a:t>
            </a:r>
            <a:r>
              <a:rPr lang="pl-PL" dirty="0" err="1">
                <a:cs typeface="Calibri Light"/>
              </a:rPr>
              <a:t>slow</a:t>
            </a:r>
            <a:r>
              <a:rPr lang="pl-PL" dirty="0">
                <a:cs typeface="Calibri Light"/>
              </a:rPr>
              <a:t> dynamics</a:t>
            </a:r>
            <a:endParaRPr lang="pl-PL" dirty="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B961B9C5-F2EF-412E-9A9D-0978AE259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00" y="3298871"/>
            <a:ext cx="7243200" cy="7243200"/>
          </a:xfr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F93E840C-7B81-4F50-9A57-11169290E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600" y="-24000"/>
            <a:ext cx="7034400" cy="6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2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7">
            <a:extLst>
              <a:ext uri="{FF2B5EF4-FFF2-40B4-BE49-F238E27FC236}">
                <a16:creationId xmlns:a16="http://schemas.microsoft.com/office/drawing/2014/main" id="{A64867A3-85C3-49B3-A46A-46AE04627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881" y="3602909"/>
            <a:ext cx="7452817" cy="6635205"/>
          </a:xfrm>
        </p:spPr>
      </p:pic>
      <p:pic>
        <p:nvPicPr>
          <p:cNvPr id="8" name="Obraz 8">
            <a:extLst>
              <a:ext uri="{FF2B5EF4-FFF2-40B4-BE49-F238E27FC236}">
                <a16:creationId xmlns:a16="http://schemas.microsoft.com/office/drawing/2014/main" id="{D47CE607-C813-4349-975A-90A594B1B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700" y="4992658"/>
            <a:ext cx="6752196" cy="5986866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ECA4ED5-4424-44FA-ACE7-57AD0834830E}"/>
              </a:ext>
            </a:extLst>
          </p:cNvPr>
          <p:cNvSpPr txBox="1"/>
          <p:nvPr/>
        </p:nvSpPr>
        <p:spPr>
          <a:xfrm>
            <a:off x="461468" y="204955"/>
            <a:ext cx="72624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marL="0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0586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171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1757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2342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52928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3514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4099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4685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 err="1">
                <a:ea typeface="+mn-lt"/>
                <a:cs typeface="+mn-lt"/>
              </a:rPr>
              <a:t>Collapse</a:t>
            </a:r>
            <a:r>
              <a:rPr lang="pl-PL" sz="2400" dirty="0">
                <a:ea typeface="+mn-lt"/>
                <a:cs typeface="+mn-lt"/>
              </a:rPr>
              <a:t> </a:t>
            </a:r>
            <a:r>
              <a:rPr lang="pl-PL" sz="2400" dirty="0" err="1">
                <a:ea typeface="+mn-lt"/>
                <a:cs typeface="+mn-lt"/>
              </a:rPr>
              <a:t>relaxation</a:t>
            </a:r>
            <a:r>
              <a:rPr lang="pl-PL" sz="2400" dirty="0">
                <a:ea typeface="+mn-lt"/>
                <a:cs typeface="+mn-lt"/>
              </a:rPr>
              <a:t> </a:t>
            </a:r>
            <a:r>
              <a:rPr lang="pl-PL" sz="2400" dirty="0" err="1">
                <a:ea typeface="+mn-lt"/>
                <a:cs typeface="+mn-lt"/>
              </a:rPr>
              <a:t>times</a:t>
            </a:r>
            <a:r>
              <a:rPr lang="pl-PL" sz="2400" dirty="0">
                <a:ea typeface="+mn-lt"/>
                <a:cs typeface="+mn-lt"/>
              </a:rPr>
              <a:t>:</a:t>
            </a:r>
            <a:endParaRPr lang="pl-PL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l-PL" sz="2400" dirty="0">
                <a:ea typeface="+mn-lt"/>
                <a:cs typeface="+mn-lt"/>
              </a:rPr>
              <a:t>Fast dynamics </a:t>
            </a:r>
            <a:r>
              <a:rPr lang="pl-PL" sz="2400" dirty="0" err="1">
                <a:ea typeface="+mn-lt"/>
                <a:cs typeface="+mn-lt"/>
              </a:rPr>
              <a:t>at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dirty="0" err="1">
                <a:ea typeface="+mn-lt"/>
                <a:cs typeface="+mn-lt"/>
              </a:rPr>
              <a:t>large</a:t>
            </a:r>
            <a:r>
              <a:rPr lang="pl-PL" sz="2400" dirty="0">
                <a:ea typeface="+mn-lt"/>
                <a:cs typeface="+mn-lt"/>
              </a:rPr>
              <a:t> g </a:t>
            </a:r>
            <a:br>
              <a:rPr lang="pl-PL" sz="2400" dirty="0">
                <a:ea typeface="+mn-lt"/>
                <a:cs typeface="+mn-lt"/>
              </a:rPr>
            </a:br>
            <a:r>
              <a:rPr lang="pl-PL" sz="2400" dirty="0">
                <a:ea typeface="+mn-lt"/>
                <a:cs typeface="+mn-lt"/>
              </a:rPr>
              <a:t>(O(1) in system </a:t>
            </a:r>
            <a:r>
              <a:rPr lang="pl-PL" sz="2400" dirty="0" err="1">
                <a:ea typeface="+mn-lt"/>
                <a:cs typeface="+mn-lt"/>
              </a:rPr>
              <a:t>size</a:t>
            </a:r>
            <a:r>
              <a:rPr lang="pl-PL" sz="2400" dirty="0">
                <a:ea typeface="+mn-lt"/>
                <a:cs typeface="+mn-lt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pl-PL" sz="2400" dirty="0" err="1">
                <a:ea typeface="+mn-lt"/>
                <a:cs typeface="+mn-lt"/>
              </a:rPr>
              <a:t>sub-diffusive</a:t>
            </a:r>
            <a:r>
              <a:rPr lang="pl-PL" sz="2400" dirty="0">
                <a:ea typeface="+mn-lt"/>
                <a:cs typeface="+mn-lt"/>
              </a:rPr>
              <a:t> dynamics </a:t>
            </a:r>
            <a:r>
              <a:rPr lang="pl-PL" sz="2400" dirty="0" err="1">
                <a:ea typeface="+mn-lt"/>
                <a:cs typeface="+mn-lt"/>
              </a:rPr>
              <a:t>at</a:t>
            </a:r>
            <a:r>
              <a:rPr lang="pl-PL" sz="2400" dirty="0">
                <a:ea typeface="+mn-lt"/>
                <a:cs typeface="+mn-lt"/>
              </a:rPr>
              <a:t> g with </a:t>
            </a:r>
            <a:r>
              <a:rPr lang="pl-PL" sz="2400" dirty="0" err="1">
                <a:ea typeface="+mn-lt"/>
                <a:cs typeface="+mn-lt"/>
              </a:rPr>
              <a:t>broad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dirty="0" err="1">
                <a:ea typeface="+mn-lt"/>
                <a:cs typeface="+mn-lt"/>
              </a:rPr>
              <a:t>distribution</a:t>
            </a:r>
            <a:endParaRPr lang="pl-PL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l-PL" sz="2400" err="1">
                <a:ea typeface="+mn-lt"/>
                <a:cs typeface="+mn-lt"/>
              </a:rPr>
              <a:t>Dashed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grey</a:t>
            </a:r>
            <a:r>
              <a:rPr lang="pl-PL" sz="2400" dirty="0">
                <a:ea typeface="+mn-lt"/>
                <a:cs typeface="+mn-lt"/>
              </a:rPr>
              <a:t> lines </a:t>
            </a:r>
            <a:r>
              <a:rPr lang="pl-PL" sz="2400" err="1">
                <a:ea typeface="+mn-lt"/>
                <a:cs typeface="+mn-lt"/>
              </a:rPr>
              <a:t>are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heisenberg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times</a:t>
            </a:r>
            <a:r>
              <a:rPr lang="pl-PL" sz="2400" dirty="0">
                <a:ea typeface="+mn-lt"/>
                <a:cs typeface="+mn-lt"/>
              </a:rPr>
              <a:t> (point symbol </a:t>
            </a:r>
            <a:r>
              <a:rPr lang="pl-PL" sz="2400" err="1">
                <a:ea typeface="+mn-lt"/>
                <a:cs typeface="+mn-lt"/>
              </a:rPr>
              <a:t>matches</a:t>
            </a:r>
            <a:r>
              <a:rPr lang="pl-PL" sz="2400" dirty="0">
                <a:ea typeface="+mn-lt"/>
                <a:cs typeface="+mn-lt"/>
              </a:rPr>
              <a:t> the </a:t>
            </a:r>
            <a:r>
              <a:rPr lang="pl-PL" sz="2400" err="1">
                <a:ea typeface="+mn-lt"/>
                <a:cs typeface="+mn-lt"/>
              </a:rPr>
              <a:t>relaxation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times</a:t>
            </a:r>
            <a:r>
              <a:rPr lang="pl-PL" sz="2400" dirty="0">
                <a:ea typeface="+mn-lt"/>
                <a:cs typeface="+mn-lt"/>
              </a:rPr>
              <a:t> data)</a:t>
            </a:r>
          </a:p>
        </p:txBody>
      </p:sp>
      <p:pic>
        <p:nvPicPr>
          <p:cNvPr id="9" name="Obraz 9">
            <a:extLst>
              <a:ext uri="{FF2B5EF4-FFF2-40B4-BE49-F238E27FC236}">
                <a16:creationId xmlns:a16="http://schemas.microsoft.com/office/drawing/2014/main" id="{8338EE57-3090-4A35-9B00-F45FD64F5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467" y="1733"/>
            <a:ext cx="6293041" cy="55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0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206563-D3F5-4844-B471-918E48DA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0" y="181002"/>
            <a:ext cx="4180320" cy="3100101"/>
          </a:xfrm>
        </p:spPr>
        <p:txBody>
          <a:bodyPr/>
          <a:lstStyle/>
          <a:p>
            <a:r>
              <a:rPr lang="pl-PL" dirty="0">
                <a:cs typeface="Calibri Light"/>
              </a:rPr>
              <a:t>Fast dynamics of </a:t>
            </a:r>
            <a:r>
              <a:rPr lang="pl-PL" dirty="0" err="1">
                <a:cs typeface="Calibri Light"/>
              </a:rPr>
              <a:t>integrated</a:t>
            </a:r>
            <a:r>
              <a:rPr lang="pl-PL" dirty="0">
                <a:cs typeface="Calibri Light"/>
              </a:rPr>
              <a:t> </a:t>
            </a:r>
            <a:r>
              <a:rPr lang="pl-PL" dirty="0" err="1">
                <a:cs typeface="Calibri Light"/>
              </a:rPr>
              <a:t>spectral</a:t>
            </a:r>
            <a:r>
              <a:rPr lang="pl-PL" dirty="0">
                <a:cs typeface="Calibri Light"/>
              </a:rPr>
              <a:t> </a:t>
            </a:r>
            <a:r>
              <a:rPr lang="pl-PL" dirty="0" err="1">
                <a:cs typeface="Calibri Light"/>
              </a:rPr>
              <a:t>function</a:t>
            </a:r>
            <a:r>
              <a:rPr lang="pl-PL" dirty="0">
                <a:cs typeface="Calibri Light"/>
              </a:rPr>
              <a:t> –</a:t>
            </a:r>
            <a:r>
              <a:rPr lang="pl-PL" dirty="0" err="1">
                <a:cs typeface="Calibri Light"/>
              </a:rPr>
              <a:t>SigmaZ_q</a:t>
            </a:r>
            <a:endParaRPr lang="pl-PL" dirty="0" err="1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5780E961-71E3-4698-A6BA-AA662CC32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5088" y="135521"/>
            <a:ext cx="6537825" cy="6528300"/>
          </a:xfr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94C1ECB2-8035-41C9-A6A1-55177118B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00" y="3901194"/>
            <a:ext cx="6847200" cy="684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5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206563-D3F5-4844-B471-918E48DA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0" y="181002"/>
            <a:ext cx="4180320" cy="3100101"/>
          </a:xfrm>
        </p:spPr>
        <p:txBody>
          <a:bodyPr>
            <a:normAutofit fontScale="90000"/>
          </a:bodyPr>
          <a:lstStyle/>
          <a:p>
            <a:r>
              <a:rPr lang="pl-PL" dirty="0">
                <a:cs typeface="Calibri Light"/>
              </a:rPr>
              <a:t>Fast vs </a:t>
            </a:r>
            <a:r>
              <a:rPr lang="pl-PL" dirty="0" err="1">
                <a:cs typeface="Calibri Light"/>
              </a:rPr>
              <a:t>slow</a:t>
            </a:r>
            <a:r>
              <a:rPr lang="pl-PL" dirty="0">
                <a:cs typeface="Calibri Light"/>
              </a:rPr>
              <a:t> dynamics </a:t>
            </a:r>
            <a:r>
              <a:rPr lang="pl-PL" dirty="0" err="1">
                <a:cs typeface="Calibri Light"/>
              </a:rPr>
              <a:t>integrated</a:t>
            </a:r>
            <a:r>
              <a:rPr lang="pl-PL" dirty="0">
                <a:cs typeface="Calibri Light"/>
              </a:rPr>
              <a:t> </a:t>
            </a:r>
            <a:r>
              <a:rPr lang="pl-PL" dirty="0" err="1">
                <a:cs typeface="Calibri Light"/>
              </a:rPr>
              <a:t>spectral</a:t>
            </a:r>
            <a:r>
              <a:rPr lang="pl-PL" dirty="0">
                <a:cs typeface="Calibri Light"/>
              </a:rPr>
              <a:t> </a:t>
            </a:r>
            <a:r>
              <a:rPr lang="pl-PL" dirty="0" err="1">
                <a:cs typeface="Calibri Light"/>
              </a:rPr>
              <a:t>function</a:t>
            </a:r>
            <a:r>
              <a:rPr lang="pl-PL" dirty="0">
                <a:cs typeface="Calibri Light"/>
              </a:rPr>
              <a:t> -</a:t>
            </a:r>
            <a:r>
              <a:rPr lang="pl-PL" dirty="0" err="1">
                <a:cs typeface="Calibri Light"/>
              </a:rPr>
              <a:t>Hq</a:t>
            </a:r>
            <a:endParaRPr lang="pl-PL" dirty="0" err="1"/>
          </a:p>
        </p:txBody>
      </p:sp>
      <p:pic>
        <p:nvPicPr>
          <p:cNvPr id="7" name="Obraz 7">
            <a:extLst>
              <a:ext uri="{FF2B5EF4-FFF2-40B4-BE49-F238E27FC236}">
                <a16:creationId xmlns:a16="http://schemas.microsoft.com/office/drawing/2014/main" id="{98D81B2E-5DE8-4EC0-9D73-264C47584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00" y="3946871"/>
            <a:ext cx="6609600" cy="6609600"/>
          </a:xfrm>
        </p:spPr>
      </p:pic>
      <p:pic>
        <p:nvPicPr>
          <p:cNvPr id="8" name="Obraz 8">
            <a:extLst>
              <a:ext uri="{FF2B5EF4-FFF2-40B4-BE49-F238E27FC236}">
                <a16:creationId xmlns:a16="http://schemas.microsoft.com/office/drawing/2014/main" id="{2F594FAC-DFA6-457C-8814-924C2DF8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400" y="126000"/>
            <a:ext cx="6429600" cy="642960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5494AA52-101F-44D9-9299-DD0393442E09}"/>
              </a:ext>
            </a:extLst>
          </p:cNvPr>
          <p:cNvSpPr txBox="1"/>
          <p:nvPr/>
        </p:nvSpPr>
        <p:spPr>
          <a:xfrm>
            <a:off x="7310475" y="6711074"/>
            <a:ext cx="60984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l-PL" sz="28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pl-PL" sz="2800" dirty="0">
                <a:ea typeface="+mn-lt"/>
                <a:cs typeface="+mn-lt"/>
              </a:rPr>
              <a:t>O(1) </a:t>
            </a:r>
            <a:r>
              <a:rPr lang="pl-PL" sz="2800" dirty="0" err="1">
                <a:ea typeface="+mn-lt"/>
                <a:cs typeface="+mn-lt"/>
              </a:rPr>
              <a:t>scaling</a:t>
            </a:r>
            <a:r>
              <a:rPr lang="pl-PL" sz="2800" dirty="0">
                <a:ea typeface="+mn-lt"/>
                <a:cs typeface="+mn-lt"/>
              </a:rPr>
              <a:t> with system </a:t>
            </a:r>
            <a:r>
              <a:rPr lang="pl-PL" sz="2800" dirty="0" err="1">
                <a:ea typeface="+mn-lt"/>
                <a:cs typeface="+mn-lt"/>
              </a:rPr>
              <a:t>size</a:t>
            </a:r>
            <a:r>
              <a:rPr lang="pl-PL" sz="2800" dirty="0">
                <a:ea typeface="+mn-lt"/>
                <a:cs typeface="+mn-lt"/>
              </a:rPr>
              <a:t> for q-&gt;pi and q-&gt;0 ~L^2 (</a:t>
            </a:r>
            <a:r>
              <a:rPr lang="pl-PL" sz="2800" dirty="0" err="1">
                <a:ea typeface="+mn-lt"/>
                <a:cs typeface="+mn-lt"/>
              </a:rPr>
              <a:t>diffusive</a:t>
            </a:r>
            <a:r>
              <a:rPr lang="pl-PL" sz="2800" dirty="0">
                <a:ea typeface="+mn-lt"/>
                <a:cs typeface="+mn-lt"/>
              </a:rPr>
              <a:t>)</a:t>
            </a:r>
          </a:p>
          <a:p>
            <a:pPr algn="l"/>
            <a:endParaRPr lang="pl-PL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421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602922-25EF-495D-865A-64ED88F6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95" y="671178"/>
            <a:ext cx="3171342" cy="787437"/>
          </a:xfrm>
        </p:spPr>
        <p:txBody>
          <a:bodyPr vert="horz" lIns="91440" tIns="45720" rIns="91440" bIns="45720" rtlCol="0" anchor="ctr">
            <a:noAutofit/>
          </a:bodyPr>
          <a:lstStyle>
            <a:defPPr>
              <a:defRPr lang="pl-PL"/>
            </a:defPPr>
            <a:lvl1pPr marL="0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0586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171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1757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2342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52928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3514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4099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4685" algn="l" defTabSz="1141171" rtl="0" eaLnBrk="1" latinLnBrk="0" hangingPunct="1">
              <a:defRPr sz="2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 err="1">
                <a:cs typeface="Calibri Light"/>
              </a:rPr>
              <a:t>Lorentzian</a:t>
            </a:r>
            <a:r>
              <a:rPr lang="pl-PL" sz="3200" dirty="0">
                <a:cs typeface="Calibri Light"/>
              </a:rPr>
              <a:t> </a:t>
            </a:r>
            <a:r>
              <a:rPr lang="pl-PL" sz="3200" dirty="0" err="1">
                <a:cs typeface="Calibri Light"/>
              </a:rPr>
              <a:t>spectral</a:t>
            </a:r>
            <a:r>
              <a:rPr lang="pl-PL" sz="3200" dirty="0">
                <a:cs typeface="Calibri Light"/>
              </a:rPr>
              <a:t> </a:t>
            </a:r>
            <a:r>
              <a:rPr lang="pl-PL" sz="3200" dirty="0" err="1">
                <a:cs typeface="Calibri Light"/>
              </a:rPr>
              <a:t>function</a:t>
            </a:r>
            <a:br>
              <a:rPr lang="pl-PL" sz="3200" dirty="0">
                <a:cs typeface="Calibri Light"/>
              </a:rPr>
            </a:br>
            <a:r>
              <a:rPr lang="pl-PL" sz="3200" dirty="0" err="1">
                <a:cs typeface="Calibri Light"/>
              </a:rPr>
              <a:t>Sq^Z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C755C70B-1A09-4147-897C-E6818BAE4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0844" y="-5206"/>
            <a:ext cx="6996609" cy="6995996"/>
          </a:xfr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C19F2819-6F2F-46B9-A565-2F63A162F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76" y="3892319"/>
            <a:ext cx="6999927" cy="6985102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6651C280-7193-4CE8-B302-EE803F82BB49}"/>
              </a:ext>
            </a:extLst>
          </p:cNvPr>
          <p:cNvSpPr txBox="1"/>
          <p:nvPr/>
        </p:nvSpPr>
        <p:spPr>
          <a:xfrm>
            <a:off x="7153650" y="7675649"/>
            <a:ext cx="67608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2400" err="1">
                <a:cs typeface="Calibri"/>
              </a:rPr>
              <a:t>Arcus</a:t>
            </a:r>
            <a:r>
              <a:rPr lang="pl-PL" sz="2400" dirty="0">
                <a:cs typeface="Calibri"/>
              </a:rPr>
              <a:t> tangens </a:t>
            </a:r>
            <a:r>
              <a:rPr lang="pl-PL" sz="2400" err="1">
                <a:cs typeface="Calibri"/>
              </a:rPr>
              <a:t>fit</a:t>
            </a:r>
            <a:r>
              <a:rPr lang="pl-PL" sz="2400" dirty="0">
                <a:cs typeface="Calibri"/>
              </a:rPr>
              <a:t> – </a:t>
            </a:r>
            <a:r>
              <a:rPr lang="pl-PL" sz="2400" err="1">
                <a:cs typeface="Calibri"/>
              </a:rPr>
              <a:t>good</a:t>
            </a:r>
            <a:endParaRPr lang="pl-PL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l-PL" sz="2400" dirty="0">
                <a:cs typeface="Calibri"/>
              </a:rPr>
              <a:t>-&gt;</a:t>
            </a:r>
            <a:r>
              <a:rPr lang="pl-PL" sz="2400" err="1">
                <a:cs typeface="Calibri"/>
              </a:rPr>
              <a:t>sectral</a:t>
            </a:r>
            <a:r>
              <a:rPr lang="pl-PL" sz="2400" dirty="0">
                <a:cs typeface="Calibri"/>
              </a:rPr>
              <a:t> </a:t>
            </a:r>
            <a:r>
              <a:rPr lang="pl-PL" sz="2400" err="1">
                <a:cs typeface="Calibri"/>
              </a:rPr>
              <a:t>function</a:t>
            </a:r>
            <a:r>
              <a:rPr lang="pl-PL" sz="2400" dirty="0">
                <a:cs typeface="Calibri"/>
              </a:rPr>
              <a:t> </a:t>
            </a:r>
            <a:r>
              <a:rPr lang="pl-PL" sz="2400" err="1">
                <a:cs typeface="Calibri"/>
              </a:rPr>
              <a:t>is</a:t>
            </a:r>
            <a:r>
              <a:rPr lang="pl-PL" sz="2400" dirty="0">
                <a:cs typeface="Calibri"/>
              </a:rPr>
              <a:t> </a:t>
            </a:r>
            <a:r>
              <a:rPr lang="pl-PL" sz="2400" err="1">
                <a:cs typeface="Calibri"/>
              </a:rPr>
              <a:t>lorentzian</a:t>
            </a:r>
            <a:endParaRPr lang="pl-PL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l-PL" sz="2400" dirty="0">
                <a:cs typeface="Calibri"/>
              </a:rPr>
              <a:t>At I=½ </a:t>
            </a:r>
            <a:r>
              <a:rPr lang="pl-PL" sz="2400" dirty="0" err="1">
                <a:cs typeface="Calibri"/>
              </a:rPr>
              <a:t>relaxation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times</a:t>
            </a:r>
            <a:r>
              <a:rPr lang="pl-PL" sz="2400" dirty="0">
                <a:cs typeface="Calibri"/>
              </a:rPr>
              <a:t> show </a:t>
            </a:r>
            <a:r>
              <a:rPr lang="pl-PL" sz="2400" dirty="0" err="1">
                <a:cs typeface="Calibri"/>
              </a:rPr>
              <a:t>broad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distribution</a:t>
            </a:r>
            <a:endParaRPr lang="pl-PL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l-PL" sz="2400" dirty="0">
                <a:cs typeface="Calibri"/>
              </a:rPr>
              <a:t>O(1) </a:t>
            </a:r>
            <a:r>
              <a:rPr lang="pl-PL" sz="2400" dirty="0" err="1">
                <a:cs typeface="Calibri"/>
              </a:rPr>
              <a:t>scaling</a:t>
            </a:r>
            <a:r>
              <a:rPr lang="pl-PL" sz="2400" dirty="0">
                <a:cs typeface="Calibri"/>
              </a:rPr>
              <a:t> with system </a:t>
            </a:r>
            <a:r>
              <a:rPr lang="pl-PL" sz="2400" dirty="0" err="1">
                <a:cs typeface="Calibri"/>
              </a:rPr>
              <a:t>size</a:t>
            </a:r>
            <a:endParaRPr lang="pl-PL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905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9F4F56-64FA-439D-A17E-71C27E43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40" y="51402"/>
            <a:ext cx="3085920" cy="1847301"/>
          </a:xfrm>
        </p:spPr>
        <p:txBody>
          <a:bodyPr>
            <a:noAutofit/>
          </a:bodyPr>
          <a:lstStyle/>
          <a:p>
            <a:r>
              <a:rPr lang="pl-PL" sz="3000" dirty="0" err="1">
                <a:ea typeface="+mj-lt"/>
                <a:cs typeface="+mj-lt"/>
              </a:rPr>
              <a:t>Lorentzian</a:t>
            </a:r>
            <a:r>
              <a:rPr lang="pl-PL" sz="3000" dirty="0">
                <a:ea typeface="+mj-lt"/>
                <a:cs typeface="+mj-lt"/>
              </a:rPr>
              <a:t> </a:t>
            </a:r>
            <a:r>
              <a:rPr lang="pl-PL" sz="3000" dirty="0" err="1">
                <a:ea typeface="+mj-lt"/>
                <a:cs typeface="+mj-lt"/>
              </a:rPr>
              <a:t>spectral</a:t>
            </a:r>
            <a:r>
              <a:rPr lang="pl-PL" sz="3000" dirty="0">
                <a:ea typeface="+mj-lt"/>
                <a:cs typeface="+mj-lt"/>
              </a:rPr>
              <a:t> </a:t>
            </a:r>
            <a:r>
              <a:rPr lang="pl-PL" sz="3000" dirty="0" err="1">
                <a:ea typeface="+mj-lt"/>
                <a:cs typeface="+mj-lt"/>
              </a:rPr>
              <a:t>function</a:t>
            </a:r>
            <a:r>
              <a:rPr lang="pl-PL" sz="3000" dirty="0">
                <a:ea typeface="+mj-lt"/>
                <a:cs typeface="+mj-lt"/>
              </a:rPr>
              <a:t> </a:t>
            </a:r>
            <a:r>
              <a:rPr lang="pl-PL" sz="3000" dirty="0" err="1">
                <a:ea typeface="+mj-lt"/>
                <a:cs typeface="+mj-lt"/>
              </a:rPr>
              <a:t>Hq</a:t>
            </a:r>
          </a:p>
          <a:p>
            <a:endParaRPr lang="pl-PL" sz="3000" dirty="0">
              <a:cs typeface="Calibri Light"/>
            </a:endParaRPr>
          </a:p>
        </p:txBody>
      </p:sp>
      <p:pic>
        <p:nvPicPr>
          <p:cNvPr id="9" name="Obraz 9">
            <a:extLst>
              <a:ext uri="{FF2B5EF4-FFF2-40B4-BE49-F238E27FC236}">
                <a16:creationId xmlns:a16="http://schemas.microsoft.com/office/drawing/2014/main" id="{CF16BF14-992D-4293-9C55-3BF101BBB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8929" y="-2199"/>
            <a:ext cx="6789341" cy="6803741"/>
          </a:xfrm>
        </p:spPr>
      </p:pic>
      <p:pic>
        <p:nvPicPr>
          <p:cNvPr id="10" name="Obraz 10">
            <a:extLst>
              <a:ext uri="{FF2B5EF4-FFF2-40B4-BE49-F238E27FC236}">
                <a16:creationId xmlns:a16="http://schemas.microsoft.com/office/drawing/2014/main" id="{15729AF6-8EBC-4888-89CD-C47A39D99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00" y="3034800"/>
            <a:ext cx="6804000" cy="6804000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6D0BB07-A00D-472D-A0D4-4087142202BF}"/>
              </a:ext>
            </a:extLst>
          </p:cNvPr>
          <p:cNvSpPr txBox="1"/>
          <p:nvPr/>
        </p:nvSpPr>
        <p:spPr>
          <a:xfrm>
            <a:off x="7384050" y="6797249"/>
            <a:ext cx="65880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2400" dirty="0" err="1">
                <a:cs typeface="Calibri"/>
              </a:rPr>
              <a:t>Arcus</a:t>
            </a:r>
            <a:r>
              <a:rPr lang="pl-PL" sz="2400" dirty="0">
                <a:cs typeface="Calibri"/>
              </a:rPr>
              <a:t> tangens </a:t>
            </a:r>
            <a:r>
              <a:rPr lang="pl-PL" sz="2400" dirty="0" err="1">
                <a:cs typeface="Calibri"/>
              </a:rPr>
              <a:t>fit</a:t>
            </a:r>
            <a:r>
              <a:rPr lang="pl-PL" sz="2400" dirty="0">
                <a:cs typeface="Calibri"/>
              </a:rPr>
              <a:t> </a:t>
            </a:r>
            <a:r>
              <a:rPr lang="pl-PL" sz="2400" dirty="0" err="1">
                <a:cs typeface="Calibri"/>
              </a:rPr>
              <a:t>is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more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or</a:t>
            </a:r>
            <a:r>
              <a:rPr lang="pl-PL" sz="2400" dirty="0">
                <a:cs typeface="Calibri"/>
              </a:rPr>
              <a:t> less </a:t>
            </a:r>
            <a:r>
              <a:rPr lang="pl-PL" sz="2400" dirty="0" err="1">
                <a:cs typeface="Calibri"/>
              </a:rPr>
              <a:t>accurate</a:t>
            </a:r>
            <a:r>
              <a:rPr lang="pl-PL" sz="2400" dirty="0">
                <a:cs typeface="Calibri"/>
              </a:rPr>
              <a:t> – for q=pi </a:t>
            </a:r>
            <a:r>
              <a:rPr lang="pl-PL" sz="2400" dirty="0" err="1">
                <a:cs typeface="Calibri"/>
              </a:rPr>
              <a:t>is</a:t>
            </a:r>
            <a:r>
              <a:rPr lang="pl-PL" sz="2400" dirty="0">
                <a:cs typeface="Calibri"/>
              </a:rPr>
              <a:t> not </a:t>
            </a:r>
            <a:r>
              <a:rPr lang="pl-PL" sz="2400" dirty="0" err="1">
                <a:cs typeface="Calibri"/>
              </a:rPr>
              <a:t>very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good</a:t>
            </a:r>
            <a:r>
              <a:rPr lang="pl-PL" sz="2400" dirty="0">
                <a:cs typeface="Calibri"/>
              </a:rPr>
              <a:t> (</a:t>
            </a:r>
            <a:r>
              <a:rPr lang="pl-PL" sz="2400" dirty="0" err="1">
                <a:cs typeface="Calibri"/>
              </a:rPr>
              <a:t>atanh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better</a:t>
            </a:r>
            <a:r>
              <a:rPr lang="pl-PL" sz="2400" dirty="0">
                <a:cs typeface="Calibri"/>
              </a:rPr>
              <a:t>?)</a:t>
            </a:r>
          </a:p>
          <a:p>
            <a:r>
              <a:rPr lang="pl-PL" sz="2400" dirty="0">
                <a:cs typeface="Calibri"/>
              </a:rPr>
              <a:t>-&gt; </a:t>
            </a:r>
            <a:r>
              <a:rPr lang="pl-PL" sz="2400" dirty="0" err="1">
                <a:cs typeface="Calibri"/>
              </a:rPr>
              <a:t>sectral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function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is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lorentzian</a:t>
            </a:r>
            <a:r>
              <a:rPr lang="pl-PL" sz="2400" dirty="0">
                <a:cs typeface="Calibri"/>
              </a:rPr>
              <a:t> for q-&gt;0 limit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114337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Niestandardowy</PresentationFormat>
  <Paragraphs>0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Multiple relaxation times and fast dynamics in the mixed field Ising chain</vt:lpstr>
      <vt:lpstr>RELAXATION TIMES</vt:lpstr>
      <vt:lpstr>Side story</vt:lpstr>
      <vt:lpstr>Fast vs slow dynamics</vt:lpstr>
      <vt:lpstr>Prezentacja programu PowerPoint</vt:lpstr>
      <vt:lpstr>Fast dynamics of integrated spectral function –SigmaZ_q</vt:lpstr>
      <vt:lpstr>Fast vs slow dynamics integrated spectral function -Hq</vt:lpstr>
      <vt:lpstr>Lorentzian spectral function Sq^Z</vt:lpstr>
      <vt:lpstr>Lorentzian spectral function Hq </vt:lpstr>
      <vt:lpstr>Response functions -Hq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289</cp:revision>
  <dcterms:created xsi:type="dcterms:W3CDTF">2022-02-14T08:15:19Z</dcterms:created>
  <dcterms:modified xsi:type="dcterms:W3CDTF">2022-02-14T16:25:35Z</dcterms:modified>
</cp:coreProperties>
</file>