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Montserrat Light"/>
      <p:regular r:id="rId31"/>
      <p:bold r:id="rId32"/>
      <p:italic r:id="rId33"/>
      <p:boldItalic r:id="rId34"/>
    </p:embeddedFont>
    <p:embeddedFont>
      <p:font typeface="Lexen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7" roundtripDataSignature="AMtx7mg+JONPbIvTHrcqXL/kWlmpFqL6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Light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Ligh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Light-bold.fntdata"/><Relationship Id="rId13" Type="http://schemas.openxmlformats.org/officeDocument/2006/relationships/slide" Target="slides/slide8.xml"/><Relationship Id="rId35" Type="http://schemas.openxmlformats.org/officeDocument/2006/relationships/font" Target="fonts/Lexend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Light-boldItalic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Lexen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llplatform.eu/lll/wp-content/uploads/2023/01/Position-Paper-2022-FINAL-1.pdf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ission.europa.eu/system/files/2023-10/COM_2023_638_1_annexes_EN.pdf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llplatform.eu/lll/wp-content/uploads/2015/09/DigitalPaper_final-1.pd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658a41328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9658a4132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Available </a:t>
            </a:r>
            <a:r>
              <a:rPr i="1" lang="en" u="sng">
                <a:solidFill>
                  <a:schemeClr val="hlink"/>
                </a:solidFill>
                <a:hlinkClick r:id="rId2"/>
              </a:rPr>
              <a:t>here</a:t>
            </a:r>
            <a:endParaRPr i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6ed6b8f7c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e6ed6b8f7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6ed6b8f7c_0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e6ed6b8f7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6ed6b8f7c_0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e6ed6b8f7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658a41328_3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9658a41328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a9e6d0883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9a9e6d088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a9e6d088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9a9e6d08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Annex to the WP, containing all initiatives, </a:t>
            </a:r>
            <a:r>
              <a:rPr i="1" lang="en" u="sng">
                <a:solidFill>
                  <a:schemeClr val="hlink"/>
                </a:solidFill>
                <a:hlinkClick r:id="rId2"/>
              </a:rPr>
              <a:t>here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a9e6d0883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9a9e6d088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6ed6b8f7c_0_1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1e6ed6b8f7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6ed6b8f7c_0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e6ed6b8f7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6ed6b8f7c_0_2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e6ed6b8f7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6ed6b8f7c_0_2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e6ed6b8f7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6ed6b8f7c_0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e6ed6b8f7c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6ed6b8f7c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e6ed6b8f7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6ed6b8f7c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e6ed6b8f7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Available </a:t>
            </a:r>
            <a:r>
              <a:rPr i="1" lang="en" u="sng">
                <a:solidFill>
                  <a:schemeClr val="hlink"/>
                </a:solidFill>
                <a:hlinkClick r:id="rId2"/>
              </a:rPr>
              <a:t>here</a:t>
            </a:r>
            <a:endParaRPr i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hyperlink" Target="https://www.europarl.europa.eu/doceo/document/TA-9-2023-0239_EN.html#:~:text=(15)%20The%20European%20Parliament%20has,order%20to%20avoid%20exploitative%20practices.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hyperlink" Target="https://rm.coe.int/coe-programme-mentoring-for-change-2020/16809e3bcd" TargetMode="External"/><Relationship Id="rId5" Type="http://schemas.openxmlformats.org/officeDocument/2006/relationships/hyperlink" Target="https://www.eesc.europa.eu/sites/default/files/files/150_-_private_act_-_professional_charter.pdf" TargetMode="External"/><Relationship Id="rId6" Type="http://schemas.openxmlformats.org/officeDocument/2006/relationships/hyperlink" Target="https://cor.europa.eu/en/news/Pages/mentoring-a-powerful-tool-for-tackling-inequality.aspx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hyperlink" Target="https://ec.europa.eu/info/law/better-regulation/have-your-say/initiatives/13454-Erasmus%2B-2021-27-interim-evaluation-Erasmus%2B-2014-20-final-evaluation/public-consultation_en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hyperlink" Target="https://www.cedefop.europa.eu/en/publications/3073" TargetMode="External"/><Relationship Id="rId5" Type="http://schemas.openxmlformats.org/officeDocument/2006/relationships/hyperlink" Target="https://www.solidar.org/en/projects/images-i-manage-and-empower-my-skills" TargetMode="External"/><Relationship Id="rId6" Type="http://schemas.openxmlformats.org/officeDocument/2006/relationships/hyperlink" Target="https://www.transvalproject.eu/" TargetMode="External"/><Relationship Id="rId7" Type="http://schemas.openxmlformats.org/officeDocument/2006/relationships/hyperlink" Target="https://eur-lex.europa.eu/LexUriServ/LexUriServ.do?uri=OJ:C:2012:398:0001:0005:EN: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7749" y="237025"/>
            <a:ext cx="1756549" cy="8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0" y="1984550"/>
            <a:ext cx="9144000" cy="1893300"/>
          </a:xfrm>
          <a:prstGeom prst="rect">
            <a:avLst/>
          </a:prstGeom>
          <a:noFill/>
          <a:ln>
            <a:noFill/>
          </a:ln>
          <a:effectLst>
            <a:outerShdw rotWithShape="0" algn="bl" dir="1380000" dist="19050">
              <a:srgbClr val="434343">
                <a:alpha val="709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r>
              <a:rPr b="1" i="0" lang="en" sz="3250" u="none" cap="none" strike="noStrike">
                <a:solidFill>
                  <a:srgbClr val="00ADDA"/>
                </a:solidFill>
                <a:latin typeface="Lexend"/>
                <a:ea typeface="Lexend"/>
                <a:cs typeface="Lexend"/>
                <a:sym typeface="Lexend"/>
              </a:rPr>
              <a:t>Andrei Frank, Policy and Advocacy Coordinator</a:t>
            </a:r>
            <a:endParaRPr b="1" i="0" sz="3250" u="none" cap="none" strike="noStrike">
              <a:solidFill>
                <a:srgbClr val="00ADD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CAD423"/>
                </a:solidFill>
                <a:latin typeface="Lexend"/>
                <a:ea typeface="Lexend"/>
                <a:cs typeface="Lexend"/>
                <a:sym typeface="Lexend"/>
              </a:rPr>
              <a:t>“Mentoring Advocacy Day”</a:t>
            </a:r>
            <a:endParaRPr b="1" i="0" sz="2300" u="none" cap="none" strike="noStrike">
              <a:solidFill>
                <a:srgbClr val="CAD42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CAD423"/>
                </a:solidFill>
                <a:latin typeface="Lexend"/>
                <a:ea typeface="Lexend"/>
                <a:cs typeface="Lexend"/>
                <a:sym typeface="Lexend"/>
              </a:rPr>
              <a:t>15 November 2023</a:t>
            </a:r>
            <a:endParaRPr b="1" i="0" sz="2300" u="none" cap="none" strike="noStrike">
              <a:solidFill>
                <a:srgbClr val="CAD42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658a41328_3_0"/>
          <p:cNvSpPr txBox="1"/>
          <p:nvPr>
            <p:ph type="title"/>
          </p:nvPr>
        </p:nvSpPr>
        <p:spPr>
          <a:xfrm>
            <a:off x="6392650" y="3999300"/>
            <a:ext cx="25611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884"/>
              <a:buNone/>
            </a:pPr>
            <a:r>
              <a:rPr b="1" lang="en" sz="4722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engage</a:t>
            </a:r>
            <a:r>
              <a:rPr b="1" lang="en" sz="7500">
                <a:solidFill>
                  <a:srgbClr val="49AEDB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sz="7500">
              <a:solidFill>
                <a:srgbClr val="49AEDB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0" name="Google Shape;120;g29658a41328_3_0"/>
          <p:cNvSpPr txBox="1"/>
          <p:nvPr/>
        </p:nvSpPr>
        <p:spPr>
          <a:xfrm>
            <a:off x="2402700" y="918600"/>
            <a:ext cx="3837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50"/>
              <a:buFont typeface="Arial"/>
              <a:buNone/>
            </a:pPr>
            <a:r>
              <a:rPr b="1" i="0" lang="en" sz="7350" u="none" cap="none" strike="noStrike">
                <a:solidFill>
                  <a:srgbClr val="CAD423"/>
                </a:solidFill>
                <a:latin typeface="Montserrat"/>
                <a:ea typeface="Montserrat"/>
                <a:cs typeface="Montserrat"/>
                <a:sym typeface="Montserrat"/>
              </a:rPr>
              <a:t>2022</a:t>
            </a:r>
            <a:r>
              <a:rPr b="1" i="0" lang="en" sz="7350" u="none" cap="none" strike="noStrike">
                <a:solidFill>
                  <a:srgbClr val="49AEDB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i="0" sz="7350" u="none" cap="none" strike="noStrike">
              <a:solidFill>
                <a:srgbClr val="49AEDB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1" name="Google Shape;121;g29658a41328_3_0"/>
          <p:cNvSpPr/>
          <p:nvPr/>
        </p:nvSpPr>
        <p:spPr>
          <a:xfrm rot="-8103037">
            <a:off x="4845166" y="1353894"/>
            <a:ext cx="480267" cy="480267"/>
          </a:xfrm>
          <a:prstGeom prst="rtTriangle">
            <a:avLst/>
          </a:prstGeom>
          <a:solidFill>
            <a:srgbClr val="49AEDB"/>
          </a:solidFill>
          <a:ln cap="flat" cmpd="sng" w="9525">
            <a:solidFill>
              <a:srgbClr val="F2F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29658a41328_3_0"/>
          <p:cNvSpPr/>
          <p:nvPr/>
        </p:nvSpPr>
        <p:spPr>
          <a:xfrm rot="-8103037">
            <a:off x="5025991" y="1353894"/>
            <a:ext cx="480267" cy="480267"/>
          </a:xfrm>
          <a:prstGeom prst="rtTriangle">
            <a:avLst/>
          </a:prstGeom>
          <a:solidFill>
            <a:srgbClr val="49AEDB"/>
          </a:solidFill>
          <a:ln cap="flat" cmpd="sng" w="9525">
            <a:solidFill>
              <a:srgbClr val="F2F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9658a41328_3_0"/>
          <p:cNvSpPr txBox="1"/>
          <p:nvPr/>
        </p:nvSpPr>
        <p:spPr>
          <a:xfrm>
            <a:off x="2402700" y="2078400"/>
            <a:ext cx="3990000" cy="17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Investment </a:t>
            </a:r>
            <a:r>
              <a:rPr b="0" i="0" lang="en" sz="23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 education &amp; training: </a:t>
            </a:r>
            <a:endParaRPr b="0" i="0" sz="23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 public good for all</a:t>
            </a:r>
            <a:endParaRPr b="0" i="0" sz="23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6ed6b8f7c_0_96"/>
          <p:cNvSpPr txBox="1"/>
          <p:nvPr>
            <p:ph type="title"/>
          </p:nvPr>
        </p:nvSpPr>
        <p:spPr>
          <a:xfrm>
            <a:off x="6392650" y="3999300"/>
            <a:ext cx="25611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884"/>
              <a:buNone/>
            </a:pPr>
            <a:r>
              <a:rPr b="1" lang="en" sz="4722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engage</a:t>
            </a:r>
            <a:r>
              <a:rPr b="1" lang="en" sz="7500">
                <a:solidFill>
                  <a:srgbClr val="49AEDB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sz="7500">
              <a:solidFill>
                <a:srgbClr val="49AEDB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9" name="Google Shape;129;g1e6ed6b8f7c_0_96"/>
          <p:cNvSpPr txBox="1"/>
          <p:nvPr>
            <p:ph idx="1" type="body"/>
          </p:nvPr>
        </p:nvSpPr>
        <p:spPr>
          <a:xfrm>
            <a:off x="5030025" y="2036400"/>
            <a:ext cx="3699000" cy="17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Key competences</a:t>
            </a:r>
            <a:r>
              <a:rPr lang="en" sz="235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 for all: a lifelong learning approach to skills</a:t>
            </a:r>
            <a:endParaRPr sz="235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0" name="Google Shape;130;g1e6ed6b8f7c_0_96"/>
          <p:cNvSpPr txBox="1"/>
          <p:nvPr>
            <p:ph idx="4294967295" type="ctrTitle"/>
          </p:nvPr>
        </p:nvSpPr>
        <p:spPr>
          <a:xfrm>
            <a:off x="5030025" y="876600"/>
            <a:ext cx="3837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i="0" lang="en" sz="7350" u="none" cap="none" strike="noStrike">
                <a:solidFill>
                  <a:srgbClr val="CAD423"/>
                </a:solidFill>
                <a:latin typeface="Montserrat"/>
                <a:ea typeface="Montserrat"/>
                <a:cs typeface="Montserrat"/>
                <a:sym typeface="Montserrat"/>
              </a:rPr>
              <a:t>2023</a:t>
            </a:r>
            <a:r>
              <a:rPr b="1" i="0" lang="en" sz="7350" u="none" cap="none" strike="noStrike">
                <a:solidFill>
                  <a:srgbClr val="49AEDB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i="0" sz="7350" u="none" cap="none" strike="noStrike">
              <a:solidFill>
                <a:srgbClr val="49AEDB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1" name="Google Shape;131;g1e6ed6b8f7c_0_96"/>
          <p:cNvSpPr/>
          <p:nvPr/>
        </p:nvSpPr>
        <p:spPr>
          <a:xfrm rot="-8103037">
            <a:off x="7269916" y="1311894"/>
            <a:ext cx="480267" cy="480267"/>
          </a:xfrm>
          <a:prstGeom prst="rtTriangle">
            <a:avLst/>
          </a:prstGeom>
          <a:solidFill>
            <a:srgbClr val="00ADDA"/>
          </a:solidFill>
          <a:ln cap="flat" cmpd="sng" w="9525">
            <a:solidFill>
              <a:srgbClr val="F2F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e6ed6b8f7c_0_96"/>
          <p:cNvSpPr/>
          <p:nvPr/>
        </p:nvSpPr>
        <p:spPr>
          <a:xfrm rot="-8103037">
            <a:off x="7443316" y="1311894"/>
            <a:ext cx="480267" cy="480267"/>
          </a:xfrm>
          <a:prstGeom prst="rtTriangle">
            <a:avLst/>
          </a:prstGeom>
          <a:solidFill>
            <a:srgbClr val="00ADDA"/>
          </a:solidFill>
          <a:ln cap="flat" cmpd="sng" w="9525">
            <a:solidFill>
              <a:srgbClr val="F2F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e6ed6b8f7c_0_96"/>
          <p:cNvSpPr/>
          <p:nvPr/>
        </p:nvSpPr>
        <p:spPr>
          <a:xfrm rot="-8103037">
            <a:off x="7626816" y="1311894"/>
            <a:ext cx="480267" cy="480267"/>
          </a:xfrm>
          <a:prstGeom prst="rtTriangle">
            <a:avLst/>
          </a:prstGeom>
          <a:solidFill>
            <a:srgbClr val="00ADDA"/>
          </a:solidFill>
          <a:ln cap="flat" cmpd="sng" w="9525">
            <a:solidFill>
              <a:srgbClr val="F2F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6ed6b8f7c_0_150"/>
          <p:cNvSpPr txBox="1"/>
          <p:nvPr>
            <p:ph idx="4294967295" type="ctrTitle"/>
          </p:nvPr>
        </p:nvSpPr>
        <p:spPr>
          <a:xfrm>
            <a:off x="6392650" y="3999300"/>
            <a:ext cx="25611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884"/>
              <a:buFont typeface="Arial"/>
              <a:buNone/>
            </a:pPr>
            <a:r>
              <a:rPr b="1" i="0" lang="en" sz="4722" u="none" cap="none" strike="noStrike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engage</a:t>
            </a:r>
            <a:r>
              <a:rPr b="1" i="0" lang="en" sz="7500" u="none" cap="none" strike="noStrike">
                <a:solidFill>
                  <a:srgbClr val="49AEDB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i="0" sz="7500" u="none" cap="none" strike="noStrike">
              <a:solidFill>
                <a:srgbClr val="49AEDB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9" name="Google Shape;139;g1e6ed6b8f7c_0_150"/>
          <p:cNvSpPr txBox="1"/>
          <p:nvPr>
            <p:ph idx="1" type="body"/>
          </p:nvPr>
        </p:nvSpPr>
        <p:spPr>
          <a:xfrm>
            <a:off x="311700" y="1639200"/>
            <a:ext cx="6972600" cy="20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64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"/>
              <a:buFont typeface="Montserrat Light"/>
              <a:buChar char="●"/>
            </a:pP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DG EAC</a:t>
            </a:r>
            <a:endParaRPr sz="20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635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●"/>
            </a:pP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DG EMPL</a:t>
            </a:r>
            <a:endParaRPr sz="20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635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●"/>
            </a:pP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European Commission Work Programme 2024</a:t>
            </a:r>
            <a:endParaRPr sz="20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635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●"/>
            </a:pP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European Parliament - EMPL Committee</a:t>
            </a:r>
            <a:endParaRPr sz="20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635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●"/>
            </a:pP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Other institutional partners</a:t>
            </a:r>
            <a:endParaRPr sz="20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0" name="Google Shape;140;g1e6ed6b8f7c_0_150"/>
          <p:cNvSpPr txBox="1"/>
          <p:nvPr>
            <p:ph idx="4294967295" type="ctrTitle"/>
          </p:nvPr>
        </p:nvSpPr>
        <p:spPr>
          <a:xfrm>
            <a:off x="311700" y="918600"/>
            <a:ext cx="8832300" cy="720600"/>
          </a:xfrm>
          <a:prstGeom prst="rect">
            <a:avLst/>
          </a:prstGeom>
          <a:noFill/>
          <a:ln>
            <a:noFill/>
          </a:ln>
          <a:effectLst>
            <a:outerShdw rotWithShape="0" algn="bl" dir="2460000" dist="19050">
              <a:srgbClr val="434343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i="0" lang="en" sz="3500" u="none" cap="none" strike="noStrike">
                <a:solidFill>
                  <a:srgbClr val="CAD423"/>
                </a:solidFill>
                <a:latin typeface="Montserrat"/>
                <a:ea typeface="Montserrat"/>
                <a:cs typeface="Montserrat"/>
                <a:sym typeface="Montserrat"/>
              </a:rPr>
              <a:t>EU </a:t>
            </a:r>
            <a:r>
              <a:rPr b="1" i="0" lang="en" sz="3500" u="none" cap="none" strike="noStrike">
                <a:solidFill>
                  <a:srgbClr val="00ADDA"/>
                </a:solidFill>
                <a:latin typeface="Montserrat"/>
                <a:ea typeface="Montserrat"/>
                <a:cs typeface="Montserrat"/>
                <a:sym typeface="Montserrat"/>
              </a:rPr>
              <a:t>priorities: where next?</a:t>
            </a:r>
            <a:endParaRPr b="1" i="0" sz="3500" u="none" cap="none" strike="noStrike">
              <a:solidFill>
                <a:srgbClr val="00ADD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6ed6b8f7c_0_157"/>
          <p:cNvSpPr txBox="1"/>
          <p:nvPr>
            <p:ph idx="4294967295" type="ctrTitle"/>
          </p:nvPr>
        </p:nvSpPr>
        <p:spPr>
          <a:xfrm>
            <a:off x="6392650" y="3999300"/>
            <a:ext cx="25611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884"/>
              <a:buFont typeface="Arial"/>
              <a:buNone/>
            </a:pPr>
            <a:r>
              <a:rPr b="1" i="0" lang="en" sz="4722" u="none" cap="none" strike="noStrike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engage</a:t>
            </a:r>
            <a:r>
              <a:rPr b="1" i="0" lang="en" sz="7500" u="none" cap="none" strike="noStrike">
                <a:solidFill>
                  <a:srgbClr val="49AEDB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i="0" sz="7500" u="none" cap="none" strike="noStrike">
              <a:solidFill>
                <a:srgbClr val="49AEDB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6" name="Google Shape;146;g1e6ed6b8f7c_0_157"/>
          <p:cNvSpPr txBox="1"/>
          <p:nvPr>
            <p:ph idx="1" type="body"/>
          </p:nvPr>
        </p:nvSpPr>
        <p:spPr>
          <a:xfrm>
            <a:off x="311700" y="1639200"/>
            <a:ext cx="7971900" cy="20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63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●"/>
            </a:pP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European Education Area – mid-term review and deadline (2025)</a:t>
            </a:r>
            <a:endParaRPr sz="20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63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●"/>
            </a:pP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National level mid-term review</a:t>
            </a:r>
            <a:endParaRPr sz="20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7" name="Google Shape;147;g1e6ed6b8f7c_0_157"/>
          <p:cNvSpPr txBox="1"/>
          <p:nvPr>
            <p:ph idx="4294967295" type="ctrTitle"/>
          </p:nvPr>
        </p:nvSpPr>
        <p:spPr>
          <a:xfrm>
            <a:off x="311700" y="918600"/>
            <a:ext cx="8832300" cy="720600"/>
          </a:xfrm>
          <a:prstGeom prst="rect">
            <a:avLst/>
          </a:prstGeom>
          <a:noFill/>
          <a:ln>
            <a:noFill/>
          </a:ln>
          <a:effectLst>
            <a:outerShdw rotWithShape="0" algn="bl" dir="2460000" dist="19050">
              <a:srgbClr val="434343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i="0" lang="en" sz="3500" u="none" cap="none" strike="noStrike">
                <a:solidFill>
                  <a:srgbClr val="CAD423"/>
                </a:solidFill>
                <a:latin typeface="Montserrat"/>
                <a:ea typeface="Montserrat"/>
                <a:cs typeface="Montserrat"/>
                <a:sym typeface="Montserrat"/>
              </a:rPr>
              <a:t>DG EAC </a:t>
            </a:r>
            <a:r>
              <a:rPr b="1" i="0" lang="en" sz="3500" u="none" cap="none" strike="noStrike">
                <a:solidFill>
                  <a:srgbClr val="00ADDA"/>
                </a:solidFill>
                <a:latin typeface="Montserrat"/>
                <a:ea typeface="Montserrat"/>
                <a:cs typeface="Montserrat"/>
                <a:sym typeface="Montserrat"/>
              </a:rPr>
              <a:t>advocacy</a:t>
            </a:r>
            <a:endParaRPr b="1" i="0" sz="3500" u="none" cap="none" strike="noStrike">
              <a:solidFill>
                <a:srgbClr val="00ADD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658a41328_3_14"/>
          <p:cNvSpPr txBox="1"/>
          <p:nvPr>
            <p:ph idx="4294967295" type="ctrTitle"/>
          </p:nvPr>
        </p:nvSpPr>
        <p:spPr>
          <a:xfrm>
            <a:off x="6392650" y="3999300"/>
            <a:ext cx="25611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884"/>
              <a:buFont typeface="Arial"/>
              <a:buNone/>
            </a:pPr>
            <a:r>
              <a:rPr b="1" i="0" lang="en" sz="4722" u="none" cap="none" strike="noStrike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engage</a:t>
            </a:r>
            <a:r>
              <a:rPr b="1" i="0" lang="en" sz="7500" u="none" cap="none" strike="noStrike">
                <a:solidFill>
                  <a:srgbClr val="49AEDB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i="0" sz="7500" u="none" cap="none" strike="noStrike">
              <a:solidFill>
                <a:srgbClr val="49AEDB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3" name="Google Shape;153;g29658a41328_3_14"/>
          <p:cNvSpPr txBox="1"/>
          <p:nvPr>
            <p:ph idx="1" type="body"/>
          </p:nvPr>
        </p:nvSpPr>
        <p:spPr>
          <a:xfrm>
            <a:off x="311700" y="1639200"/>
            <a:ext cx="7971900" cy="20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63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●"/>
            </a:pP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European Year of Skills</a:t>
            </a:r>
            <a:endParaRPr sz="20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63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●"/>
            </a:pP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Skills Agenda</a:t>
            </a:r>
            <a:endParaRPr sz="20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63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●"/>
            </a:pP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Europass</a:t>
            </a:r>
            <a:endParaRPr sz="20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63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●"/>
            </a:pP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ALMA (Aim, Learn, Master, Achieve) Programme</a:t>
            </a:r>
            <a:endParaRPr sz="20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54" name="Google Shape;154;g29658a41328_3_14"/>
          <p:cNvSpPr txBox="1"/>
          <p:nvPr>
            <p:ph idx="4294967295" type="ctrTitle"/>
          </p:nvPr>
        </p:nvSpPr>
        <p:spPr>
          <a:xfrm>
            <a:off x="311700" y="918600"/>
            <a:ext cx="8832300" cy="720600"/>
          </a:xfrm>
          <a:prstGeom prst="rect">
            <a:avLst/>
          </a:prstGeom>
          <a:noFill/>
          <a:ln>
            <a:noFill/>
          </a:ln>
          <a:effectLst>
            <a:outerShdw rotWithShape="0" algn="bl" dir="2460000" dist="19050">
              <a:srgbClr val="434343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i="0" lang="en" sz="3500" u="none" cap="none" strike="noStrike">
                <a:solidFill>
                  <a:srgbClr val="CAD423"/>
                </a:solidFill>
                <a:latin typeface="Montserrat"/>
                <a:ea typeface="Montserrat"/>
                <a:cs typeface="Montserrat"/>
                <a:sym typeface="Montserrat"/>
              </a:rPr>
              <a:t>DG EMPL </a:t>
            </a:r>
            <a:r>
              <a:rPr b="1" i="0" lang="en" sz="3500" u="none" cap="none" strike="noStrike">
                <a:solidFill>
                  <a:srgbClr val="00ADDA"/>
                </a:solidFill>
                <a:latin typeface="Montserrat"/>
                <a:ea typeface="Montserrat"/>
                <a:cs typeface="Montserrat"/>
                <a:sym typeface="Montserrat"/>
              </a:rPr>
              <a:t>advocacy</a:t>
            </a:r>
            <a:endParaRPr b="1" i="0" sz="3500" u="none" cap="none" strike="noStrike">
              <a:solidFill>
                <a:srgbClr val="00ADD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a9e6d0883_0_12"/>
          <p:cNvSpPr txBox="1"/>
          <p:nvPr>
            <p:ph idx="4294967295" type="ctrTitle"/>
          </p:nvPr>
        </p:nvSpPr>
        <p:spPr>
          <a:xfrm>
            <a:off x="6392650" y="3999300"/>
            <a:ext cx="25611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885"/>
              <a:buFont typeface="Arial"/>
              <a:buNone/>
            </a:pPr>
            <a:r>
              <a:rPr b="1" i="0" lang="en" sz="4722" u="none" cap="none" strike="noStrike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engage</a:t>
            </a:r>
            <a:r>
              <a:rPr b="1" i="0" lang="en" sz="7500" u="none" cap="none" strike="noStrike">
                <a:solidFill>
                  <a:srgbClr val="49AEDB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i="0" sz="7500" u="none" cap="none" strike="noStrike">
              <a:solidFill>
                <a:srgbClr val="49AEDB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0" name="Google Shape;160;g29a9e6d0883_0_12"/>
          <p:cNvSpPr txBox="1"/>
          <p:nvPr>
            <p:ph idx="1" type="body"/>
          </p:nvPr>
        </p:nvSpPr>
        <p:spPr>
          <a:xfrm>
            <a:off x="311700" y="1639200"/>
            <a:ext cx="7971900" cy="20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63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●"/>
            </a:pP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EMPL Committee</a:t>
            </a:r>
            <a:endParaRPr sz="20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63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●"/>
            </a:pP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EU Elections</a:t>
            </a:r>
            <a:endParaRPr sz="20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63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●"/>
            </a:pPr>
            <a:r>
              <a:rPr i="1" lang="en" sz="2012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4"/>
              </a:rPr>
              <a:t>Report</a:t>
            </a: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 Quality Traineeships</a:t>
            </a:r>
            <a:endParaRPr sz="20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63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●"/>
            </a:pP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Practices of mentoring</a:t>
            </a:r>
            <a:endParaRPr sz="20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61" name="Google Shape;161;g29a9e6d0883_0_12"/>
          <p:cNvSpPr txBox="1"/>
          <p:nvPr>
            <p:ph idx="4294967295" type="ctrTitle"/>
          </p:nvPr>
        </p:nvSpPr>
        <p:spPr>
          <a:xfrm>
            <a:off x="311700" y="918600"/>
            <a:ext cx="8832300" cy="720600"/>
          </a:xfrm>
          <a:prstGeom prst="rect">
            <a:avLst/>
          </a:prstGeom>
          <a:noFill/>
          <a:ln>
            <a:noFill/>
          </a:ln>
          <a:effectLst>
            <a:outerShdw rotWithShape="0" algn="bl" dir="2460000" dist="19050">
              <a:srgbClr val="434343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500">
                <a:solidFill>
                  <a:srgbClr val="CAD423"/>
                </a:solidFill>
                <a:latin typeface="Montserrat"/>
                <a:ea typeface="Montserrat"/>
                <a:cs typeface="Montserrat"/>
                <a:sym typeface="Montserrat"/>
              </a:rPr>
              <a:t>European Parliament</a:t>
            </a:r>
            <a:r>
              <a:rPr b="1" i="0" lang="en" sz="3500" u="none" cap="none" strike="noStrike">
                <a:solidFill>
                  <a:srgbClr val="CAD42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3500" u="none" cap="none" strike="noStrike">
                <a:solidFill>
                  <a:srgbClr val="00ADDA"/>
                </a:solidFill>
                <a:latin typeface="Montserrat"/>
                <a:ea typeface="Montserrat"/>
                <a:cs typeface="Montserrat"/>
                <a:sym typeface="Montserrat"/>
              </a:rPr>
              <a:t>advocacy</a:t>
            </a:r>
            <a:endParaRPr b="1" i="0" sz="3500" u="none" cap="none" strike="noStrike">
              <a:solidFill>
                <a:srgbClr val="00ADD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a9e6d0883_0_0"/>
          <p:cNvSpPr txBox="1"/>
          <p:nvPr>
            <p:ph idx="4294967295" type="ctrTitle"/>
          </p:nvPr>
        </p:nvSpPr>
        <p:spPr>
          <a:xfrm>
            <a:off x="6392650" y="3999300"/>
            <a:ext cx="25611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885"/>
              <a:buFont typeface="Arial"/>
              <a:buNone/>
            </a:pPr>
            <a:r>
              <a:rPr b="1" i="0" lang="en" sz="4722" u="none" cap="none" strike="noStrike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engage</a:t>
            </a:r>
            <a:r>
              <a:rPr b="1" i="0" lang="en" sz="7500" u="none" cap="none" strike="noStrike">
                <a:solidFill>
                  <a:srgbClr val="49AEDB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i="0" sz="7500" u="none" cap="none" strike="noStrike">
              <a:solidFill>
                <a:srgbClr val="49AEDB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7" name="Google Shape;167;g29a9e6d0883_0_0"/>
          <p:cNvSpPr txBox="1"/>
          <p:nvPr>
            <p:ph idx="1" type="body"/>
          </p:nvPr>
        </p:nvSpPr>
        <p:spPr>
          <a:xfrm>
            <a:off x="311700" y="1639200"/>
            <a:ext cx="7971900" cy="20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63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●"/>
            </a:pP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End of mandate</a:t>
            </a:r>
            <a:endParaRPr sz="20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63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●"/>
            </a:pP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Proposal for a Council Recommendation on attractive and sustainable careers in higher education</a:t>
            </a:r>
            <a:endParaRPr sz="20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63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●"/>
            </a:pP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EU elections</a:t>
            </a:r>
            <a:endParaRPr sz="20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636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○"/>
            </a:pP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Local constituencies</a:t>
            </a:r>
            <a:endParaRPr sz="20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636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○"/>
            </a:pP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European Political Parties’ Manifestos</a:t>
            </a:r>
            <a:endParaRPr sz="20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68" name="Google Shape;168;g29a9e6d0883_0_0"/>
          <p:cNvSpPr txBox="1"/>
          <p:nvPr>
            <p:ph idx="4294967295" type="ctrTitle"/>
          </p:nvPr>
        </p:nvSpPr>
        <p:spPr>
          <a:xfrm>
            <a:off x="311700" y="918600"/>
            <a:ext cx="8832300" cy="720600"/>
          </a:xfrm>
          <a:prstGeom prst="rect">
            <a:avLst/>
          </a:prstGeom>
          <a:noFill/>
          <a:ln>
            <a:noFill/>
          </a:ln>
          <a:effectLst>
            <a:outerShdw rotWithShape="0" algn="bl" dir="2460000" dist="19050">
              <a:srgbClr val="434343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500">
                <a:solidFill>
                  <a:srgbClr val="CAD423"/>
                </a:solidFill>
                <a:latin typeface="Montserrat"/>
                <a:ea typeface="Montserrat"/>
                <a:cs typeface="Montserrat"/>
                <a:sym typeface="Montserrat"/>
              </a:rPr>
              <a:t>European Commission</a:t>
            </a:r>
            <a:r>
              <a:rPr b="1" i="0" lang="en" sz="3500" u="none" cap="none" strike="noStrike">
                <a:solidFill>
                  <a:srgbClr val="CAD42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3500">
                <a:solidFill>
                  <a:srgbClr val="00ADDA"/>
                </a:solidFill>
                <a:latin typeface="Montserrat"/>
                <a:ea typeface="Montserrat"/>
                <a:cs typeface="Montserrat"/>
                <a:sym typeface="Montserrat"/>
              </a:rPr>
              <a:t>WP 2024</a:t>
            </a:r>
            <a:endParaRPr b="1" i="0" sz="3500" u="none" cap="none" strike="noStrike">
              <a:solidFill>
                <a:srgbClr val="00ADD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a9e6d0883_0_6"/>
          <p:cNvSpPr txBox="1"/>
          <p:nvPr>
            <p:ph idx="4294967295" type="ctrTitle"/>
          </p:nvPr>
        </p:nvSpPr>
        <p:spPr>
          <a:xfrm>
            <a:off x="6392650" y="3999300"/>
            <a:ext cx="25611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885"/>
              <a:buFont typeface="Arial"/>
              <a:buNone/>
            </a:pPr>
            <a:r>
              <a:rPr b="1" i="0" lang="en" sz="4722" u="none" cap="none" strike="noStrike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engage</a:t>
            </a:r>
            <a:r>
              <a:rPr b="1" i="0" lang="en" sz="7500" u="none" cap="none" strike="noStrike">
                <a:solidFill>
                  <a:srgbClr val="49AEDB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i="0" sz="7500" u="none" cap="none" strike="noStrike">
              <a:solidFill>
                <a:srgbClr val="49AEDB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4" name="Google Shape;174;g29a9e6d0883_0_6"/>
          <p:cNvSpPr txBox="1"/>
          <p:nvPr>
            <p:ph idx="1" type="body"/>
          </p:nvPr>
        </p:nvSpPr>
        <p:spPr>
          <a:xfrm>
            <a:off x="311700" y="1639200"/>
            <a:ext cx="7971900" cy="20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63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●"/>
            </a:pP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Council of Europe</a:t>
            </a:r>
            <a:endParaRPr sz="20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636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○"/>
            </a:pPr>
            <a:r>
              <a:rPr i="1" lang="en" sz="2012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4"/>
              </a:rPr>
              <a:t>Mentoring for Change</a:t>
            </a:r>
            <a:endParaRPr i="1" sz="20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636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○"/>
            </a:pP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Training of mentors on women’s access to justice</a:t>
            </a:r>
            <a:endParaRPr sz="20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63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●"/>
            </a:pP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European Economic and Social Committee</a:t>
            </a:r>
            <a:endParaRPr sz="20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636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○"/>
            </a:pP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The </a:t>
            </a:r>
            <a:r>
              <a:rPr i="1" lang="en" sz="2012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5"/>
              </a:rPr>
              <a:t>Professional Charter</a:t>
            </a: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for Coaching, Mentoring and Supervision of Coaches, Mentors and Supervisors</a:t>
            </a:r>
            <a:endParaRPr sz="20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63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●"/>
            </a:pP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Committee of the Regions</a:t>
            </a:r>
            <a:endParaRPr sz="20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636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○"/>
            </a:pPr>
            <a:r>
              <a:rPr i="1" lang="en" sz="2012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6"/>
              </a:rPr>
              <a:t>Opinion</a:t>
            </a: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 Mentoring</a:t>
            </a:r>
            <a:endParaRPr sz="20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75" name="Google Shape;175;g29a9e6d0883_0_6"/>
          <p:cNvSpPr txBox="1"/>
          <p:nvPr>
            <p:ph idx="4294967295" type="ctrTitle"/>
          </p:nvPr>
        </p:nvSpPr>
        <p:spPr>
          <a:xfrm>
            <a:off x="311700" y="918600"/>
            <a:ext cx="8832300" cy="720600"/>
          </a:xfrm>
          <a:prstGeom prst="rect">
            <a:avLst/>
          </a:prstGeom>
          <a:noFill/>
          <a:ln>
            <a:noFill/>
          </a:ln>
          <a:effectLst>
            <a:outerShdw rotWithShape="0" algn="bl" dir="2460000" dist="19050">
              <a:srgbClr val="434343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500">
                <a:solidFill>
                  <a:srgbClr val="CAD423"/>
                </a:solidFill>
                <a:latin typeface="Montserrat"/>
                <a:ea typeface="Montserrat"/>
                <a:cs typeface="Montserrat"/>
                <a:sym typeface="Montserrat"/>
              </a:rPr>
              <a:t>Other institutional</a:t>
            </a:r>
            <a:r>
              <a:rPr b="1" i="0" lang="en" sz="3500" u="none" cap="none" strike="noStrike">
                <a:solidFill>
                  <a:srgbClr val="CAD42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3500">
                <a:solidFill>
                  <a:srgbClr val="00ADDA"/>
                </a:solidFill>
                <a:latin typeface="Montserrat"/>
                <a:ea typeface="Montserrat"/>
                <a:cs typeface="Montserrat"/>
                <a:sym typeface="Montserrat"/>
              </a:rPr>
              <a:t>partners</a:t>
            </a:r>
            <a:endParaRPr b="1" i="0" sz="3500" u="none" cap="none" strike="noStrike">
              <a:solidFill>
                <a:srgbClr val="00ADD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 txBox="1"/>
          <p:nvPr>
            <p:ph idx="4294967295" type="ctrTitle"/>
          </p:nvPr>
        </p:nvSpPr>
        <p:spPr>
          <a:xfrm>
            <a:off x="6392650" y="3999300"/>
            <a:ext cx="25611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884"/>
              <a:buFont typeface="Arial"/>
              <a:buNone/>
            </a:pPr>
            <a:r>
              <a:rPr b="1" i="0" lang="en" sz="4722" u="none" cap="none" strike="noStrike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engage</a:t>
            </a:r>
            <a:r>
              <a:rPr b="1" i="0" lang="en" sz="7500" u="none" cap="none" strike="noStrike">
                <a:solidFill>
                  <a:srgbClr val="49AEDB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i="0" sz="7500" u="none" cap="none" strike="noStrike">
              <a:solidFill>
                <a:srgbClr val="49AEDB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1" name="Google Shape;181;p2"/>
          <p:cNvSpPr txBox="1"/>
          <p:nvPr>
            <p:ph idx="1" type="body"/>
          </p:nvPr>
        </p:nvSpPr>
        <p:spPr>
          <a:xfrm>
            <a:off x="311700" y="1639200"/>
            <a:ext cx="7971900" cy="20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3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2"/>
              <a:buFont typeface="Montserrat Light"/>
              <a:buChar char="●"/>
            </a:pPr>
            <a:r>
              <a:rPr lang="en" sz="18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Erasmus+</a:t>
            </a:r>
            <a:endParaRPr sz="18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366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2"/>
              <a:buFont typeface="Montserrat Light"/>
              <a:buChar char="○"/>
            </a:pPr>
            <a:r>
              <a:rPr lang="en" sz="18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CoR Opinion</a:t>
            </a:r>
            <a:endParaRPr sz="18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366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2"/>
              <a:buFont typeface="Montserrat Light"/>
              <a:buChar char="○"/>
            </a:pPr>
            <a:r>
              <a:rPr i="1" lang="en" sz="1812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4"/>
              </a:rPr>
              <a:t>Open Public Consultation</a:t>
            </a:r>
            <a:r>
              <a:rPr i="1" lang="en" sz="18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- </a:t>
            </a:r>
            <a:r>
              <a:rPr lang="en" sz="18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8 December deadline</a:t>
            </a:r>
            <a:endParaRPr sz="18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366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2"/>
              <a:buFont typeface="Montserrat Light"/>
              <a:buChar char="○"/>
            </a:pPr>
            <a:r>
              <a:rPr lang="en" sz="18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Next funding period</a:t>
            </a:r>
            <a:endParaRPr sz="18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3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2"/>
              <a:buFont typeface="Montserrat Light"/>
              <a:buChar char="●"/>
            </a:pPr>
            <a:r>
              <a:rPr lang="en" sz="18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ESF+</a:t>
            </a:r>
            <a:endParaRPr sz="18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366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2"/>
              <a:buFont typeface="Montserrat Light"/>
              <a:buChar char="○"/>
            </a:pPr>
            <a:r>
              <a:rPr lang="en" sz="18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CoR Opinion</a:t>
            </a:r>
            <a:endParaRPr sz="18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366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2"/>
              <a:buFont typeface="Montserrat Light"/>
              <a:buChar char="○"/>
            </a:pPr>
            <a:r>
              <a:rPr lang="en" sz="18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Social partners</a:t>
            </a:r>
            <a:endParaRPr sz="18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3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2"/>
              <a:buFont typeface="Montserrat Light"/>
              <a:buChar char="●"/>
            </a:pPr>
            <a:r>
              <a:rPr lang="en" sz="18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National funding and </a:t>
            </a:r>
            <a:r>
              <a:rPr lang="en" sz="18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National Recovery and Resilience Plans</a:t>
            </a:r>
            <a:endParaRPr sz="18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2" name="Google Shape;182;p2"/>
          <p:cNvSpPr txBox="1"/>
          <p:nvPr>
            <p:ph idx="4294967295" type="ctrTitle"/>
          </p:nvPr>
        </p:nvSpPr>
        <p:spPr>
          <a:xfrm>
            <a:off x="311700" y="918600"/>
            <a:ext cx="8832300" cy="720600"/>
          </a:xfrm>
          <a:prstGeom prst="rect">
            <a:avLst/>
          </a:prstGeom>
          <a:noFill/>
          <a:ln>
            <a:noFill/>
          </a:ln>
          <a:effectLst>
            <a:outerShdw rotWithShape="0" algn="bl" dir="2460000" dist="19050">
              <a:srgbClr val="434343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i="0" lang="en" sz="3500" u="none" cap="none" strike="noStrike">
                <a:solidFill>
                  <a:srgbClr val="CAD423"/>
                </a:solidFill>
                <a:latin typeface="Montserrat"/>
                <a:ea typeface="Montserrat"/>
                <a:cs typeface="Montserrat"/>
                <a:sym typeface="Montserrat"/>
              </a:rPr>
              <a:t>Mentoring: </a:t>
            </a:r>
            <a:r>
              <a:rPr b="1" i="0" lang="en" sz="3500" u="none" cap="none" strike="noStrike">
                <a:solidFill>
                  <a:srgbClr val="00ADDA"/>
                </a:solidFill>
                <a:latin typeface="Montserrat"/>
                <a:ea typeface="Montserrat"/>
                <a:cs typeface="Montserrat"/>
                <a:sym typeface="Montserrat"/>
              </a:rPr>
              <a:t>funding</a:t>
            </a:r>
            <a:endParaRPr b="1" i="0" sz="3500" u="none" cap="none" strike="noStrike">
              <a:solidFill>
                <a:srgbClr val="00ADD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 txBox="1"/>
          <p:nvPr>
            <p:ph idx="4294967295" type="ctrTitle"/>
          </p:nvPr>
        </p:nvSpPr>
        <p:spPr>
          <a:xfrm>
            <a:off x="6392650" y="3999300"/>
            <a:ext cx="25611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884"/>
              <a:buFont typeface="Arial"/>
              <a:buNone/>
            </a:pPr>
            <a:r>
              <a:rPr b="1" i="0" lang="en" sz="4722" u="none" cap="none" strike="noStrike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engage</a:t>
            </a:r>
            <a:r>
              <a:rPr b="1" i="0" lang="en" sz="7500" u="none" cap="none" strike="noStrike">
                <a:solidFill>
                  <a:srgbClr val="49AEDB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i="0" sz="7500" u="none" cap="none" strike="noStrike">
              <a:solidFill>
                <a:srgbClr val="49AEDB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8" name="Google Shape;188;p4"/>
          <p:cNvSpPr txBox="1"/>
          <p:nvPr>
            <p:ph idx="1" type="body"/>
          </p:nvPr>
        </p:nvSpPr>
        <p:spPr>
          <a:xfrm>
            <a:off x="311700" y="1639200"/>
            <a:ext cx="7971900" cy="20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6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●"/>
            </a:pP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Cedefop </a:t>
            </a:r>
            <a:r>
              <a:rPr i="1" lang="en" sz="2012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4"/>
              </a:rPr>
              <a:t>Guidelines </a:t>
            </a: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for Validation of NFIL</a:t>
            </a:r>
            <a:endParaRPr/>
          </a:p>
          <a:p>
            <a:pPr indent="-356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●"/>
            </a:pPr>
            <a:r>
              <a:rPr i="1" lang="en" sz="2012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5"/>
              </a:rPr>
              <a:t>IMAGES</a:t>
            </a: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project – alignment with ESCO</a:t>
            </a:r>
            <a:endParaRPr/>
          </a:p>
          <a:p>
            <a:pPr indent="-356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●"/>
            </a:pPr>
            <a:r>
              <a:rPr i="1" lang="en" sz="2012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6"/>
              </a:rPr>
              <a:t>TRANVAL-EU</a:t>
            </a: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– follow-up project</a:t>
            </a:r>
            <a:endParaRPr sz="20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6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●"/>
            </a:pPr>
            <a:r>
              <a:rPr i="1" lang="en" sz="2012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7"/>
              </a:rPr>
              <a:t>Council Recommendation</a:t>
            </a: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 the Validation of Non-formal and Informal Learning</a:t>
            </a:r>
            <a:endParaRPr sz="20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9" name="Google Shape;189;p4"/>
          <p:cNvSpPr txBox="1"/>
          <p:nvPr>
            <p:ph idx="4294967295" type="ctrTitle"/>
          </p:nvPr>
        </p:nvSpPr>
        <p:spPr>
          <a:xfrm>
            <a:off x="0" y="918600"/>
            <a:ext cx="9144000" cy="720600"/>
          </a:xfrm>
          <a:prstGeom prst="rect">
            <a:avLst/>
          </a:prstGeom>
          <a:noFill/>
          <a:ln>
            <a:noFill/>
          </a:ln>
          <a:effectLst>
            <a:outerShdw rotWithShape="0" algn="bl" dir="2460000" dist="19050">
              <a:srgbClr val="434343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i="0" lang="en" sz="3500" u="none" cap="none" strike="noStrike">
                <a:solidFill>
                  <a:srgbClr val="CAD423"/>
                </a:solidFill>
                <a:latin typeface="Montserrat"/>
                <a:ea typeface="Montserrat"/>
                <a:cs typeface="Montserrat"/>
                <a:sym typeface="Montserrat"/>
              </a:rPr>
              <a:t>Mentoring: </a:t>
            </a:r>
            <a:r>
              <a:rPr b="1" i="0" lang="en" sz="3500" u="none" cap="none" strike="noStrike">
                <a:solidFill>
                  <a:srgbClr val="00ADDA"/>
                </a:solidFill>
                <a:latin typeface="Montserrat"/>
                <a:ea typeface="Montserrat"/>
                <a:cs typeface="Montserrat"/>
                <a:sym typeface="Montserrat"/>
              </a:rPr>
              <a:t>validation and recognition</a:t>
            </a:r>
            <a:endParaRPr b="1" i="0" sz="3500" u="none" cap="none" strike="noStrike">
              <a:solidFill>
                <a:srgbClr val="00ADD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g1e6ed6b8f7c_0_1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7749" y="237025"/>
            <a:ext cx="1756549" cy="8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1e6ed6b8f7c_0_181"/>
          <p:cNvSpPr txBox="1"/>
          <p:nvPr>
            <p:ph type="ctrTitle"/>
          </p:nvPr>
        </p:nvSpPr>
        <p:spPr>
          <a:xfrm>
            <a:off x="3408275" y="871550"/>
            <a:ext cx="4464300" cy="1096800"/>
          </a:xfrm>
          <a:prstGeom prst="rect">
            <a:avLst/>
          </a:prstGeom>
          <a:noFill/>
          <a:ln>
            <a:noFill/>
          </a:ln>
          <a:effectLst>
            <a:outerShdw rotWithShape="0" algn="bl" dir="4260000" dist="47625">
              <a:srgbClr val="434343">
                <a:alpha val="77254"/>
              </a:srgbClr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036"/>
              <a:buNone/>
            </a:pPr>
            <a:r>
              <a:rPr b="1" lang="en" sz="7500">
                <a:solidFill>
                  <a:srgbClr val="CAD423"/>
                </a:solidFill>
                <a:latin typeface="Montserrat"/>
                <a:ea typeface="Montserrat"/>
                <a:cs typeface="Montserrat"/>
                <a:sym typeface="Montserrat"/>
              </a:rPr>
              <a:t>meet</a:t>
            </a:r>
            <a:r>
              <a:rPr b="1" lang="en" sz="7500">
                <a:solidFill>
                  <a:srgbClr val="49AED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7500">
                <a:solidFill>
                  <a:srgbClr val="CAD423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b="1" lang="en" sz="7500">
                <a:solidFill>
                  <a:srgbClr val="49AEDB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sz="7500">
              <a:solidFill>
                <a:srgbClr val="49AEDB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2" name="Google Shape;62;g1e6ed6b8f7c_0_1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8450" y="1968350"/>
            <a:ext cx="4009851" cy="19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>
            <p:ph idx="4294967295" type="ctrTitle"/>
          </p:nvPr>
        </p:nvSpPr>
        <p:spPr>
          <a:xfrm>
            <a:off x="6392650" y="3999300"/>
            <a:ext cx="25611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884"/>
              <a:buFont typeface="Arial"/>
              <a:buNone/>
            </a:pPr>
            <a:r>
              <a:rPr b="1" i="0" lang="en" sz="4722" u="none" cap="none" strike="noStrike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engage</a:t>
            </a:r>
            <a:r>
              <a:rPr b="1" i="0" lang="en" sz="7500" u="none" cap="none" strike="noStrike">
                <a:solidFill>
                  <a:srgbClr val="49AEDB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i="0" sz="7500" u="none" cap="none" strike="noStrike">
              <a:solidFill>
                <a:srgbClr val="49AEDB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5" name="Google Shape;195;p5"/>
          <p:cNvSpPr txBox="1"/>
          <p:nvPr>
            <p:ph idx="1" type="body"/>
          </p:nvPr>
        </p:nvSpPr>
        <p:spPr>
          <a:xfrm>
            <a:off x="311700" y="1639200"/>
            <a:ext cx="7971900" cy="20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6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●"/>
            </a:pP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CoR Opinion</a:t>
            </a:r>
            <a:endParaRPr sz="20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6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●"/>
            </a:pP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DG REFORM - Technical Support Instrument</a:t>
            </a:r>
            <a:endParaRPr sz="20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6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Montserrat Light"/>
              <a:buChar char="●"/>
            </a:pPr>
            <a:r>
              <a:rPr lang="en" sz="2012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National and regional capacity building</a:t>
            </a:r>
            <a:endParaRPr sz="2012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96" name="Google Shape;196;p5"/>
          <p:cNvSpPr txBox="1"/>
          <p:nvPr>
            <p:ph idx="4294967295" type="ctrTitle"/>
          </p:nvPr>
        </p:nvSpPr>
        <p:spPr>
          <a:xfrm>
            <a:off x="311700" y="918600"/>
            <a:ext cx="8832300" cy="720600"/>
          </a:xfrm>
          <a:prstGeom prst="rect">
            <a:avLst/>
          </a:prstGeom>
          <a:noFill/>
          <a:ln>
            <a:noFill/>
          </a:ln>
          <a:effectLst>
            <a:outerShdw rotWithShape="0" algn="bl" dir="2460000" dist="19050">
              <a:srgbClr val="434343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i="0" lang="en" sz="3500" u="none" cap="none" strike="noStrike">
                <a:solidFill>
                  <a:srgbClr val="CAD423"/>
                </a:solidFill>
                <a:latin typeface="Montserrat"/>
                <a:ea typeface="Montserrat"/>
                <a:cs typeface="Montserrat"/>
                <a:sym typeface="Montserrat"/>
              </a:rPr>
              <a:t>Mentoring: </a:t>
            </a:r>
            <a:r>
              <a:rPr b="1" i="0" lang="en" sz="3500" u="none" cap="none" strike="noStrike">
                <a:solidFill>
                  <a:srgbClr val="00ADDA"/>
                </a:solidFill>
                <a:latin typeface="Montserrat"/>
                <a:ea typeface="Montserrat"/>
                <a:cs typeface="Montserrat"/>
                <a:sym typeface="Montserrat"/>
              </a:rPr>
              <a:t>regional policy</a:t>
            </a:r>
            <a:endParaRPr b="1" i="0" sz="3500" u="none" cap="none" strike="noStrike">
              <a:solidFill>
                <a:srgbClr val="00ADD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3339" y="1002650"/>
            <a:ext cx="4677325" cy="221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6"/>
          <p:cNvSpPr txBox="1"/>
          <p:nvPr/>
        </p:nvSpPr>
        <p:spPr>
          <a:xfrm>
            <a:off x="126375" y="3144075"/>
            <a:ext cx="914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ADDA"/>
                </a:solidFill>
                <a:latin typeface="Montserrat"/>
                <a:ea typeface="Montserrat"/>
                <a:cs typeface="Montserrat"/>
                <a:sym typeface="Montserrat"/>
              </a:rPr>
              <a:t>www.lllplatform.eu</a:t>
            </a:r>
            <a:endParaRPr b="1" i="0" sz="2000" u="none" cap="none" strike="noStrike">
              <a:solidFill>
                <a:srgbClr val="00ADD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ADDA"/>
                </a:solidFill>
                <a:latin typeface="Montserrat"/>
                <a:ea typeface="Montserrat"/>
                <a:cs typeface="Montserrat"/>
                <a:sym typeface="Montserrat"/>
              </a:rPr>
              <a:t>info@lllplatform.eu</a:t>
            </a:r>
            <a:endParaRPr b="1" i="0" sz="2000" u="none" cap="none" strike="noStrike">
              <a:solidFill>
                <a:srgbClr val="00ADD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6ed6b8f7c_0_201"/>
          <p:cNvSpPr txBox="1"/>
          <p:nvPr>
            <p:ph idx="4294967295" type="ctrTitle"/>
          </p:nvPr>
        </p:nvSpPr>
        <p:spPr>
          <a:xfrm>
            <a:off x="311700" y="918600"/>
            <a:ext cx="8270400" cy="1159800"/>
          </a:xfrm>
          <a:prstGeom prst="rect">
            <a:avLst/>
          </a:prstGeom>
          <a:noFill/>
          <a:ln>
            <a:noFill/>
          </a:ln>
          <a:effectLst>
            <a:outerShdw rotWithShape="0" algn="bl" dir="2460000" dist="19050">
              <a:srgbClr val="434343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i="0" lang="en" sz="3500" u="none" cap="none" strike="noStrike">
                <a:solidFill>
                  <a:srgbClr val="CAD42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i="0" lang="en" sz="3500" u="none" cap="none" strike="noStrike">
                <a:solidFill>
                  <a:srgbClr val="00ADDA"/>
                </a:solidFill>
                <a:latin typeface="Montserrat"/>
                <a:ea typeface="Montserrat"/>
                <a:cs typeface="Montserrat"/>
                <a:sym typeface="Montserrat"/>
              </a:rPr>
              <a:t>voice of education</a:t>
            </a:r>
            <a:r>
              <a:rPr b="1" i="0" lang="en" sz="3500" u="none" cap="none" strike="noStrike">
                <a:solidFill>
                  <a:srgbClr val="CAD423"/>
                </a:solidFill>
                <a:latin typeface="Montserrat"/>
                <a:ea typeface="Montserrat"/>
                <a:cs typeface="Montserrat"/>
                <a:sym typeface="Montserrat"/>
              </a:rPr>
              <a:t> in Europe</a:t>
            </a:r>
            <a:r>
              <a:rPr b="1" i="0" lang="en" sz="3500" u="none" cap="none" strike="noStrike">
                <a:solidFill>
                  <a:srgbClr val="49AEDB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i="0" sz="3500" u="none" cap="none" strike="noStrike">
              <a:solidFill>
                <a:srgbClr val="49AEDB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CAD42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g1e6ed6b8f7c_0_201"/>
          <p:cNvSpPr txBox="1"/>
          <p:nvPr>
            <p:ph idx="1" type="body"/>
          </p:nvPr>
        </p:nvSpPr>
        <p:spPr>
          <a:xfrm>
            <a:off x="311700" y="1683825"/>
            <a:ext cx="77118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we promote a holistic vision to </a:t>
            </a:r>
            <a:r>
              <a:rPr b="1" lang="en" sz="2300">
                <a:solidFill>
                  <a:srgbClr val="00ADDA"/>
                </a:solidFill>
                <a:latin typeface="Montserrat"/>
                <a:ea typeface="Montserrat"/>
                <a:cs typeface="Montserrat"/>
                <a:sym typeface="Montserrat"/>
              </a:rPr>
              <a:t>lifelong learning</a:t>
            </a:r>
            <a:r>
              <a:rPr lang="en" sz="2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from cradle to grave, by facilitating European cross-sector cooperation among civil society organisations in education and training and voicing citizens’ concerns</a:t>
            </a:r>
            <a:endParaRPr sz="23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9" name="Google Shape;69;g1e6ed6b8f7c_0_201"/>
          <p:cNvSpPr txBox="1"/>
          <p:nvPr>
            <p:ph idx="4294967295" type="ctrTitle"/>
          </p:nvPr>
        </p:nvSpPr>
        <p:spPr>
          <a:xfrm>
            <a:off x="6392650" y="3999300"/>
            <a:ext cx="25611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884"/>
              <a:buFont typeface="Arial"/>
              <a:buNone/>
            </a:pPr>
            <a:r>
              <a:rPr b="1" i="0" lang="en" sz="4722" u="none" cap="none" strike="noStrike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connect</a:t>
            </a:r>
            <a:r>
              <a:rPr b="1" i="0" lang="en" sz="7500" u="none" cap="none" strike="noStrike">
                <a:solidFill>
                  <a:srgbClr val="49AEDB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i="0" sz="7500" u="none" cap="none" strike="noStrike">
              <a:solidFill>
                <a:srgbClr val="49AEDB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6ed6b8f7c_0_210"/>
          <p:cNvSpPr txBox="1"/>
          <p:nvPr>
            <p:ph idx="4294967295" type="ctrTitle"/>
          </p:nvPr>
        </p:nvSpPr>
        <p:spPr>
          <a:xfrm>
            <a:off x="6392650" y="3999300"/>
            <a:ext cx="25611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884"/>
              <a:buFont typeface="Arial"/>
              <a:buNone/>
            </a:pPr>
            <a:r>
              <a:rPr b="1" i="0" lang="en" sz="4722" u="none" cap="none" strike="noStrike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connect</a:t>
            </a:r>
            <a:r>
              <a:rPr b="1" i="0" lang="en" sz="7500" u="none" cap="none" strike="noStrike">
                <a:solidFill>
                  <a:srgbClr val="49AEDB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i="0" sz="7500" u="none" cap="none" strike="noStrike">
              <a:solidFill>
                <a:srgbClr val="49AEDB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5" name="Google Shape;75;g1e6ed6b8f7c_0_210"/>
          <p:cNvSpPr txBox="1"/>
          <p:nvPr>
            <p:ph type="title"/>
          </p:nvPr>
        </p:nvSpPr>
        <p:spPr>
          <a:xfrm>
            <a:off x="303450" y="918600"/>
            <a:ext cx="8537100" cy="645300"/>
          </a:xfrm>
          <a:prstGeom prst="rect">
            <a:avLst/>
          </a:prstGeom>
          <a:noFill/>
          <a:ln>
            <a:noFill/>
          </a:ln>
          <a:effectLst>
            <a:outerShdw rotWithShape="0" algn="bl" dir="2460000" dist="19050">
              <a:srgbClr val="434343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>
                <a:solidFill>
                  <a:srgbClr val="CAD423"/>
                </a:solidFill>
                <a:latin typeface="Montserrat"/>
                <a:ea typeface="Montserrat"/>
                <a:cs typeface="Montserrat"/>
                <a:sym typeface="Montserrat"/>
              </a:rPr>
              <a:t>our network is </a:t>
            </a:r>
            <a:r>
              <a:rPr b="1" lang="en" sz="3500">
                <a:solidFill>
                  <a:srgbClr val="00ADDA"/>
                </a:solidFill>
                <a:latin typeface="Montserrat"/>
                <a:ea typeface="Montserrat"/>
                <a:cs typeface="Montserrat"/>
                <a:sym typeface="Montserrat"/>
              </a:rPr>
              <a:t>44 EU NGOs</a:t>
            </a:r>
            <a:r>
              <a:rPr b="1" lang="en" sz="3500">
                <a:solidFill>
                  <a:srgbClr val="CAD423"/>
                </a:solidFill>
                <a:latin typeface="Montserrat"/>
                <a:ea typeface="Montserrat"/>
                <a:cs typeface="Montserrat"/>
                <a:sym typeface="Montserrat"/>
              </a:rPr>
              <a:t> strong</a:t>
            </a:r>
            <a:r>
              <a:rPr b="1" lang="en" sz="3500">
                <a:solidFill>
                  <a:srgbClr val="49AEDB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sz="3500">
              <a:solidFill>
                <a:srgbClr val="49AEDB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6" name="Google Shape;76;g1e6ed6b8f7c_0_210"/>
          <p:cNvSpPr txBox="1"/>
          <p:nvPr>
            <p:ph idx="1" type="body"/>
          </p:nvPr>
        </p:nvSpPr>
        <p:spPr>
          <a:xfrm>
            <a:off x="311700" y="1800175"/>
            <a:ext cx="83922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founded in </a:t>
            </a:r>
            <a:r>
              <a:rPr b="1"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2005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50.000+</a:t>
            </a:r>
            <a:r>
              <a:rPr lang="en" sz="2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education and training institutions</a:t>
            </a:r>
            <a:endParaRPr sz="25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2.5 millions</a:t>
            </a:r>
            <a:r>
              <a:rPr lang="en" sz="2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individuals</a:t>
            </a:r>
            <a:endParaRPr sz="25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6ed6b8f7c_0_218"/>
          <p:cNvSpPr txBox="1"/>
          <p:nvPr>
            <p:ph idx="4294967295" type="ctrTitle"/>
          </p:nvPr>
        </p:nvSpPr>
        <p:spPr>
          <a:xfrm>
            <a:off x="6392650" y="3999300"/>
            <a:ext cx="25611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884"/>
              <a:buFont typeface="Arial"/>
              <a:buNone/>
            </a:pPr>
            <a:r>
              <a:rPr b="1" i="0" lang="en" sz="4722" u="none" cap="none" strike="noStrike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connect</a:t>
            </a:r>
            <a:r>
              <a:rPr b="1" i="0" lang="en" sz="7500" u="none" cap="none" strike="noStrike">
                <a:solidFill>
                  <a:srgbClr val="49AEDB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i="0" sz="7500" u="none" cap="none" strike="noStrike">
              <a:solidFill>
                <a:srgbClr val="49AEDB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2" name="Google Shape;82;g1e6ed6b8f7c_0_218"/>
          <p:cNvSpPr txBox="1"/>
          <p:nvPr>
            <p:ph type="title"/>
          </p:nvPr>
        </p:nvSpPr>
        <p:spPr>
          <a:xfrm>
            <a:off x="302400" y="921525"/>
            <a:ext cx="8537100" cy="645300"/>
          </a:xfrm>
          <a:prstGeom prst="rect">
            <a:avLst/>
          </a:prstGeom>
          <a:noFill/>
          <a:ln>
            <a:noFill/>
          </a:ln>
          <a:effectLst>
            <a:outerShdw rotWithShape="0" algn="bl" dir="2460000" dist="19050">
              <a:srgbClr val="434343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>
                <a:solidFill>
                  <a:srgbClr val="CAD423"/>
                </a:solidFill>
                <a:latin typeface="Montserrat"/>
                <a:ea typeface="Montserrat"/>
                <a:cs typeface="Montserrat"/>
                <a:sym typeface="Montserrat"/>
              </a:rPr>
              <a:t>our objectives </a:t>
            </a:r>
            <a:r>
              <a:rPr b="1" lang="en" sz="3500">
                <a:solidFill>
                  <a:srgbClr val="00ADDA"/>
                </a:solidFill>
                <a:latin typeface="Montserrat"/>
                <a:ea typeface="Montserrat"/>
                <a:cs typeface="Montserrat"/>
                <a:sym typeface="Montserrat"/>
              </a:rPr>
              <a:t>for lifelong learning</a:t>
            </a:r>
            <a:r>
              <a:rPr b="1" lang="en" sz="3500">
                <a:solidFill>
                  <a:srgbClr val="CAD42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3500">
              <a:solidFill>
                <a:srgbClr val="49AEDB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3" name="Google Shape;83;g1e6ed6b8f7c_0_218"/>
          <p:cNvSpPr txBox="1"/>
          <p:nvPr>
            <p:ph idx="1" type="body"/>
          </p:nvPr>
        </p:nvSpPr>
        <p:spPr>
          <a:xfrm>
            <a:off x="311700" y="1870800"/>
            <a:ext cx="83550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build </a:t>
            </a:r>
            <a:r>
              <a:rPr b="1"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inclusive and democratic</a:t>
            </a:r>
            <a:r>
              <a:rPr lang="en"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education systems</a:t>
            </a:r>
            <a:endParaRPr sz="22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4" name="Google Shape;84;g1e6ed6b8f7c_0_218"/>
          <p:cNvSpPr txBox="1"/>
          <p:nvPr>
            <p:ph idx="1" type="body"/>
          </p:nvPr>
        </p:nvSpPr>
        <p:spPr>
          <a:xfrm>
            <a:off x="311700" y="2382413"/>
            <a:ext cx="83550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widen </a:t>
            </a:r>
            <a:r>
              <a:rPr b="1"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access to quality education</a:t>
            </a:r>
            <a:r>
              <a:rPr lang="en"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for all citizens</a:t>
            </a:r>
            <a:endParaRPr sz="22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5" name="Google Shape;85;g1e6ed6b8f7c_0_218"/>
          <p:cNvSpPr txBox="1"/>
          <p:nvPr>
            <p:ph idx="1" type="body"/>
          </p:nvPr>
        </p:nvSpPr>
        <p:spPr>
          <a:xfrm>
            <a:off x="311689" y="2891813"/>
            <a:ext cx="83550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increase the </a:t>
            </a:r>
            <a:r>
              <a:rPr b="1"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relevance of education</a:t>
            </a:r>
            <a:r>
              <a:rPr lang="en"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to modern societies</a:t>
            </a:r>
            <a:endParaRPr sz="22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6ed6b8f7c_0_228"/>
          <p:cNvSpPr txBox="1"/>
          <p:nvPr>
            <p:ph idx="4294967295" type="ctrTitle"/>
          </p:nvPr>
        </p:nvSpPr>
        <p:spPr>
          <a:xfrm>
            <a:off x="6392650" y="3999300"/>
            <a:ext cx="25611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884"/>
              <a:buFont typeface="Arial"/>
              <a:buNone/>
            </a:pPr>
            <a:r>
              <a:rPr b="1" i="0" lang="en" sz="4722" u="none" cap="none" strike="noStrike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connect</a:t>
            </a:r>
            <a:r>
              <a:rPr b="1" i="0" lang="en" sz="7500" u="none" cap="none" strike="noStrike">
                <a:solidFill>
                  <a:srgbClr val="49AEDB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i="0" sz="7500" u="none" cap="none" strike="noStrike">
              <a:solidFill>
                <a:srgbClr val="49AEDB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1" name="Google Shape;91;g1e6ed6b8f7c_0_228"/>
          <p:cNvSpPr txBox="1"/>
          <p:nvPr>
            <p:ph idx="4294967295" type="ctrTitle"/>
          </p:nvPr>
        </p:nvSpPr>
        <p:spPr>
          <a:xfrm>
            <a:off x="347050" y="676325"/>
            <a:ext cx="8606700" cy="1159800"/>
          </a:xfrm>
          <a:prstGeom prst="rect">
            <a:avLst/>
          </a:prstGeom>
          <a:noFill/>
          <a:ln>
            <a:noFill/>
          </a:ln>
          <a:effectLst>
            <a:outerShdw rotWithShape="0" algn="bl" dir="2460000" dist="19050">
              <a:srgbClr val="434343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i="0" lang="en" sz="3500" u="none" cap="none" strike="noStrike">
                <a:solidFill>
                  <a:srgbClr val="CAD423"/>
                </a:solidFill>
                <a:latin typeface="Montserrat"/>
                <a:ea typeface="Montserrat"/>
                <a:cs typeface="Montserrat"/>
                <a:sym typeface="Montserrat"/>
              </a:rPr>
              <a:t>our members</a:t>
            </a:r>
            <a:r>
              <a:rPr b="1" i="0" lang="en" sz="3500" u="none" cap="none" strike="noStrike">
                <a:solidFill>
                  <a:srgbClr val="49AEDB"/>
                </a:solidFill>
                <a:latin typeface="Lexend"/>
                <a:ea typeface="Lexend"/>
                <a:cs typeface="Lexend"/>
                <a:sym typeface="Lexend"/>
              </a:rPr>
              <a:t> represent all </a:t>
            </a:r>
            <a:r>
              <a:rPr b="1" i="0" lang="en" sz="3500" u="none" cap="none" strike="noStrike">
                <a:solidFill>
                  <a:srgbClr val="CAD423"/>
                </a:solidFill>
                <a:latin typeface="Montserrat"/>
                <a:ea typeface="Montserrat"/>
                <a:cs typeface="Montserrat"/>
                <a:sym typeface="Montserrat"/>
              </a:rPr>
              <a:t>education</a:t>
            </a:r>
            <a:r>
              <a:rPr b="1" i="0" lang="en" sz="3500" u="none" cap="none" strike="noStrike">
                <a:solidFill>
                  <a:srgbClr val="49AEDB"/>
                </a:solidFill>
                <a:latin typeface="Lexend"/>
                <a:ea typeface="Lexend"/>
                <a:cs typeface="Lexend"/>
                <a:sym typeface="Lexend"/>
              </a:rPr>
              <a:t> stakeholders </a:t>
            </a:r>
            <a:r>
              <a:rPr b="1" i="0" lang="en" sz="3500" u="none" cap="none" strike="noStrike">
                <a:solidFill>
                  <a:srgbClr val="CAD423"/>
                </a:solidFill>
                <a:latin typeface="Lexend"/>
                <a:ea typeface="Lexend"/>
                <a:cs typeface="Lexend"/>
                <a:sym typeface="Lexend"/>
              </a:rPr>
              <a:t>and </a:t>
            </a:r>
            <a:r>
              <a:rPr b="1" i="0" lang="en" sz="3500" u="none" cap="none" strike="noStrike">
                <a:solidFill>
                  <a:srgbClr val="49AEDB"/>
                </a:solidFill>
                <a:latin typeface="Lexend"/>
                <a:ea typeface="Lexend"/>
                <a:cs typeface="Lexend"/>
                <a:sym typeface="Lexend"/>
              </a:rPr>
              <a:t>sectors</a:t>
            </a:r>
            <a:endParaRPr b="1" i="0" sz="3500" u="none" cap="none" strike="noStrike">
              <a:solidFill>
                <a:srgbClr val="49AEDB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2" name="Google Shape;92;g1e6ed6b8f7c_0_228"/>
          <p:cNvSpPr txBox="1"/>
          <p:nvPr>
            <p:ph idx="1" type="body"/>
          </p:nvPr>
        </p:nvSpPr>
        <p:spPr>
          <a:xfrm>
            <a:off x="436200" y="1929725"/>
            <a:ext cx="27414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Light"/>
              <a:buChar char="●"/>
            </a:pPr>
            <a:r>
              <a:rPr lang="en" sz="2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learners</a:t>
            </a:r>
            <a:endParaRPr sz="25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Light"/>
              <a:buChar char="●"/>
            </a:pPr>
            <a:r>
              <a:rPr lang="en" sz="2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educators</a:t>
            </a:r>
            <a:endParaRPr sz="25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Light"/>
              <a:buChar char="●"/>
            </a:pPr>
            <a:r>
              <a:rPr lang="en" sz="2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practitioners</a:t>
            </a:r>
            <a:endParaRPr sz="25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Light"/>
              <a:buChar char="●"/>
            </a:pPr>
            <a:r>
              <a:rPr lang="en" sz="2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parents</a:t>
            </a:r>
            <a:endParaRPr sz="25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Light"/>
              <a:buChar char="●"/>
            </a:pPr>
            <a:r>
              <a:rPr lang="en" sz="2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volunteers…</a:t>
            </a:r>
            <a:endParaRPr sz="25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3" name="Google Shape;93;g1e6ed6b8f7c_0_228"/>
          <p:cNvSpPr txBox="1"/>
          <p:nvPr/>
        </p:nvSpPr>
        <p:spPr>
          <a:xfrm>
            <a:off x="5602050" y="1929725"/>
            <a:ext cx="30000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Light"/>
              <a:buChar char="●"/>
            </a:pPr>
            <a:r>
              <a:rPr b="0" i="0" lang="en" sz="2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formal</a:t>
            </a:r>
            <a:endParaRPr b="0" i="0" sz="25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Light"/>
              <a:buChar char="●"/>
            </a:pPr>
            <a:r>
              <a:rPr b="0" i="0" lang="en" sz="2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non-formal</a:t>
            </a:r>
            <a:endParaRPr b="0" i="0" sz="25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Light"/>
              <a:buChar char="●"/>
            </a:pPr>
            <a:r>
              <a:rPr b="0" i="0" lang="en" sz="2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informal</a:t>
            </a:r>
            <a:endParaRPr b="0" i="0" sz="25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6ed6b8f7c_0_39"/>
          <p:cNvSpPr txBox="1"/>
          <p:nvPr>
            <p:ph type="title"/>
          </p:nvPr>
        </p:nvSpPr>
        <p:spPr>
          <a:xfrm>
            <a:off x="6392650" y="3999300"/>
            <a:ext cx="25611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884"/>
              <a:buNone/>
            </a:pPr>
            <a:r>
              <a:rPr b="1" lang="en" sz="4722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connect</a:t>
            </a:r>
            <a:r>
              <a:rPr b="1" lang="en" sz="7500">
                <a:solidFill>
                  <a:srgbClr val="49AEDB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sz="7500">
              <a:solidFill>
                <a:srgbClr val="49AEDB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9" name="Google Shape;99;g1e6ed6b8f7c_0_39"/>
          <p:cNvPicPr preferRelativeResize="0"/>
          <p:nvPr/>
        </p:nvPicPr>
        <p:blipFill rotWithShape="1">
          <a:blip r:embed="rId4">
            <a:alphaModFix/>
          </a:blip>
          <a:srcRect b="12985" l="1590" r="-1590" t="8168"/>
          <a:stretch/>
        </p:blipFill>
        <p:spPr>
          <a:xfrm>
            <a:off x="1138163" y="896888"/>
            <a:ext cx="6867676" cy="334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idx="4294967295" type="ctrTitle"/>
          </p:nvPr>
        </p:nvSpPr>
        <p:spPr>
          <a:xfrm>
            <a:off x="6392650" y="3999300"/>
            <a:ext cx="25611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884"/>
              <a:buFont typeface="Arial"/>
              <a:buNone/>
            </a:pPr>
            <a:r>
              <a:rPr b="1" i="0" lang="en" sz="4722" u="none" cap="none" strike="noStrike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learn</a:t>
            </a:r>
            <a:r>
              <a:rPr b="1" i="0" lang="en" sz="7500" u="none" cap="none" strike="noStrike">
                <a:solidFill>
                  <a:srgbClr val="49AEDB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i="0" sz="7500" u="none" cap="none" strike="noStrike">
              <a:solidFill>
                <a:srgbClr val="49AEDB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311700" y="1849800"/>
            <a:ext cx="80802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Light"/>
              <a:buChar char="●"/>
            </a:pPr>
            <a:r>
              <a:rPr lang="en" sz="2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lifelong learning approach - a holistic vision</a:t>
            </a:r>
            <a:endParaRPr sz="25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Light"/>
              <a:buChar char="●"/>
            </a:pPr>
            <a:r>
              <a:rPr lang="en" sz="2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life skills and skills for life</a:t>
            </a:r>
            <a:endParaRPr sz="25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Light"/>
              <a:buChar char="●"/>
            </a:pPr>
            <a:r>
              <a:rPr lang="en" sz="2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recognition and validation of non-formal education</a:t>
            </a:r>
            <a:endParaRPr sz="25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6" name="Google Shape;106;p3"/>
          <p:cNvSpPr txBox="1"/>
          <p:nvPr>
            <p:ph idx="4294967295" type="ctrTitle"/>
          </p:nvPr>
        </p:nvSpPr>
        <p:spPr>
          <a:xfrm>
            <a:off x="311700" y="918600"/>
            <a:ext cx="6763200" cy="1159800"/>
          </a:xfrm>
          <a:prstGeom prst="rect">
            <a:avLst/>
          </a:prstGeom>
          <a:noFill/>
          <a:ln>
            <a:noFill/>
          </a:ln>
          <a:effectLst>
            <a:outerShdw rotWithShape="0" algn="bl" dir="2460000" dist="19050">
              <a:srgbClr val="434343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i="0" lang="en" sz="3500" u="none" cap="none" strike="noStrike">
                <a:solidFill>
                  <a:srgbClr val="CAD423"/>
                </a:solidFill>
                <a:latin typeface="Montserrat"/>
                <a:ea typeface="Montserrat"/>
                <a:cs typeface="Montserrat"/>
                <a:sym typeface="Montserrat"/>
              </a:rPr>
              <a:t>our priorities </a:t>
            </a:r>
            <a:r>
              <a:rPr b="1" i="0" lang="en" sz="3500" u="none" cap="none" strike="noStrike">
                <a:solidFill>
                  <a:srgbClr val="00ADDA"/>
                </a:solidFill>
                <a:latin typeface="Montserrat"/>
                <a:ea typeface="Montserrat"/>
                <a:cs typeface="Montserrat"/>
                <a:sym typeface="Montserrat"/>
              </a:rPr>
              <a:t>this year</a:t>
            </a:r>
            <a:endParaRPr b="1" i="0" sz="3500" u="none" cap="none" strike="noStrike">
              <a:solidFill>
                <a:srgbClr val="00ADD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6ed6b8f7c_0_89"/>
          <p:cNvSpPr txBox="1"/>
          <p:nvPr>
            <p:ph type="title"/>
          </p:nvPr>
        </p:nvSpPr>
        <p:spPr>
          <a:xfrm>
            <a:off x="6392650" y="3999300"/>
            <a:ext cx="25611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884"/>
              <a:buNone/>
            </a:pPr>
            <a:r>
              <a:rPr b="1" lang="en" sz="4722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engage</a:t>
            </a:r>
            <a:r>
              <a:rPr b="1" lang="en" sz="7500">
                <a:solidFill>
                  <a:srgbClr val="49AEDB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sz="7500">
              <a:solidFill>
                <a:srgbClr val="49AEDB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2" name="Google Shape;112;g1e6ed6b8f7c_0_89"/>
          <p:cNvSpPr txBox="1"/>
          <p:nvPr>
            <p:ph idx="1" type="body"/>
          </p:nvPr>
        </p:nvSpPr>
        <p:spPr>
          <a:xfrm>
            <a:off x="311700" y="2078400"/>
            <a:ext cx="3837300" cy="17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Reimagining Education for the </a:t>
            </a:r>
            <a:r>
              <a:rPr b="1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Digital Age</a:t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g1e6ed6b8f7c_0_89"/>
          <p:cNvSpPr txBox="1"/>
          <p:nvPr>
            <p:ph idx="4294967295" type="ctrTitle"/>
          </p:nvPr>
        </p:nvSpPr>
        <p:spPr>
          <a:xfrm>
            <a:off x="311700" y="918600"/>
            <a:ext cx="3837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i="0" lang="en" sz="7350" u="none" cap="none" strike="noStrike">
                <a:solidFill>
                  <a:srgbClr val="CAD423"/>
                </a:solidFill>
                <a:latin typeface="Lexend"/>
                <a:ea typeface="Lexend"/>
                <a:cs typeface="Lexend"/>
                <a:sym typeface="Lexend"/>
              </a:rPr>
              <a:t>2017</a:t>
            </a:r>
            <a:r>
              <a:rPr b="1" i="0" lang="en" sz="7350" u="none" cap="none" strike="noStrike">
                <a:solidFill>
                  <a:srgbClr val="49AEDB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i="0" sz="7350" u="none" cap="none" strike="noStrike">
              <a:solidFill>
                <a:srgbClr val="49AEDB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4" name="Google Shape;114;g1e6ed6b8f7c_0_89"/>
          <p:cNvSpPr/>
          <p:nvPr/>
        </p:nvSpPr>
        <p:spPr>
          <a:xfrm rot="-8103037">
            <a:off x="2525766" y="1353894"/>
            <a:ext cx="480267" cy="480267"/>
          </a:xfrm>
          <a:prstGeom prst="rtTriangle">
            <a:avLst/>
          </a:prstGeom>
          <a:solidFill>
            <a:srgbClr val="00AD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