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14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0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266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4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2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2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2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2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59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29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29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59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29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09877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1147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1147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086073" y="339901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1147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200374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213074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213074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174973" y="3354565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21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47.png"/><Relationship Id="rId7" Type="http://schemas.openxmlformats.org/officeDocument/2006/relationships/image" Target="../media/image44.png"/><Relationship Id="rId8" Type="http://schemas.openxmlformats.org/officeDocument/2006/relationships/image" Target="../media/image4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19.png"/><Relationship Id="rId7" Type="http://schemas.openxmlformats.org/officeDocument/2006/relationships/image" Target="../media/image50.png"/><Relationship Id="rId8" Type="http://schemas.openxmlformats.org/officeDocument/2006/relationships/image" Target="../media/image3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41.png"/><Relationship Id="rId13" Type="http://schemas.openxmlformats.org/officeDocument/2006/relationships/image" Target="../media/image5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13.png"/><Relationship Id="rId7" Type="http://schemas.openxmlformats.org/officeDocument/2006/relationships/image" Target="../media/image20.png"/><Relationship Id="rId8" Type="http://schemas.openxmlformats.org/officeDocument/2006/relationships/image" Target="../media/image3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44.png"/><Relationship Id="rId12" Type="http://schemas.openxmlformats.org/officeDocument/2006/relationships/image" Target="../media/image5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15.xml"/><Relationship Id="rId7" Type="http://schemas.openxmlformats.org/officeDocument/2006/relationships/image" Target="../media/image58.png"/><Relationship Id="rId8" Type="http://schemas.openxmlformats.org/officeDocument/2006/relationships/image" Target="../media/image44.png"/><Relationship Id="rId9" Type="http://schemas.openxmlformats.org/officeDocument/2006/relationships/image" Target="../media/image5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15.xml"/><Relationship Id="rId7" Type="http://schemas.openxmlformats.org/officeDocument/2006/relationships/image" Target="../media/image30.png"/><Relationship Id="rId8" Type="http://schemas.openxmlformats.org/officeDocument/2006/relationships/image" Target="../media/image58.png"/><Relationship Id="rId9" Type="http://schemas.openxmlformats.org/officeDocument/2006/relationships/image" Target="../media/image3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41.png"/><Relationship Id="rId14" Type="http://schemas.openxmlformats.org/officeDocument/2006/relationships/image" Target="../media/image6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15.xml"/><Relationship Id="rId7" Type="http://schemas.openxmlformats.org/officeDocument/2006/relationships/image" Target="../media/image21.png"/><Relationship Id="rId8" Type="http://schemas.openxmlformats.org/officeDocument/2006/relationships/image" Target="../media/image50.png"/><Relationship Id="rId9" Type="http://schemas.openxmlformats.org/officeDocument/2006/relationships/image" Target="../media/image44.png"/><Relationship Id="rId10" Type="http://schemas.openxmlformats.org/officeDocument/2006/relationships/image" Target="../media/image64.png"/><Relationship Id="rId11" Type="http://schemas.openxmlformats.org/officeDocument/2006/relationships/image" Target="../media/image30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15.xml"/><Relationship Id="rId7" Type="http://schemas.openxmlformats.org/officeDocument/2006/relationships/image" Target="../media/image68.png"/><Relationship Id="rId8" Type="http://schemas.openxmlformats.org/officeDocument/2006/relationships/image" Target="../media/image50.png"/><Relationship Id="rId9" Type="http://schemas.openxmlformats.org/officeDocument/2006/relationships/image" Target="../media/image44.png"/><Relationship Id="rId10" Type="http://schemas.openxmlformats.org/officeDocument/2006/relationships/image" Target="../media/image6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15.xml"/><Relationship Id="rId7" Type="http://schemas.openxmlformats.org/officeDocument/2006/relationships/image" Target="../media/image21.png"/><Relationship Id="rId8" Type="http://schemas.openxmlformats.org/officeDocument/2006/relationships/image" Target="../media/image2.png"/><Relationship Id="rId9" Type="http://schemas.openxmlformats.org/officeDocument/2006/relationships/image" Target="../media/image44.png"/><Relationship Id="rId10" Type="http://schemas.openxmlformats.org/officeDocument/2006/relationships/image" Target="../media/image7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6.png"/><Relationship Id="rId7" Type="http://schemas.openxmlformats.org/officeDocument/2006/relationships/image" Target="../media/image7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15.xml"/><Relationship Id="rId7" Type="http://schemas.openxmlformats.org/officeDocument/2006/relationships/image" Target="../media/image71.png"/><Relationship Id="rId8" Type="http://schemas.openxmlformats.org/officeDocument/2006/relationships/image" Target="../media/image2.png"/><Relationship Id="rId9" Type="http://schemas.openxmlformats.org/officeDocument/2006/relationships/image" Target="../media/image44.png"/><Relationship Id="rId10" Type="http://schemas.openxmlformats.org/officeDocument/2006/relationships/image" Target="../media/image7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15.xml"/><Relationship Id="rId7" Type="http://schemas.openxmlformats.org/officeDocument/2006/relationships/image" Target="../media/image30.png"/><Relationship Id="rId8" Type="http://schemas.openxmlformats.org/officeDocument/2006/relationships/image" Target="../media/image50.png"/><Relationship Id="rId9" Type="http://schemas.openxmlformats.org/officeDocument/2006/relationships/image" Target="../media/image44.png"/><Relationship Id="rId10" Type="http://schemas.openxmlformats.org/officeDocument/2006/relationships/image" Target="../media/image7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15.xml"/><Relationship Id="rId7" Type="http://schemas.openxmlformats.org/officeDocument/2006/relationships/image" Target="../media/image74.png"/><Relationship Id="rId8" Type="http://schemas.openxmlformats.org/officeDocument/2006/relationships/image" Target="../media/image50.png"/><Relationship Id="rId9" Type="http://schemas.openxmlformats.org/officeDocument/2006/relationships/image" Target="../media/image44.png"/><Relationship Id="rId10" Type="http://schemas.openxmlformats.org/officeDocument/2006/relationships/image" Target="../media/image7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23.xml"/><Relationship Id="rId7" Type="http://schemas.openxmlformats.org/officeDocument/2006/relationships/image" Target="../media/image2.png"/><Relationship Id="rId8" Type="http://schemas.openxmlformats.org/officeDocument/2006/relationships/image" Target="../media/image44.png"/><Relationship Id="rId9" Type="http://schemas.openxmlformats.org/officeDocument/2006/relationships/image" Target="../media/image7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23.xml"/><Relationship Id="rId7" Type="http://schemas.openxmlformats.org/officeDocument/2006/relationships/slide" Target="slide20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23.xml"/><Relationship Id="rId7" Type="http://schemas.openxmlformats.org/officeDocument/2006/relationships/image" Target="../media/image19.png"/><Relationship Id="rId8" Type="http://schemas.openxmlformats.org/officeDocument/2006/relationships/image" Target="../media/image77.png"/><Relationship Id="rId9" Type="http://schemas.openxmlformats.org/officeDocument/2006/relationships/image" Target="../media/image44.png"/><Relationship Id="rId10" Type="http://schemas.openxmlformats.org/officeDocument/2006/relationships/image" Target="../media/image78.png"/><Relationship Id="rId11" Type="http://schemas.openxmlformats.org/officeDocument/2006/relationships/slide" Target="slide24.xml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16.png"/><Relationship Id="rId15" Type="http://schemas.openxmlformats.org/officeDocument/2006/relationships/image" Target="../media/image41.png"/><Relationship Id="rId16" Type="http://schemas.openxmlformats.org/officeDocument/2006/relationships/image" Target="../media/image8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23.xml"/><Relationship Id="rId7" Type="http://schemas.openxmlformats.org/officeDocument/2006/relationships/image" Target="../media/image13.png"/><Relationship Id="rId8" Type="http://schemas.openxmlformats.org/officeDocument/2006/relationships/image" Target="../media/image65.png"/><Relationship Id="rId9" Type="http://schemas.openxmlformats.org/officeDocument/2006/relationships/image" Target="../media/image44.png"/><Relationship Id="rId10" Type="http://schemas.openxmlformats.org/officeDocument/2006/relationships/image" Target="../media/image82.png"/><Relationship Id="rId11" Type="http://schemas.openxmlformats.org/officeDocument/2006/relationships/slide" Target="slide24.xml"/><Relationship Id="rId12" Type="http://schemas.openxmlformats.org/officeDocument/2006/relationships/image" Target="../media/image79.png"/><Relationship Id="rId13" Type="http://schemas.openxmlformats.org/officeDocument/2006/relationships/image" Target="../media/image30.png"/><Relationship Id="rId14" Type="http://schemas.openxmlformats.org/officeDocument/2006/relationships/image" Target="../media/image50.png"/><Relationship Id="rId15" Type="http://schemas.openxmlformats.org/officeDocument/2006/relationships/image" Target="../media/image8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23.xml"/><Relationship Id="rId7" Type="http://schemas.openxmlformats.org/officeDocument/2006/relationships/image" Target="../media/image19.png"/><Relationship Id="rId8" Type="http://schemas.openxmlformats.org/officeDocument/2006/relationships/image" Target="../media/image2.png"/><Relationship Id="rId9" Type="http://schemas.openxmlformats.org/officeDocument/2006/relationships/image" Target="../media/image44.png"/><Relationship Id="rId10" Type="http://schemas.openxmlformats.org/officeDocument/2006/relationships/image" Target="../media/image84.png"/><Relationship Id="rId11" Type="http://schemas.openxmlformats.org/officeDocument/2006/relationships/slide" Target="slide19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2.xml"/><Relationship Id="rId4" Type="http://schemas.openxmlformats.org/officeDocument/2006/relationships/slide" Target="slide29.xml"/><Relationship Id="rId5" Type="http://schemas.openxmlformats.org/officeDocument/2006/relationships/slide" Target="slide4.xml"/><Relationship Id="rId6" Type="http://schemas.openxmlformats.org/officeDocument/2006/relationships/slide" Target="slide23.xml"/><Relationship Id="rId7" Type="http://schemas.openxmlformats.org/officeDocument/2006/relationships/image" Target="../media/image85.png"/><Relationship Id="rId8" Type="http://schemas.openxmlformats.org/officeDocument/2006/relationships/image" Target="../media/image58.png"/><Relationship Id="rId9" Type="http://schemas.openxmlformats.org/officeDocument/2006/relationships/image" Target="../media/image44.png"/><Relationship Id="rId10" Type="http://schemas.openxmlformats.org/officeDocument/2006/relationships/image" Target="../media/image8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10.png"/><Relationship Id="rId7" Type="http://schemas.openxmlformats.org/officeDocument/2006/relationships/image" Target="../media/image44.png"/><Relationship Id="rId8" Type="http://schemas.openxmlformats.org/officeDocument/2006/relationships/image" Target="../media/image8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" Target="slide15.xml"/><Relationship Id="rId10" Type="http://schemas.openxmlformats.org/officeDocument/2006/relationships/slide" Target="slide23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44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41.png"/><Relationship Id="rId13" Type="http://schemas.openxmlformats.org/officeDocument/2006/relationships/image" Target="../media/image9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21.png"/><Relationship Id="rId7" Type="http://schemas.openxmlformats.org/officeDocument/2006/relationships/image" Target="../media/image92.png"/><Relationship Id="rId8" Type="http://schemas.openxmlformats.org/officeDocument/2006/relationships/image" Target="../media/image44.png"/><Relationship Id="rId9" Type="http://schemas.openxmlformats.org/officeDocument/2006/relationships/image" Target="../media/image93.png"/><Relationship Id="rId10" Type="http://schemas.openxmlformats.org/officeDocument/2006/relationships/image" Target="../media/image10.png"/><Relationship Id="rId11" Type="http://schemas.openxmlformats.org/officeDocument/2006/relationships/image" Target="../media/image9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2.xml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1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1.png"/><Relationship Id="rId9" Type="http://schemas.openxmlformats.org/officeDocument/2006/relationships/image" Target="../media/image14.png"/><Relationship Id="rId10" Type="http://schemas.openxmlformats.org/officeDocument/2006/relationships/image" Target="../media/image21.png"/><Relationship Id="rId11" Type="http://schemas.openxmlformats.org/officeDocument/2006/relationships/image" Target="../media/image2.png"/><Relationship Id="rId12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23.png"/><Relationship Id="rId7" Type="http://schemas.openxmlformats.org/officeDocument/2006/relationships/image" Target="../media/image2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11.png"/><Relationship Id="rId9" Type="http://schemas.openxmlformats.org/officeDocument/2006/relationships/image" Target="../media/image26.png"/><Relationship Id="rId10" Type="http://schemas.openxmlformats.org/officeDocument/2006/relationships/image" Target="../media/image15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2.xml"/><Relationship Id="rId5" Type="http://schemas.openxmlformats.org/officeDocument/2006/relationships/slide" Target="slide29.xml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11.png"/><Relationship Id="rId9" Type="http://schemas.openxmlformats.org/officeDocument/2006/relationships/image" Target="../media/image32.png"/><Relationship Id="rId10" Type="http://schemas.openxmlformats.org/officeDocument/2006/relationships/image" Target="../media/image21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9193" y="104740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9994" y="1702892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0794" y="1690191"/>
            <a:ext cx="3938802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98846" y="1097965"/>
            <a:ext cx="50751" cy="6049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9193" y="1091819"/>
            <a:ext cx="3989704" cy="662305"/>
          </a:xfrm>
          <a:custGeom>
            <a:avLst/>
            <a:gdLst/>
            <a:ahLst/>
            <a:cxnLst/>
            <a:rect l="l" t="t" r="r" b="b"/>
            <a:pathLst>
              <a:path w="3989704" h="662305">
                <a:moveTo>
                  <a:pt x="3989652" y="0"/>
                </a:moveTo>
                <a:lnTo>
                  <a:pt x="0" y="0"/>
                </a:lnTo>
                <a:lnTo>
                  <a:pt x="0" y="611073"/>
                </a:lnTo>
                <a:lnTo>
                  <a:pt x="4008" y="630797"/>
                </a:lnTo>
                <a:lnTo>
                  <a:pt x="14922" y="646950"/>
                </a:lnTo>
                <a:lnTo>
                  <a:pt x="31075" y="657865"/>
                </a:lnTo>
                <a:lnTo>
                  <a:pt x="50800" y="661873"/>
                </a:lnTo>
                <a:lnTo>
                  <a:pt x="3938852" y="661873"/>
                </a:lnTo>
                <a:lnTo>
                  <a:pt x="3958576" y="657865"/>
                </a:lnTo>
                <a:lnTo>
                  <a:pt x="3974729" y="646950"/>
                </a:lnTo>
                <a:lnTo>
                  <a:pt x="3985644" y="630797"/>
                </a:lnTo>
                <a:lnTo>
                  <a:pt x="3989652" y="611073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1136056"/>
            <a:ext cx="0" cy="586105"/>
          </a:xfrm>
          <a:custGeom>
            <a:avLst/>
            <a:gdLst/>
            <a:ahLst/>
            <a:cxnLst/>
            <a:rect l="l" t="t" r="r" b="b"/>
            <a:pathLst>
              <a:path w="0" h="586105">
                <a:moveTo>
                  <a:pt x="0" y="58588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8846" y="112335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11065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09795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83894" y="1149982"/>
            <a:ext cx="3239770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00330" marR="5080" indent="-88265">
              <a:lnSpc>
                <a:spcPct val="106700"/>
              </a:lnSpc>
              <a:spcBef>
                <a:spcPts val="20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Non-linear protocols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optimal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distributed  </a:t>
            </a:r>
            <a:r>
              <a:rPr dirty="0" sz="1400" spc="-75">
                <a:solidFill>
                  <a:srgbClr val="FFFFFF"/>
                </a:solidFill>
                <a:latin typeface="Tahoma"/>
                <a:cs typeface="Tahoma"/>
              </a:rPr>
              <a:t>consensus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networks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dynamic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agents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35835" y="2393974"/>
            <a:ext cx="936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March </a:t>
            </a:r>
            <a:r>
              <a:rPr dirty="0" sz="1100" spc="-50">
                <a:latin typeface="Tahoma"/>
                <a:cs typeface="Tahoma"/>
              </a:rPr>
              <a:t>15,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2021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707834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895261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595932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583232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752068"/>
            <a:ext cx="50751" cy="8438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939539"/>
            <a:ext cx="3989704" cy="707390"/>
          </a:xfrm>
          <a:custGeom>
            <a:avLst/>
            <a:gdLst/>
            <a:ahLst/>
            <a:cxnLst/>
            <a:rect l="l" t="t" r="r" b="b"/>
            <a:pathLst>
              <a:path w="3989704" h="707389">
                <a:moveTo>
                  <a:pt x="3989652" y="0"/>
                </a:moveTo>
                <a:lnTo>
                  <a:pt x="0" y="0"/>
                </a:lnTo>
                <a:lnTo>
                  <a:pt x="0" y="656393"/>
                </a:lnTo>
                <a:lnTo>
                  <a:pt x="4008" y="676118"/>
                </a:lnTo>
                <a:lnTo>
                  <a:pt x="14922" y="692271"/>
                </a:lnTo>
                <a:lnTo>
                  <a:pt x="31075" y="703185"/>
                </a:lnTo>
                <a:lnTo>
                  <a:pt x="50800" y="707194"/>
                </a:lnTo>
                <a:lnTo>
                  <a:pt x="3938852" y="707194"/>
                </a:lnTo>
                <a:lnTo>
                  <a:pt x="3958576" y="703185"/>
                </a:lnTo>
                <a:lnTo>
                  <a:pt x="3974729" y="692271"/>
                </a:lnTo>
                <a:lnTo>
                  <a:pt x="3985644" y="676118"/>
                </a:lnTo>
                <a:lnTo>
                  <a:pt x="3989652" y="656393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790162"/>
            <a:ext cx="0" cy="824865"/>
          </a:xfrm>
          <a:custGeom>
            <a:avLst/>
            <a:gdLst/>
            <a:ahLst/>
            <a:cxnLst/>
            <a:rect l="l" t="t" r="r" b="b"/>
            <a:pathLst>
              <a:path w="0" h="824865">
                <a:moveTo>
                  <a:pt x="0" y="82481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77746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76476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75206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6494" y="657379"/>
            <a:ext cx="3441700" cy="9290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5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(Agreement</a:t>
            </a:r>
            <a:r>
              <a:rPr dirty="0" sz="1100" spc="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function)</a:t>
            </a:r>
            <a:endParaRPr sz="1100">
              <a:latin typeface="Tahoma"/>
              <a:cs typeface="Tahoma"/>
            </a:endParaRPr>
          </a:p>
          <a:p>
            <a:pPr marL="63500" marR="43180">
              <a:lnSpc>
                <a:spcPct val="102699"/>
              </a:lnSpc>
              <a:spcBef>
                <a:spcPts val="32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5" i="1">
                <a:latin typeface="Trebuchet MS"/>
                <a:cs typeface="Trebuchet MS"/>
              </a:rPr>
              <a:t>agreement </a:t>
            </a:r>
            <a:r>
              <a:rPr dirty="0" sz="1100" spc="-60" i="1">
                <a:latin typeface="Trebuchet MS"/>
                <a:cs typeface="Trebuchet MS"/>
              </a:rPr>
              <a:t>function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-135">
                <a:latin typeface="Trebuchet MS"/>
                <a:cs typeface="Trebuchet MS"/>
              </a:rPr>
              <a:t>: </a:t>
            </a:r>
            <a:r>
              <a:rPr dirty="0" sz="1100" spc="-25">
                <a:latin typeface="Arial Black"/>
                <a:cs typeface="Arial Black"/>
              </a:rPr>
              <a:t>R</a:t>
            </a:r>
            <a:r>
              <a:rPr dirty="0" baseline="27777" sz="1200" spc="-37" i="1">
                <a:latin typeface="Verdana"/>
                <a:cs typeface="Verdana"/>
              </a:rPr>
              <a:t>n </a:t>
            </a:r>
            <a:r>
              <a:rPr dirty="0" sz="1100" spc="35" i="1">
                <a:latin typeface="Meiryo"/>
                <a:cs typeface="Meiryo"/>
              </a:rPr>
              <a:t>→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any </a:t>
            </a:r>
            <a:r>
              <a:rPr dirty="0" sz="1100" spc="-40">
                <a:latin typeface="Tahoma"/>
                <a:cs typeface="Tahoma"/>
              </a:rPr>
              <a:t>continuous,  </a:t>
            </a:r>
            <a:r>
              <a:rPr dirty="0" sz="1100" spc="-45">
                <a:latin typeface="Tahoma"/>
                <a:cs typeface="Tahoma"/>
              </a:rPr>
              <a:t>differentiable </a:t>
            </a:r>
            <a:r>
              <a:rPr dirty="0" sz="1100" spc="-30">
                <a:latin typeface="Tahoma"/>
                <a:cs typeface="Tahoma"/>
              </a:rPr>
              <a:t>function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5">
                <a:latin typeface="Tahoma"/>
                <a:cs typeface="Tahoma"/>
              </a:rPr>
              <a:t>is permutation invariant,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i.e.</a:t>
            </a:r>
            <a:endParaRPr sz="1100">
              <a:latin typeface="Tahoma"/>
              <a:cs typeface="Tahoma"/>
            </a:endParaRPr>
          </a:p>
          <a:p>
            <a:pPr marL="1002030">
              <a:lnSpc>
                <a:spcPct val="100000"/>
              </a:lnSpc>
              <a:spcBef>
                <a:spcPts val="1130"/>
              </a:spcBef>
            </a:pPr>
            <a:r>
              <a:rPr dirty="0" sz="1100" spc="20" i="1">
                <a:latin typeface="Arial"/>
                <a:cs typeface="Arial"/>
              </a:rPr>
              <a:t>χ</a:t>
            </a:r>
            <a:r>
              <a:rPr dirty="0" sz="1100" spc="20">
                <a:latin typeface="Tahoma"/>
                <a:cs typeface="Tahoma"/>
              </a:rPr>
              <a:t>(</a:t>
            </a:r>
            <a:r>
              <a:rPr dirty="0" sz="1100" spc="20" i="1">
                <a:latin typeface="Trebuchet MS"/>
                <a:cs typeface="Trebuchet MS"/>
              </a:rPr>
              <a:t>x</a:t>
            </a:r>
            <a:r>
              <a:rPr dirty="0" baseline="-10416" sz="1200" spc="30">
                <a:latin typeface="Arial"/>
                <a:cs typeface="Arial"/>
              </a:rPr>
              <a:t>1</a:t>
            </a:r>
            <a:r>
              <a:rPr dirty="0" sz="1100" spc="20">
                <a:latin typeface="Calibri"/>
                <a:cs typeface="Calibri"/>
              </a:rPr>
              <a:t>,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x</a:t>
            </a:r>
            <a:r>
              <a:rPr dirty="0" baseline="-10416" sz="1200" spc="-89" i="1">
                <a:latin typeface="Verdana"/>
                <a:cs typeface="Verdana"/>
              </a:rPr>
              <a:t>n</a:t>
            </a:r>
            <a:r>
              <a:rPr dirty="0" baseline="-10416" sz="1200" spc="-315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χ</a:t>
            </a:r>
            <a:r>
              <a:rPr dirty="0" sz="1100" spc="20">
                <a:latin typeface="Tahoma"/>
                <a:cs typeface="Tahoma"/>
              </a:rPr>
              <a:t>(</a:t>
            </a:r>
            <a:r>
              <a:rPr dirty="0" sz="1100" spc="20" i="1">
                <a:latin typeface="Trebuchet MS"/>
                <a:cs typeface="Trebuchet MS"/>
              </a:rPr>
              <a:t>x</a:t>
            </a:r>
            <a:r>
              <a:rPr dirty="0" baseline="-17361" sz="1200" spc="30" i="1">
                <a:latin typeface="Arial"/>
                <a:cs typeface="Arial"/>
              </a:rPr>
              <a:t>σ</a:t>
            </a:r>
            <a:r>
              <a:rPr dirty="0" baseline="-17361" sz="1200" spc="30">
                <a:latin typeface="Tahoma"/>
                <a:cs typeface="Tahoma"/>
              </a:rPr>
              <a:t>(</a:t>
            </a:r>
            <a:r>
              <a:rPr dirty="0" baseline="-17361" sz="1200" spc="30">
                <a:latin typeface="Arial"/>
                <a:cs typeface="Arial"/>
              </a:rPr>
              <a:t>1</a:t>
            </a:r>
            <a:r>
              <a:rPr dirty="0" baseline="-17361" sz="1200" spc="30">
                <a:latin typeface="Tahoma"/>
                <a:cs typeface="Tahoma"/>
              </a:rPr>
              <a:t>)</a:t>
            </a:r>
            <a:r>
              <a:rPr dirty="0" sz="1100" spc="20">
                <a:latin typeface="Calibri"/>
                <a:cs typeface="Calibri"/>
              </a:rPr>
              <a:t>,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x</a:t>
            </a:r>
            <a:r>
              <a:rPr dirty="0" baseline="-17361" sz="1200" i="1">
                <a:latin typeface="Arial"/>
                <a:cs typeface="Arial"/>
              </a:rPr>
              <a:t>σ</a:t>
            </a:r>
            <a:r>
              <a:rPr dirty="0" baseline="-17361" sz="1200">
                <a:latin typeface="Tahoma"/>
                <a:cs typeface="Tahoma"/>
              </a:rPr>
              <a:t>(</a:t>
            </a:r>
            <a:r>
              <a:rPr dirty="0" baseline="-17361" sz="1200" i="1">
                <a:latin typeface="Verdana"/>
                <a:cs typeface="Verdana"/>
              </a:rPr>
              <a:t>n</a:t>
            </a:r>
            <a:r>
              <a:rPr dirty="0" baseline="-17361" sz="120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9193" y="179866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ED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9194" y="1986089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9994" y="2862211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794" y="2849511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98846" y="1842897"/>
            <a:ext cx="50751" cy="10193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9193" y="2030359"/>
            <a:ext cx="3989704" cy="882650"/>
          </a:xfrm>
          <a:custGeom>
            <a:avLst/>
            <a:gdLst/>
            <a:ahLst/>
            <a:cxnLst/>
            <a:rect l="l" t="t" r="r" b="b"/>
            <a:pathLst>
              <a:path w="3989704" h="882650">
                <a:moveTo>
                  <a:pt x="3989652" y="0"/>
                </a:moveTo>
                <a:lnTo>
                  <a:pt x="0" y="0"/>
                </a:lnTo>
                <a:lnTo>
                  <a:pt x="0" y="831852"/>
                </a:lnTo>
                <a:lnTo>
                  <a:pt x="4008" y="851577"/>
                </a:lnTo>
                <a:lnTo>
                  <a:pt x="14922" y="867729"/>
                </a:lnTo>
                <a:lnTo>
                  <a:pt x="31075" y="878644"/>
                </a:lnTo>
                <a:lnTo>
                  <a:pt x="50800" y="882652"/>
                </a:lnTo>
                <a:lnTo>
                  <a:pt x="3938852" y="882652"/>
                </a:lnTo>
                <a:lnTo>
                  <a:pt x="3958576" y="878644"/>
                </a:lnTo>
                <a:lnTo>
                  <a:pt x="3974729" y="867729"/>
                </a:lnTo>
                <a:lnTo>
                  <a:pt x="3985644" y="851577"/>
                </a:lnTo>
                <a:lnTo>
                  <a:pt x="3989652" y="831852"/>
                </a:lnTo>
                <a:lnTo>
                  <a:pt x="3989652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1880983"/>
            <a:ext cx="0" cy="1000760"/>
          </a:xfrm>
          <a:custGeom>
            <a:avLst/>
            <a:gdLst/>
            <a:ahLst/>
            <a:cxnLst/>
            <a:rect l="l" t="t" r="r" b="b"/>
            <a:pathLst>
              <a:path w="0" h="1000760">
                <a:moveTo>
                  <a:pt x="0" y="1000278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8682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8555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98846" y="18428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47294" y="1736543"/>
            <a:ext cx="3225165" cy="78041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(Consensus)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100" spc="-25">
                <a:solidFill>
                  <a:srgbClr val="D8D8D8"/>
                </a:solidFill>
                <a:latin typeface="Tahoma"/>
                <a:cs typeface="Tahoma"/>
              </a:rPr>
              <a:t>To </a:t>
            </a:r>
            <a:r>
              <a:rPr dirty="0" sz="1100" spc="-70" i="1">
                <a:solidFill>
                  <a:srgbClr val="D8D8D8"/>
                </a:solidFill>
                <a:latin typeface="Trebuchet MS"/>
                <a:cs typeface="Trebuchet MS"/>
              </a:rPr>
              <a:t>reach </a:t>
            </a:r>
            <a:r>
              <a:rPr dirty="0" sz="1100" spc="-45" i="1">
                <a:solidFill>
                  <a:srgbClr val="D8D8D8"/>
                </a:solidFill>
                <a:latin typeface="Trebuchet MS"/>
                <a:cs typeface="Trebuchet MS"/>
              </a:rPr>
              <a:t>consensus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on </a:t>
            </a:r>
            <a:r>
              <a:rPr dirty="0" sz="1100" spc="-45" i="1">
                <a:solidFill>
                  <a:srgbClr val="D8D8D8"/>
                </a:solidFill>
                <a:latin typeface="Trebuchet MS"/>
                <a:cs typeface="Trebuchet MS"/>
              </a:rPr>
              <a:t>consensus </a:t>
            </a:r>
            <a:r>
              <a:rPr dirty="0" sz="1100" spc="-70" i="1">
                <a:solidFill>
                  <a:srgbClr val="D8D8D8"/>
                </a:solidFill>
                <a:latin typeface="Trebuchet MS"/>
                <a:cs typeface="Trebuchet MS"/>
              </a:rPr>
              <a:t>value </a:t>
            </a:r>
            <a:r>
              <a:rPr dirty="0" sz="1100" spc="30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0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(0))</a:t>
            </a:r>
            <a:r>
              <a:rPr dirty="0" sz="1100" spc="-14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D8D8D8"/>
                </a:solidFill>
                <a:latin typeface="Tahoma"/>
                <a:cs typeface="Tahoma"/>
              </a:rPr>
              <a:t>means</a:t>
            </a:r>
            <a:endParaRPr sz="1100">
              <a:latin typeface="Tahoma"/>
              <a:cs typeface="Tahoma"/>
            </a:endParaRPr>
          </a:p>
          <a:p>
            <a:pPr marL="1365885">
              <a:lnSpc>
                <a:spcPct val="100000"/>
              </a:lnSpc>
              <a:spcBef>
                <a:spcPts val="1130"/>
              </a:spcBef>
            </a:pPr>
            <a:r>
              <a:rPr dirty="0" sz="1100">
                <a:solidFill>
                  <a:srgbClr val="D8D8D8"/>
                </a:solidFill>
                <a:latin typeface="Calibri"/>
                <a:cs typeface="Calibri"/>
              </a:rPr>
              <a:t>lim </a:t>
            </a:r>
            <a:r>
              <a:rPr dirty="0" sz="1100" spc="5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5" i="1">
                <a:solidFill>
                  <a:srgbClr val="D8D8D8"/>
                </a:solidFill>
                <a:latin typeface="Trebuchet MS"/>
                <a:cs typeface="Trebuchet MS"/>
              </a:rPr>
              <a:t>t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 </a:t>
            </a:r>
            <a:r>
              <a:rPr dirty="0" sz="1100" spc="80">
                <a:solidFill>
                  <a:srgbClr val="D8D8D8"/>
                </a:solidFill>
                <a:latin typeface="Tahoma"/>
                <a:cs typeface="Tahoma"/>
              </a:rPr>
              <a:t>=</a:t>
            </a:r>
            <a:r>
              <a:rPr dirty="0" sz="1100" spc="-11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30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0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(0))</a:t>
            </a:r>
            <a:r>
              <a:rPr dirty="0" sz="1100" spc="30" b="1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7294" y="2440230"/>
            <a:ext cx="1587500" cy="43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800" spc="55" i="1">
                <a:solidFill>
                  <a:srgbClr val="D8D8D8"/>
                </a:solidFill>
                <a:latin typeface="Verdana"/>
                <a:cs typeface="Verdana"/>
              </a:rPr>
              <a:t>t</a:t>
            </a:r>
            <a:r>
              <a:rPr dirty="0" sz="800" spc="45" i="1">
                <a:solidFill>
                  <a:srgbClr val="D8D8D8"/>
                </a:solidFill>
                <a:latin typeface="Meiryo"/>
                <a:cs typeface="Meiryo"/>
              </a:rPr>
              <a:t>→</a:t>
            </a:r>
            <a:r>
              <a:rPr dirty="0" sz="800" spc="-5">
                <a:solidFill>
                  <a:srgbClr val="D8D8D8"/>
                </a:solidFill>
                <a:latin typeface="Calibri"/>
                <a:cs typeface="Calibri"/>
              </a:rPr>
              <a:t>∞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100" spc="-70">
                <a:solidFill>
                  <a:srgbClr val="D8D8D8"/>
                </a:solidFill>
                <a:latin typeface="Tahoma"/>
                <a:cs typeface="Tahoma"/>
              </a:rPr>
              <a:t>where </a:t>
            </a:r>
            <a:r>
              <a:rPr dirty="0" sz="1100" spc="40" b="1">
                <a:solidFill>
                  <a:srgbClr val="D8D8D8"/>
                </a:solidFill>
                <a:latin typeface="Calibri"/>
                <a:cs typeface="Calibri"/>
              </a:rPr>
              <a:t>1 </a:t>
            </a:r>
            <a:r>
              <a:rPr dirty="0" sz="1100" spc="-15">
                <a:solidFill>
                  <a:srgbClr val="D8D8D8"/>
                </a:solidFill>
                <a:latin typeface="Trebuchet MS"/>
                <a:cs typeface="Trebuchet MS"/>
              </a:rPr>
              <a:t>: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= </a:t>
            </a:r>
            <a:r>
              <a:rPr dirty="0" sz="1100" spc="-5">
                <a:solidFill>
                  <a:srgbClr val="D8D8D8"/>
                </a:solidFill>
                <a:latin typeface="Tahoma"/>
                <a:cs typeface="Tahoma"/>
              </a:rPr>
              <a:t>(1</a:t>
            </a:r>
            <a:r>
              <a:rPr dirty="0" sz="1100" spc="-5">
                <a:solidFill>
                  <a:srgbClr val="D8D8D8"/>
                </a:solidFill>
                <a:latin typeface="Calibri"/>
                <a:cs typeface="Calibri"/>
              </a:rPr>
              <a:t>, </a:t>
            </a:r>
            <a:r>
              <a:rPr dirty="0" sz="1100" spc="-20">
                <a:solidFill>
                  <a:srgbClr val="D8D8D8"/>
                </a:solidFill>
                <a:latin typeface="Tahoma"/>
                <a:cs typeface="Tahoma"/>
              </a:rPr>
              <a:t>1</a:t>
            </a:r>
            <a:r>
              <a:rPr dirty="0" sz="1100" spc="-20">
                <a:solidFill>
                  <a:srgbClr val="D8D8D8"/>
                </a:solidFill>
                <a:latin typeface="Calibri"/>
                <a:cs typeface="Calibri"/>
              </a:rPr>
              <a:t>, </a:t>
            </a:r>
            <a:r>
              <a:rPr dirty="0" sz="1100" spc="-135">
                <a:solidFill>
                  <a:srgbClr val="D8D8D8"/>
                </a:solidFill>
                <a:latin typeface="Trebuchet MS"/>
                <a:cs typeface="Trebuchet MS"/>
              </a:rPr>
              <a:t>. . . </a:t>
            </a:r>
            <a:r>
              <a:rPr dirty="0" sz="1100" spc="25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dirty="0" sz="1100" spc="-7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1).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707834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895261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595932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583232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752068"/>
            <a:ext cx="50751" cy="8438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939539"/>
            <a:ext cx="3989704" cy="707390"/>
          </a:xfrm>
          <a:custGeom>
            <a:avLst/>
            <a:gdLst/>
            <a:ahLst/>
            <a:cxnLst/>
            <a:rect l="l" t="t" r="r" b="b"/>
            <a:pathLst>
              <a:path w="3989704" h="707389">
                <a:moveTo>
                  <a:pt x="3989652" y="0"/>
                </a:moveTo>
                <a:lnTo>
                  <a:pt x="0" y="0"/>
                </a:lnTo>
                <a:lnTo>
                  <a:pt x="0" y="656393"/>
                </a:lnTo>
                <a:lnTo>
                  <a:pt x="4008" y="676118"/>
                </a:lnTo>
                <a:lnTo>
                  <a:pt x="14922" y="692271"/>
                </a:lnTo>
                <a:lnTo>
                  <a:pt x="31075" y="703185"/>
                </a:lnTo>
                <a:lnTo>
                  <a:pt x="50800" y="707194"/>
                </a:lnTo>
                <a:lnTo>
                  <a:pt x="3938852" y="707194"/>
                </a:lnTo>
                <a:lnTo>
                  <a:pt x="3958576" y="703185"/>
                </a:lnTo>
                <a:lnTo>
                  <a:pt x="3974729" y="692271"/>
                </a:lnTo>
                <a:lnTo>
                  <a:pt x="3985644" y="676118"/>
                </a:lnTo>
                <a:lnTo>
                  <a:pt x="3989652" y="656393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790162"/>
            <a:ext cx="0" cy="824865"/>
          </a:xfrm>
          <a:custGeom>
            <a:avLst/>
            <a:gdLst/>
            <a:ahLst/>
            <a:cxnLst/>
            <a:rect l="l" t="t" r="r" b="b"/>
            <a:pathLst>
              <a:path w="0" h="824865">
                <a:moveTo>
                  <a:pt x="0" y="82481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77746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76476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75206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6494" y="657379"/>
            <a:ext cx="3441700" cy="9290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5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(Agreement</a:t>
            </a:r>
            <a:r>
              <a:rPr dirty="0" sz="1100" spc="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function)</a:t>
            </a:r>
            <a:endParaRPr sz="1100">
              <a:latin typeface="Tahoma"/>
              <a:cs typeface="Tahoma"/>
            </a:endParaRPr>
          </a:p>
          <a:p>
            <a:pPr marL="63500" marR="43180">
              <a:lnSpc>
                <a:spcPct val="102699"/>
              </a:lnSpc>
              <a:spcBef>
                <a:spcPts val="32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5" i="1">
                <a:latin typeface="Trebuchet MS"/>
                <a:cs typeface="Trebuchet MS"/>
              </a:rPr>
              <a:t>agreement </a:t>
            </a:r>
            <a:r>
              <a:rPr dirty="0" sz="1100" spc="-60" i="1">
                <a:latin typeface="Trebuchet MS"/>
                <a:cs typeface="Trebuchet MS"/>
              </a:rPr>
              <a:t>function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-135">
                <a:latin typeface="Trebuchet MS"/>
                <a:cs typeface="Trebuchet MS"/>
              </a:rPr>
              <a:t>: </a:t>
            </a:r>
            <a:r>
              <a:rPr dirty="0" sz="1100" spc="-25">
                <a:latin typeface="Arial Black"/>
                <a:cs typeface="Arial Black"/>
              </a:rPr>
              <a:t>R</a:t>
            </a:r>
            <a:r>
              <a:rPr dirty="0" baseline="27777" sz="1200" spc="-37" i="1">
                <a:latin typeface="Verdana"/>
                <a:cs typeface="Verdana"/>
              </a:rPr>
              <a:t>n </a:t>
            </a:r>
            <a:r>
              <a:rPr dirty="0" sz="1100" spc="35" i="1">
                <a:latin typeface="Meiryo"/>
                <a:cs typeface="Meiryo"/>
              </a:rPr>
              <a:t>→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any </a:t>
            </a:r>
            <a:r>
              <a:rPr dirty="0" sz="1100" spc="-40">
                <a:latin typeface="Tahoma"/>
                <a:cs typeface="Tahoma"/>
              </a:rPr>
              <a:t>continuous,  </a:t>
            </a:r>
            <a:r>
              <a:rPr dirty="0" sz="1100" spc="-45">
                <a:latin typeface="Tahoma"/>
                <a:cs typeface="Tahoma"/>
              </a:rPr>
              <a:t>differentiable </a:t>
            </a:r>
            <a:r>
              <a:rPr dirty="0" sz="1100" spc="-30">
                <a:latin typeface="Tahoma"/>
                <a:cs typeface="Tahoma"/>
              </a:rPr>
              <a:t>function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5">
                <a:latin typeface="Tahoma"/>
                <a:cs typeface="Tahoma"/>
              </a:rPr>
              <a:t>is permutation invariant,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i.e.</a:t>
            </a:r>
            <a:endParaRPr sz="1100">
              <a:latin typeface="Tahoma"/>
              <a:cs typeface="Tahoma"/>
            </a:endParaRPr>
          </a:p>
          <a:p>
            <a:pPr marL="1002030">
              <a:lnSpc>
                <a:spcPct val="100000"/>
              </a:lnSpc>
              <a:spcBef>
                <a:spcPts val="1130"/>
              </a:spcBef>
            </a:pPr>
            <a:r>
              <a:rPr dirty="0" sz="1100" spc="20" i="1">
                <a:latin typeface="Arial"/>
                <a:cs typeface="Arial"/>
              </a:rPr>
              <a:t>χ</a:t>
            </a:r>
            <a:r>
              <a:rPr dirty="0" sz="1100" spc="20">
                <a:latin typeface="Tahoma"/>
                <a:cs typeface="Tahoma"/>
              </a:rPr>
              <a:t>(</a:t>
            </a:r>
            <a:r>
              <a:rPr dirty="0" sz="1100" spc="20" i="1">
                <a:latin typeface="Trebuchet MS"/>
                <a:cs typeface="Trebuchet MS"/>
              </a:rPr>
              <a:t>x</a:t>
            </a:r>
            <a:r>
              <a:rPr dirty="0" baseline="-10416" sz="1200" spc="30">
                <a:latin typeface="Arial"/>
                <a:cs typeface="Arial"/>
              </a:rPr>
              <a:t>1</a:t>
            </a:r>
            <a:r>
              <a:rPr dirty="0" sz="1100" spc="20">
                <a:latin typeface="Calibri"/>
                <a:cs typeface="Calibri"/>
              </a:rPr>
              <a:t>,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x</a:t>
            </a:r>
            <a:r>
              <a:rPr dirty="0" baseline="-10416" sz="1200" spc="-89" i="1">
                <a:latin typeface="Verdana"/>
                <a:cs typeface="Verdana"/>
              </a:rPr>
              <a:t>n</a:t>
            </a:r>
            <a:r>
              <a:rPr dirty="0" baseline="-10416" sz="1200" spc="-315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χ</a:t>
            </a:r>
            <a:r>
              <a:rPr dirty="0" sz="1100" spc="20">
                <a:latin typeface="Tahoma"/>
                <a:cs typeface="Tahoma"/>
              </a:rPr>
              <a:t>(</a:t>
            </a:r>
            <a:r>
              <a:rPr dirty="0" sz="1100" spc="20" i="1">
                <a:latin typeface="Trebuchet MS"/>
                <a:cs typeface="Trebuchet MS"/>
              </a:rPr>
              <a:t>x</a:t>
            </a:r>
            <a:r>
              <a:rPr dirty="0" baseline="-17361" sz="1200" spc="30" i="1">
                <a:latin typeface="Arial"/>
                <a:cs typeface="Arial"/>
              </a:rPr>
              <a:t>σ</a:t>
            </a:r>
            <a:r>
              <a:rPr dirty="0" baseline="-17361" sz="1200" spc="30">
                <a:latin typeface="Tahoma"/>
                <a:cs typeface="Tahoma"/>
              </a:rPr>
              <a:t>(</a:t>
            </a:r>
            <a:r>
              <a:rPr dirty="0" baseline="-17361" sz="1200" spc="30">
                <a:latin typeface="Arial"/>
                <a:cs typeface="Arial"/>
              </a:rPr>
              <a:t>1</a:t>
            </a:r>
            <a:r>
              <a:rPr dirty="0" baseline="-17361" sz="1200" spc="30">
                <a:latin typeface="Tahoma"/>
                <a:cs typeface="Tahoma"/>
              </a:rPr>
              <a:t>)</a:t>
            </a:r>
            <a:r>
              <a:rPr dirty="0" sz="1100" spc="20">
                <a:latin typeface="Calibri"/>
                <a:cs typeface="Calibri"/>
              </a:rPr>
              <a:t>,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135">
                <a:latin typeface="Trebuchet MS"/>
                <a:cs typeface="Trebuchet MS"/>
              </a:rPr>
              <a:t>.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x</a:t>
            </a:r>
            <a:r>
              <a:rPr dirty="0" baseline="-17361" sz="1200" i="1">
                <a:latin typeface="Arial"/>
                <a:cs typeface="Arial"/>
              </a:rPr>
              <a:t>σ</a:t>
            </a:r>
            <a:r>
              <a:rPr dirty="0" baseline="-17361" sz="1200">
                <a:latin typeface="Tahoma"/>
                <a:cs typeface="Tahoma"/>
              </a:rPr>
              <a:t>(</a:t>
            </a:r>
            <a:r>
              <a:rPr dirty="0" baseline="-17361" sz="1200" i="1">
                <a:latin typeface="Verdana"/>
                <a:cs typeface="Verdana"/>
              </a:rPr>
              <a:t>n</a:t>
            </a:r>
            <a:r>
              <a:rPr dirty="0" baseline="-17361" sz="120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9193" y="179866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9194" y="1986089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9994" y="2862211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794" y="2849511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98846" y="1842897"/>
            <a:ext cx="50751" cy="10193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9193" y="2030359"/>
            <a:ext cx="3989704" cy="882650"/>
          </a:xfrm>
          <a:custGeom>
            <a:avLst/>
            <a:gdLst/>
            <a:ahLst/>
            <a:cxnLst/>
            <a:rect l="l" t="t" r="r" b="b"/>
            <a:pathLst>
              <a:path w="3989704" h="882650">
                <a:moveTo>
                  <a:pt x="3989652" y="0"/>
                </a:moveTo>
                <a:lnTo>
                  <a:pt x="0" y="0"/>
                </a:lnTo>
                <a:lnTo>
                  <a:pt x="0" y="831852"/>
                </a:lnTo>
                <a:lnTo>
                  <a:pt x="4008" y="851577"/>
                </a:lnTo>
                <a:lnTo>
                  <a:pt x="14922" y="867729"/>
                </a:lnTo>
                <a:lnTo>
                  <a:pt x="31075" y="878644"/>
                </a:lnTo>
                <a:lnTo>
                  <a:pt x="50800" y="882652"/>
                </a:lnTo>
                <a:lnTo>
                  <a:pt x="3938852" y="882652"/>
                </a:lnTo>
                <a:lnTo>
                  <a:pt x="3958576" y="878644"/>
                </a:lnTo>
                <a:lnTo>
                  <a:pt x="3974729" y="867729"/>
                </a:lnTo>
                <a:lnTo>
                  <a:pt x="3985644" y="851577"/>
                </a:lnTo>
                <a:lnTo>
                  <a:pt x="3989652" y="83185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1880983"/>
            <a:ext cx="0" cy="1000760"/>
          </a:xfrm>
          <a:custGeom>
            <a:avLst/>
            <a:gdLst/>
            <a:ahLst/>
            <a:cxnLst/>
            <a:rect l="l" t="t" r="r" b="b"/>
            <a:pathLst>
              <a:path w="0" h="1000760">
                <a:moveTo>
                  <a:pt x="0" y="10002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8682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8555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98846" y="18428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47294" y="1736543"/>
            <a:ext cx="3225165" cy="78041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(Consensus)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70" i="1">
                <a:latin typeface="Trebuchet MS"/>
                <a:cs typeface="Trebuchet MS"/>
              </a:rPr>
              <a:t>reach </a:t>
            </a:r>
            <a:r>
              <a:rPr dirty="0" sz="1100" spc="-45" i="1">
                <a:latin typeface="Trebuchet MS"/>
                <a:cs typeface="Trebuchet MS"/>
              </a:rPr>
              <a:t>consensus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5" i="1">
                <a:latin typeface="Trebuchet MS"/>
                <a:cs typeface="Trebuchet MS"/>
              </a:rPr>
              <a:t>consensus </a:t>
            </a:r>
            <a:r>
              <a:rPr dirty="0" sz="1100" spc="-70" i="1">
                <a:latin typeface="Trebuchet MS"/>
                <a:cs typeface="Trebuchet MS"/>
              </a:rPr>
              <a:t>value </a:t>
            </a: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(0))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means</a:t>
            </a:r>
            <a:endParaRPr sz="1100">
              <a:latin typeface="Tahoma"/>
              <a:cs typeface="Tahoma"/>
            </a:endParaRPr>
          </a:p>
          <a:p>
            <a:pPr marL="1365885">
              <a:lnSpc>
                <a:spcPct val="100000"/>
              </a:lnSpc>
              <a:spcBef>
                <a:spcPts val="1130"/>
              </a:spcBef>
            </a:pPr>
            <a:r>
              <a:rPr dirty="0" sz="1100">
                <a:latin typeface="Calibri"/>
                <a:cs typeface="Calibri"/>
              </a:rPr>
              <a:t>lim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sz="1100" spc="5">
                <a:latin typeface="Tahoma"/>
                <a:cs typeface="Tahoma"/>
              </a:rPr>
              <a:t>(</a:t>
            </a:r>
            <a:r>
              <a:rPr dirty="0" sz="1100" spc="5" i="1">
                <a:latin typeface="Trebuchet MS"/>
                <a:cs typeface="Trebuchet MS"/>
              </a:rPr>
              <a:t>t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(0))</a:t>
            </a:r>
            <a:r>
              <a:rPr dirty="0" sz="1100" spc="30" b="1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7294" y="2440230"/>
            <a:ext cx="1587500" cy="43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800" spc="55" i="1">
                <a:latin typeface="Verdana"/>
                <a:cs typeface="Verdana"/>
              </a:rPr>
              <a:t>t</a:t>
            </a:r>
            <a:r>
              <a:rPr dirty="0" sz="800" spc="45" i="1">
                <a:latin typeface="Meiryo"/>
                <a:cs typeface="Meiryo"/>
              </a:rPr>
              <a:t>→</a:t>
            </a:r>
            <a:r>
              <a:rPr dirty="0" sz="800" spc="-5">
                <a:latin typeface="Calibri"/>
                <a:cs typeface="Calibri"/>
              </a:rPr>
              <a:t>∞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40" b="1">
                <a:latin typeface="Calibri"/>
                <a:cs typeface="Calibri"/>
              </a:rPr>
              <a:t>1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 </a:t>
            </a:r>
            <a:r>
              <a:rPr dirty="0" sz="1100" spc="-5">
                <a:latin typeface="Tahoma"/>
                <a:cs typeface="Tahoma"/>
              </a:rPr>
              <a:t>(1</a:t>
            </a:r>
            <a:r>
              <a:rPr dirty="0" sz="1100" spc="-5">
                <a:latin typeface="Calibri"/>
                <a:cs typeface="Calibri"/>
              </a:rPr>
              <a:t>, </a:t>
            </a:r>
            <a:r>
              <a:rPr dirty="0" sz="1100" spc="-20">
                <a:latin typeface="Tahoma"/>
                <a:cs typeface="Tahoma"/>
              </a:rPr>
              <a:t>1</a:t>
            </a:r>
            <a:r>
              <a:rPr dirty="0" sz="1100" spc="-20">
                <a:latin typeface="Calibri"/>
                <a:cs typeface="Calibri"/>
              </a:rPr>
              <a:t>, </a:t>
            </a:r>
            <a:r>
              <a:rPr dirty="0" sz="1100" spc="-135">
                <a:latin typeface="Trebuchet MS"/>
                <a:cs typeface="Trebuchet MS"/>
              </a:rPr>
              <a:t>. . .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15">
                <a:latin typeface="Tahoma"/>
                <a:cs typeface="Tahoma"/>
              </a:rPr>
              <a:t>1).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148263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9994" y="191038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794" y="1897684"/>
            <a:ext cx="3938802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98846" y="1533207"/>
            <a:ext cx="50751" cy="377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193" y="1527060"/>
            <a:ext cx="3989704" cy="434340"/>
          </a:xfrm>
          <a:custGeom>
            <a:avLst/>
            <a:gdLst/>
            <a:ahLst/>
            <a:cxnLst/>
            <a:rect l="l" t="t" r="r" b="b"/>
            <a:pathLst>
              <a:path w="3989704" h="434339">
                <a:moveTo>
                  <a:pt x="3989652" y="0"/>
                </a:moveTo>
                <a:lnTo>
                  <a:pt x="0" y="0"/>
                </a:lnTo>
                <a:lnTo>
                  <a:pt x="0" y="383324"/>
                </a:lnTo>
                <a:lnTo>
                  <a:pt x="4008" y="403048"/>
                </a:lnTo>
                <a:lnTo>
                  <a:pt x="14922" y="419201"/>
                </a:lnTo>
                <a:lnTo>
                  <a:pt x="31075" y="430116"/>
                </a:lnTo>
                <a:lnTo>
                  <a:pt x="50800" y="434124"/>
                </a:lnTo>
                <a:lnTo>
                  <a:pt x="3938852" y="434124"/>
                </a:lnTo>
                <a:lnTo>
                  <a:pt x="3958576" y="430116"/>
                </a:lnTo>
                <a:lnTo>
                  <a:pt x="3974729" y="419201"/>
                </a:lnTo>
                <a:lnTo>
                  <a:pt x="3985644" y="403048"/>
                </a:lnTo>
                <a:lnTo>
                  <a:pt x="3989652" y="383324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8846" y="157129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3581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5585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5458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5331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26717" y="1585211"/>
            <a:ext cx="17545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400" spc="-75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consensus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problem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984694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2" y="18655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158595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698332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685632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1028928"/>
            <a:ext cx="50751" cy="669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202872"/>
            <a:ext cx="3989704" cy="546735"/>
          </a:xfrm>
          <a:custGeom>
            <a:avLst/>
            <a:gdLst/>
            <a:ahLst/>
            <a:cxnLst/>
            <a:rect l="l" t="t" r="r" b="b"/>
            <a:pathLst>
              <a:path w="3989704" h="546735">
                <a:moveTo>
                  <a:pt x="3989652" y="0"/>
                </a:moveTo>
                <a:lnTo>
                  <a:pt x="0" y="0"/>
                </a:lnTo>
                <a:lnTo>
                  <a:pt x="0" y="495460"/>
                </a:lnTo>
                <a:lnTo>
                  <a:pt x="4008" y="515185"/>
                </a:lnTo>
                <a:lnTo>
                  <a:pt x="14922" y="531338"/>
                </a:lnTo>
                <a:lnTo>
                  <a:pt x="31075" y="542252"/>
                </a:lnTo>
                <a:lnTo>
                  <a:pt x="50800" y="546260"/>
                </a:lnTo>
                <a:lnTo>
                  <a:pt x="3938852" y="546260"/>
                </a:lnTo>
                <a:lnTo>
                  <a:pt x="3958576" y="542252"/>
                </a:lnTo>
                <a:lnTo>
                  <a:pt x="3974729" y="531338"/>
                </a:lnTo>
                <a:lnTo>
                  <a:pt x="3985644" y="515185"/>
                </a:lnTo>
                <a:lnTo>
                  <a:pt x="3989652" y="495460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067019"/>
            <a:ext cx="0" cy="650875"/>
          </a:xfrm>
          <a:custGeom>
            <a:avLst/>
            <a:gdLst/>
            <a:ahLst/>
            <a:cxnLst/>
            <a:rect l="l" t="t" r="r" b="b"/>
            <a:pathLst>
              <a:path w="0" h="650875">
                <a:moveTo>
                  <a:pt x="0" y="65036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05431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04161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102891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193" y="190106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ED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194" y="2088489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9994" y="2446921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794" y="2434221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98846" y="1945297"/>
            <a:ext cx="50751" cy="501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9193" y="2132759"/>
            <a:ext cx="3989704" cy="365125"/>
          </a:xfrm>
          <a:custGeom>
            <a:avLst/>
            <a:gdLst/>
            <a:ahLst/>
            <a:cxnLst/>
            <a:rect l="l" t="t" r="r" b="b"/>
            <a:pathLst>
              <a:path w="3989704" h="365125">
                <a:moveTo>
                  <a:pt x="3989652" y="0"/>
                </a:moveTo>
                <a:lnTo>
                  <a:pt x="0" y="0"/>
                </a:lnTo>
                <a:lnTo>
                  <a:pt x="0" y="314162"/>
                </a:lnTo>
                <a:lnTo>
                  <a:pt x="4008" y="333886"/>
                </a:lnTo>
                <a:lnTo>
                  <a:pt x="14922" y="350039"/>
                </a:lnTo>
                <a:lnTo>
                  <a:pt x="31075" y="360953"/>
                </a:lnTo>
                <a:lnTo>
                  <a:pt x="50800" y="364962"/>
                </a:lnTo>
                <a:lnTo>
                  <a:pt x="3938852" y="364962"/>
                </a:lnTo>
                <a:lnTo>
                  <a:pt x="3958576" y="360953"/>
                </a:lnTo>
                <a:lnTo>
                  <a:pt x="3974729" y="350039"/>
                </a:lnTo>
                <a:lnTo>
                  <a:pt x="3985644" y="333886"/>
                </a:lnTo>
                <a:lnTo>
                  <a:pt x="3989652" y="314162"/>
                </a:lnTo>
                <a:lnTo>
                  <a:pt x="3989652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8846" y="1983383"/>
            <a:ext cx="0" cy="482600"/>
          </a:xfrm>
          <a:custGeom>
            <a:avLst/>
            <a:gdLst/>
            <a:ahLst/>
            <a:cxnLst/>
            <a:rect l="l" t="t" r="r" b="b"/>
            <a:pathLst>
              <a:path w="0" h="482600">
                <a:moveTo>
                  <a:pt x="0" y="482588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19706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9579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9452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47294" y="928634"/>
            <a:ext cx="3893820" cy="15386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Consensus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260"/>
              </a:spcBef>
            </a:pPr>
            <a:r>
              <a:rPr dirty="0" sz="1100" spc="-45">
                <a:latin typeface="Tahoma"/>
                <a:cs typeface="Tahoma"/>
              </a:rPr>
              <a:t>Given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network </a:t>
            </a:r>
            <a:r>
              <a:rPr dirty="0" sz="1100" spc="-20" i="1">
                <a:latin typeface="Trebuchet MS"/>
                <a:cs typeface="Trebuchet MS"/>
              </a:rPr>
              <a:t>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agents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agreement </a:t>
            </a:r>
            <a:r>
              <a:rPr dirty="0" sz="1100" spc="-30">
                <a:latin typeface="Tahoma"/>
                <a:cs typeface="Tahoma"/>
              </a:rPr>
              <a:t>function </a:t>
            </a:r>
            <a:r>
              <a:rPr dirty="0" sz="1100" spc="15" i="1">
                <a:latin typeface="Arial"/>
                <a:cs typeface="Arial"/>
              </a:rPr>
              <a:t>χ</a:t>
            </a:r>
            <a:r>
              <a:rPr dirty="0" sz="1100" spc="15">
                <a:latin typeface="Tahoma"/>
                <a:cs typeface="Tahoma"/>
              </a:rPr>
              <a:t>,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45" i="1">
                <a:latin typeface="Trebuchet MS"/>
                <a:cs typeface="Trebuchet MS"/>
              </a:rPr>
              <a:t>consensus </a:t>
            </a:r>
            <a:r>
              <a:rPr dirty="0" sz="1100" spc="-80" i="1">
                <a:latin typeface="Trebuchet MS"/>
                <a:cs typeface="Trebuchet MS"/>
              </a:rPr>
              <a:t>problem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design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protocol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consensus </a:t>
            </a:r>
            <a:r>
              <a:rPr dirty="0" sz="1100" spc="-40">
                <a:latin typeface="Tahoma"/>
                <a:cs typeface="Tahoma"/>
              </a:rPr>
              <a:t>is  </a:t>
            </a:r>
            <a:r>
              <a:rPr dirty="0" sz="1100" spc="-60">
                <a:latin typeface="Tahoma"/>
                <a:cs typeface="Tahoma"/>
              </a:rPr>
              <a:t>reached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any </a:t>
            </a:r>
            <a:r>
              <a:rPr dirty="0" sz="1100" spc="-60">
                <a:latin typeface="Tahoma"/>
                <a:cs typeface="Tahoma"/>
              </a:rPr>
              <a:t>consensus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χ</a:t>
            </a:r>
            <a:r>
              <a:rPr dirty="0" sz="1100" spc="20">
                <a:latin typeface="Tahoma"/>
                <a:cs typeface="Tahoma"/>
              </a:rPr>
              <a:t>(</a:t>
            </a:r>
            <a:r>
              <a:rPr dirty="0" sz="1100" spc="20" b="1">
                <a:latin typeface="Calibri"/>
                <a:cs typeface="Calibri"/>
              </a:rPr>
              <a:t>x</a:t>
            </a:r>
            <a:r>
              <a:rPr dirty="0" sz="1100" spc="20">
                <a:latin typeface="Tahoma"/>
                <a:cs typeface="Tahoma"/>
              </a:rPr>
              <a:t>(0)).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7 (Consensus</a:t>
            </a:r>
            <a:r>
              <a:rPr dirty="0" sz="1100" spc="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protocol)</a:t>
            </a:r>
            <a:endParaRPr sz="1100">
              <a:latin typeface="Tahoma"/>
              <a:cs typeface="Tahoma"/>
            </a:endParaRPr>
          </a:p>
          <a:p>
            <a:pPr marL="12700" marR="485775">
              <a:lnSpc>
                <a:spcPct val="102600"/>
              </a:lnSpc>
              <a:spcBef>
                <a:spcPts val="325"/>
              </a:spcBef>
            </a:pPr>
            <a:r>
              <a:rPr dirty="0" sz="1100" spc="65">
                <a:solidFill>
                  <a:srgbClr val="D8D8D8"/>
                </a:solidFill>
                <a:latin typeface="Tahoma"/>
                <a:cs typeface="Tahoma"/>
              </a:rPr>
              <a:t>A 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protocol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 </a:t>
            </a:r>
            <a:r>
              <a:rPr dirty="0" sz="1100" spc="-45" i="1">
                <a:solidFill>
                  <a:srgbClr val="D8D8D8"/>
                </a:solidFill>
                <a:latin typeface="Trebuchet MS"/>
                <a:cs typeface="Trebuchet MS"/>
              </a:rPr>
              <a:t>consensus </a:t>
            </a:r>
            <a:r>
              <a:rPr dirty="0" sz="1100" spc="-60" i="1">
                <a:solidFill>
                  <a:srgbClr val="D8D8D8"/>
                </a:solidFill>
                <a:latin typeface="Trebuchet MS"/>
                <a:cs typeface="Trebuchet MS"/>
              </a:rPr>
              <a:t>protocol </a:t>
            </a:r>
            <a:r>
              <a:rPr dirty="0" sz="1100" spc="-10">
                <a:solidFill>
                  <a:srgbClr val="D8D8D8"/>
                </a:solidFill>
                <a:latin typeface="Tahoma"/>
                <a:cs typeface="Tahoma"/>
              </a:rPr>
              <a:t>if </a:t>
            </a: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it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solution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to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  </a:t>
            </a:r>
            <a:r>
              <a:rPr dirty="0" sz="1100" spc="-60">
                <a:solidFill>
                  <a:srgbClr val="D8D8D8"/>
                </a:solidFill>
                <a:latin typeface="Tahoma"/>
                <a:cs typeface="Tahoma"/>
              </a:rPr>
              <a:t>consensus</a:t>
            </a: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problem.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984694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2" y="18655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158595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698332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685632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1028928"/>
            <a:ext cx="50751" cy="669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202872"/>
            <a:ext cx="3989704" cy="546735"/>
          </a:xfrm>
          <a:custGeom>
            <a:avLst/>
            <a:gdLst/>
            <a:ahLst/>
            <a:cxnLst/>
            <a:rect l="l" t="t" r="r" b="b"/>
            <a:pathLst>
              <a:path w="3989704" h="546735">
                <a:moveTo>
                  <a:pt x="3989652" y="0"/>
                </a:moveTo>
                <a:lnTo>
                  <a:pt x="0" y="0"/>
                </a:lnTo>
                <a:lnTo>
                  <a:pt x="0" y="495460"/>
                </a:lnTo>
                <a:lnTo>
                  <a:pt x="4008" y="515185"/>
                </a:lnTo>
                <a:lnTo>
                  <a:pt x="14922" y="531338"/>
                </a:lnTo>
                <a:lnTo>
                  <a:pt x="31075" y="542252"/>
                </a:lnTo>
                <a:lnTo>
                  <a:pt x="50800" y="546260"/>
                </a:lnTo>
                <a:lnTo>
                  <a:pt x="3938852" y="546260"/>
                </a:lnTo>
                <a:lnTo>
                  <a:pt x="3958576" y="542252"/>
                </a:lnTo>
                <a:lnTo>
                  <a:pt x="3974729" y="531338"/>
                </a:lnTo>
                <a:lnTo>
                  <a:pt x="3985644" y="515185"/>
                </a:lnTo>
                <a:lnTo>
                  <a:pt x="3989652" y="495460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067019"/>
            <a:ext cx="0" cy="650875"/>
          </a:xfrm>
          <a:custGeom>
            <a:avLst/>
            <a:gdLst/>
            <a:ahLst/>
            <a:cxnLst/>
            <a:rect l="l" t="t" r="r" b="b"/>
            <a:pathLst>
              <a:path w="0" h="650875">
                <a:moveTo>
                  <a:pt x="0" y="65036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05431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04161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102891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193" y="190106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194" y="2088489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9994" y="2446921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794" y="2434221"/>
            <a:ext cx="3938802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98846" y="1945297"/>
            <a:ext cx="50751" cy="501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9193" y="2132759"/>
            <a:ext cx="3989704" cy="365125"/>
          </a:xfrm>
          <a:custGeom>
            <a:avLst/>
            <a:gdLst/>
            <a:ahLst/>
            <a:cxnLst/>
            <a:rect l="l" t="t" r="r" b="b"/>
            <a:pathLst>
              <a:path w="3989704" h="365125">
                <a:moveTo>
                  <a:pt x="3989652" y="0"/>
                </a:moveTo>
                <a:lnTo>
                  <a:pt x="0" y="0"/>
                </a:lnTo>
                <a:lnTo>
                  <a:pt x="0" y="314162"/>
                </a:lnTo>
                <a:lnTo>
                  <a:pt x="4008" y="333886"/>
                </a:lnTo>
                <a:lnTo>
                  <a:pt x="14922" y="350039"/>
                </a:lnTo>
                <a:lnTo>
                  <a:pt x="31075" y="360953"/>
                </a:lnTo>
                <a:lnTo>
                  <a:pt x="50800" y="364962"/>
                </a:lnTo>
                <a:lnTo>
                  <a:pt x="3938852" y="364962"/>
                </a:lnTo>
                <a:lnTo>
                  <a:pt x="3958576" y="360953"/>
                </a:lnTo>
                <a:lnTo>
                  <a:pt x="3974729" y="350039"/>
                </a:lnTo>
                <a:lnTo>
                  <a:pt x="3985644" y="333886"/>
                </a:lnTo>
                <a:lnTo>
                  <a:pt x="3989652" y="31416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8846" y="1983383"/>
            <a:ext cx="0" cy="482600"/>
          </a:xfrm>
          <a:custGeom>
            <a:avLst/>
            <a:gdLst/>
            <a:ahLst/>
            <a:cxnLst/>
            <a:rect l="l" t="t" r="r" b="b"/>
            <a:pathLst>
              <a:path w="0" h="482600">
                <a:moveTo>
                  <a:pt x="0" y="48258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19706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9579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94528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47294" y="928634"/>
            <a:ext cx="3893820" cy="15386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Consensus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260"/>
              </a:spcBef>
            </a:pPr>
            <a:r>
              <a:rPr dirty="0" sz="1100" spc="-45">
                <a:latin typeface="Tahoma"/>
                <a:cs typeface="Tahoma"/>
              </a:rPr>
              <a:t>Given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network </a:t>
            </a:r>
            <a:r>
              <a:rPr dirty="0" sz="1100" spc="-20" i="1">
                <a:latin typeface="Trebuchet MS"/>
                <a:cs typeface="Trebuchet MS"/>
              </a:rPr>
              <a:t>G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agents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agreement </a:t>
            </a:r>
            <a:r>
              <a:rPr dirty="0" sz="1100" spc="-30">
                <a:latin typeface="Tahoma"/>
                <a:cs typeface="Tahoma"/>
              </a:rPr>
              <a:t>function </a:t>
            </a:r>
            <a:r>
              <a:rPr dirty="0" sz="1100" spc="15" i="1">
                <a:latin typeface="Arial"/>
                <a:cs typeface="Arial"/>
              </a:rPr>
              <a:t>χ</a:t>
            </a:r>
            <a:r>
              <a:rPr dirty="0" sz="1100" spc="15">
                <a:latin typeface="Tahoma"/>
                <a:cs typeface="Tahoma"/>
              </a:rPr>
              <a:t>,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45" i="1">
                <a:latin typeface="Trebuchet MS"/>
                <a:cs typeface="Trebuchet MS"/>
              </a:rPr>
              <a:t>consensus </a:t>
            </a:r>
            <a:r>
              <a:rPr dirty="0" sz="1100" spc="-80" i="1">
                <a:latin typeface="Trebuchet MS"/>
                <a:cs typeface="Trebuchet MS"/>
              </a:rPr>
              <a:t>problem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design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protocol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consensus </a:t>
            </a:r>
            <a:r>
              <a:rPr dirty="0" sz="1100" spc="-40">
                <a:latin typeface="Tahoma"/>
                <a:cs typeface="Tahoma"/>
              </a:rPr>
              <a:t>is  </a:t>
            </a:r>
            <a:r>
              <a:rPr dirty="0" sz="1100" spc="-60">
                <a:latin typeface="Tahoma"/>
                <a:cs typeface="Tahoma"/>
              </a:rPr>
              <a:t>reached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any </a:t>
            </a:r>
            <a:r>
              <a:rPr dirty="0" sz="1100" spc="-60">
                <a:latin typeface="Tahoma"/>
                <a:cs typeface="Tahoma"/>
              </a:rPr>
              <a:t>consensus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 i="1">
                <a:latin typeface="Arial"/>
                <a:cs typeface="Arial"/>
              </a:rPr>
              <a:t>χ</a:t>
            </a:r>
            <a:r>
              <a:rPr dirty="0" sz="1100" spc="20">
                <a:latin typeface="Tahoma"/>
                <a:cs typeface="Tahoma"/>
              </a:rPr>
              <a:t>(</a:t>
            </a:r>
            <a:r>
              <a:rPr dirty="0" sz="1100" spc="20" b="1">
                <a:latin typeface="Calibri"/>
                <a:cs typeface="Calibri"/>
              </a:rPr>
              <a:t>x</a:t>
            </a:r>
            <a:r>
              <a:rPr dirty="0" sz="1100" spc="20">
                <a:latin typeface="Tahoma"/>
                <a:cs typeface="Tahoma"/>
              </a:rPr>
              <a:t>(0)).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7 (Consensus</a:t>
            </a:r>
            <a:r>
              <a:rPr dirty="0" sz="1100" spc="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protocol)</a:t>
            </a:r>
            <a:endParaRPr sz="1100">
              <a:latin typeface="Tahoma"/>
              <a:cs typeface="Tahoma"/>
            </a:endParaRPr>
          </a:p>
          <a:p>
            <a:pPr marL="12700" marR="485775">
              <a:lnSpc>
                <a:spcPct val="102600"/>
              </a:lnSpc>
              <a:spcBef>
                <a:spcPts val="325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protocol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 i="1">
                <a:latin typeface="Trebuchet MS"/>
                <a:cs typeface="Trebuchet MS"/>
              </a:rPr>
              <a:t>consensus </a:t>
            </a:r>
            <a:r>
              <a:rPr dirty="0" sz="1100" spc="-60" i="1">
                <a:latin typeface="Trebuchet MS"/>
                <a:cs typeface="Trebuchet MS"/>
              </a:rPr>
              <a:t>protocol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solution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 </a:t>
            </a:r>
            <a:r>
              <a:rPr dirty="0" sz="1100" spc="-60">
                <a:latin typeface="Tahoma"/>
                <a:cs typeface="Tahoma"/>
              </a:rPr>
              <a:t>consensus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problem.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725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Time-invariance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148008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9994" y="1913585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794" y="1900885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98846" y="1530654"/>
            <a:ext cx="50751" cy="3829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193" y="1524511"/>
            <a:ext cx="3989704" cy="440055"/>
          </a:xfrm>
          <a:custGeom>
            <a:avLst/>
            <a:gdLst/>
            <a:ahLst/>
            <a:cxnLst/>
            <a:rect l="l" t="t" r="r" b="b"/>
            <a:pathLst>
              <a:path w="3989704" h="440055">
                <a:moveTo>
                  <a:pt x="3989652" y="0"/>
                </a:moveTo>
                <a:lnTo>
                  <a:pt x="0" y="0"/>
                </a:lnTo>
                <a:lnTo>
                  <a:pt x="0" y="389073"/>
                </a:lnTo>
                <a:lnTo>
                  <a:pt x="4008" y="408798"/>
                </a:lnTo>
                <a:lnTo>
                  <a:pt x="14922" y="424951"/>
                </a:lnTo>
                <a:lnTo>
                  <a:pt x="31075" y="435865"/>
                </a:lnTo>
                <a:lnTo>
                  <a:pt x="50800" y="439874"/>
                </a:lnTo>
                <a:lnTo>
                  <a:pt x="3938852" y="439874"/>
                </a:lnTo>
                <a:lnTo>
                  <a:pt x="3958576" y="435865"/>
                </a:lnTo>
                <a:lnTo>
                  <a:pt x="3974729" y="424951"/>
                </a:lnTo>
                <a:lnTo>
                  <a:pt x="3985644" y="408798"/>
                </a:lnTo>
                <a:lnTo>
                  <a:pt x="3989652" y="389073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8846" y="1568748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3638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5560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5433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5306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14309" y="1582658"/>
            <a:ext cx="15773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Time-invariance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of</a:t>
            </a:r>
            <a:r>
              <a:rPr dirty="0" sz="1400" spc="9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400" spc="95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725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Time-invariance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574306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761746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141526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128826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618553"/>
            <a:ext cx="50751" cy="5229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806013"/>
            <a:ext cx="3989704" cy="386715"/>
          </a:xfrm>
          <a:custGeom>
            <a:avLst/>
            <a:gdLst/>
            <a:ahLst/>
            <a:cxnLst/>
            <a:rect l="l" t="t" r="r" b="b"/>
            <a:pathLst>
              <a:path w="3989704" h="386715">
                <a:moveTo>
                  <a:pt x="3989652" y="0"/>
                </a:moveTo>
                <a:lnTo>
                  <a:pt x="0" y="0"/>
                </a:lnTo>
                <a:lnTo>
                  <a:pt x="0" y="335513"/>
                </a:lnTo>
                <a:lnTo>
                  <a:pt x="4008" y="355237"/>
                </a:lnTo>
                <a:lnTo>
                  <a:pt x="14922" y="371390"/>
                </a:lnTo>
                <a:lnTo>
                  <a:pt x="31075" y="382304"/>
                </a:lnTo>
                <a:lnTo>
                  <a:pt x="50800" y="386313"/>
                </a:lnTo>
                <a:lnTo>
                  <a:pt x="3938852" y="386313"/>
                </a:lnTo>
                <a:lnTo>
                  <a:pt x="3958576" y="382304"/>
                </a:lnTo>
                <a:lnTo>
                  <a:pt x="3974729" y="371390"/>
                </a:lnTo>
                <a:lnTo>
                  <a:pt x="3985644" y="355237"/>
                </a:lnTo>
                <a:lnTo>
                  <a:pt x="3989652" y="335513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656637"/>
            <a:ext cx="0" cy="504190"/>
          </a:xfrm>
          <a:custGeom>
            <a:avLst/>
            <a:gdLst/>
            <a:ahLst/>
            <a:cxnLst/>
            <a:rect l="l" t="t" r="r" b="b"/>
            <a:pathLst>
              <a:path w="0" h="504190">
                <a:moveTo>
                  <a:pt x="0" y="5039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64393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63123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61853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193" y="1344256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ED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194" y="1510207"/>
            <a:ext cx="3989651" cy="506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9994" y="3062490"/>
            <a:ext cx="1016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794" y="3049790"/>
            <a:ext cx="393880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98846" y="1388491"/>
            <a:ext cx="50751" cy="1673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9193" y="1554460"/>
            <a:ext cx="3989704" cy="1558925"/>
          </a:xfrm>
          <a:custGeom>
            <a:avLst/>
            <a:gdLst/>
            <a:ahLst/>
            <a:cxnLst/>
            <a:rect l="l" t="t" r="r" b="b"/>
            <a:pathLst>
              <a:path w="3989704" h="1558925">
                <a:moveTo>
                  <a:pt x="3989652" y="0"/>
                </a:moveTo>
                <a:lnTo>
                  <a:pt x="0" y="0"/>
                </a:lnTo>
                <a:lnTo>
                  <a:pt x="0" y="1508030"/>
                </a:lnTo>
                <a:lnTo>
                  <a:pt x="4008" y="1527755"/>
                </a:lnTo>
                <a:lnTo>
                  <a:pt x="14922" y="1543908"/>
                </a:lnTo>
                <a:lnTo>
                  <a:pt x="31075" y="1554822"/>
                </a:lnTo>
                <a:lnTo>
                  <a:pt x="50800" y="1558831"/>
                </a:lnTo>
                <a:lnTo>
                  <a:pt x="3938852" y="1558831"/>
                </a:lnTo>
                <a:lnTo>
                  <a:pt x="3958576" y="1554822"/>
                </a:lnTo>
                <a:lnTo>
                  <a:pt x="3974729" y="1543908"/>
                </a:lnTo>
                <a:lnTo>
                  <a:pt x="3985644" y="1527755"/>
                </a:lnTo>
                <a:lnTo>
                  <a:pt x="3989652" y="1508030"/>
                </a:lnTo>
                <a:lnTo>
                  <a:pt x="3989652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8846" y="1426566"/>
            <a:ext cx="0" cy="1655445"/>
          </a:xfrm>
          <a:custGeom>
            <a:avLst/>
            <a:gdLst/>
            <a:ahLst/>
            <a:cxnLst/>
            <a:rect l="l" t="t" r="r" b="b"/>
            <a:pathLst>
              <a:path w="0" h="1655445">
                <a:moveTo>
                  <a:pt x="0" y="1654973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141386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40116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38846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286941" y="2480565"/>
            <a:ext cx="26733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55" i="1">
                <a:solidFill>
                  <a:srgbClr val="D8D8D8"/>
                </a:solidFill>
                <a:latin typeface="Verdana"/>
                <a:cs typeface="Verdana"/>
              </a:rPr>
              <a:t>t</a:t>
            </a:r>
            <a:r>
              <a:rPr dirty="0" sz="800" spc="45" i="1">
                <a:solidFill>
                  <a:srgbClr val="D8D8D8"/>
                </a:solidFill>
                <a:latin typeface="Meiryo"/>
                <a:cs typeface="Meiryo"/>
              </a:rPr>
              <a:t>→</a:t>
            </a:r>
            <a:r>
              <a:rPr dirty="0" sz="800" spc="-5">
                <a:solidFill>
                  <a:srgbClr val="D8D8D8"/>
                </a:solidFill>
                <a:latin typeface="Calibri"/>
                <a:cs typeface="Calibri"/>
              </a:rPr>
              <a:t>∞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6494" y="512200"/>
            <a:ext cx="3993515" cy="20453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490"/>
              </a:spcBef>
            </a:pP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Lemma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8 </a:t>
            </a: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(Time</a:t>
            </a:r>
            <a:r>
              <a:rPr dirty="0" sz="1100" spc="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invariancy)</a:t>
            </a:r>
            <a:endParaRPr sz="1100">
              <a:latin typeface="Tahoma"/>
              <a:cs typeface="Tahoma"/>
            </a:endParaRPr>
          </a:p>
          <a:p>
            <a:pPr marL="62865" marR="538480">
              <a:lnSpc>
                <a:spcPct val="102600"/>
              </a:lnSpc>
              <a:spcBef>
                <a:spcPts val="420"/>
              </a:spcBef>
            </a:pPr>
            <a:r>
              <a:rPr dirty="0" sz="1100" spc="-55" i="1">
                <a:latin typeface="Trebuchet MS"/>
                <a:cs typeface="Trebuchet MS"/>
              </a:rPr>
              <a:t>Let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-65" i="1">
                <a:latin typeface="Trebuchet MS"/>
                <a:cs typeface="Trebuchet MS"/>
              </a:rPr>
              <a:t>be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60" i="1">
                <a:latin typeface="Trebuchet MS"/>
                <a:cs typeface="Trebuchet MS"/>
              </a:rPr>
              <a:t>stationary </a:t>
            </a:r>
            <a:r>
              <a:rPr dirty="0" sz="1100" spc="-45" i="1">
                <a:latin typeface="Trebuchet MS"/>
                <a:cs typeface="Trebuchet MS"/>
              </a:rPr>
              <a:t>consensus </a:t>
            </a:r>
            <a:r>
              <a:rPr dirty="0" sz="1100" spc="-65" i="1">
                <a:latin typeface="Trebuchet MS"/>
                <a:cs typeface="Trebuchet MS"/>
              </a:rPr>
              <a:t>protocol. </a:t>
            </a:r>
            <a:r>
              <a:rPr dirty="0" sz="1100" spc="-30" i="1">
                <a:latin typeface="Trebuchet MS"/>
                <a:cs typeface="Trebuchet MS"/>
              </a:rPr>
              <a:t>Then </a:t>
            </a:r>
            <a:r>
              <a:rPr dirty="0" sz="1100" spc="25" i="1">
                <a:latin typeface="Arial"/>
                <a:cs typeface="Arial"/>
              </a:rPr>
              <a:t>χ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b="1">
                <a:latin typeface="Calibri"/>
                <a:cs typeface="Calibri"/>
              </a:rPr>
              <a:t>x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i="1">
                <a:latin typeface="Trebuchet MS"/>
                <a:cs typeface="Trebuchet MS"/>
              </a:rPr>
              <a:t>t </a:t>
            </a:r>
            <a:r>
              <a:rPr dirty="0" sz="1100" spc="30">
                <a:latin typeface="Tahoma"/>
                <a:cs typeface="Tahoma"/>
              </a:rPr>
              <a:t>)) </a:t>
            </a:r>
            <a:r>
              <a:rPr dirty="0" sz="1100" spc="-60" i="1">
                <a:latin typeface="Trebuchet MS"/>
                <a:cs typeface="Trebuchet MS"/>
              </a:rPr>
              <a:t>is  </a:t>
            </a:r>
            <a:r>
              <a:rPr dirty="0" sz="1100" spc="-75" i="1">
                <a:latin typeface="Trebuchet MS"/>
                <a:cs typeface="Trebuchet MS"/>
              </a:rPr>
              <a:t>stationary, </a:t>
            </a:r>
            <a:r>
              <a:rPr dirty="0" sz="1100" spc="-100" i="1">
                <a:latin typeface="Trebuchet MS"/>
                <a:cs typeface="Trebuchet MS"/>
              </a:rPr>
              <a:t>i.e. </a:t>
            </a:r>
            <a:r>
              <a:rPr dirty="0" sz="1100" spc="25" i="1">
                <a:latin typeface="Arial"/>
                <a:cs typeface="Arial"/>
              </a:rPr>
              <a:t>χ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b="1">
                <a:latin typeface="Calibri"/>
                <a:cs typeface="Calibri"/>
              </a:rPr>
              <a:t>x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i="1">
                <a:latin typeface="Trebuchet MS"/>
                <a:cs typeface="Trebuchet MS"/>
              </a:rPr>
              <a:t>t </a:t>
            </a:r>
            <a:r>
              <a:rPr dirty="0" sz="1100" spc="30">
                <a:latin typeface="Tahoma"/>
                <a:cs typeface="Tahoma"/>
              </a:rPr>
              <a:t>))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(0)) </a:t>
            </a:r>
            <a:r>
              <a:rPr dirty="0" sz="1100" spc="-95" i="1">
                <a:latin typeface="Trebuchet MS"/>
                <a:cs typeface="Trebuchet MS"/>
              </a:rPr>
              <a:t>for </a:t>
            </a:r>
            <a:r>
              <a:rPr dirty="0" sz="1100" spc="-85" i="1">
                <a:latin typeface="Trebuchet MS"/>
                <a:cs typeface="Trebuchet MS"/>
              </a:rPr>
              <a:t>all </a:t>
            </a:r>
            <a:r>
              <a:rPr dirty="0" sz="1100" spc="-70" i="1">
                <a:latin typeface="Trebuchet MS"/>
                <a:cs typeface="Trebuchet MS"/>
              </a:rPr>
              <a:t>t </a:t>
            </a:r>
            <a:r>
              <a:rPr dirty="0" sz="1100" spc="-20" i="1">
                <a:latin typeface="Verdana"/>
                <a:cs typeface="Verdana"/>
              </a:rPr>
              <a:t>&gt;</a:t>
            </a:r>
            <a:r>
              <a:rPr dirty="0" sz="1100" spc="35" i="1">
                <a:latin typeface="Verdana"/>
                <a:cs typeface="Verdana"/>
              </a:rPr>
              <a:t> </a:t>
            </a:r>
            <a:r>
              <a:rPr dirty="0" sz="1100" spc="-80">
                <a:latin typeface="Tahoma"/>
                <a:cs typeface="Tahoma"/>
              </a:rPr>
              <a:t>0</a:t>
            </a:r>
            <a:r>
              <a:rPr dirty="0" sz="1100" spc="-8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5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</a:pP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100">
              <a:latin typeface="Tahoma"/>
              <a:cs typeface="Tahoma"/>
            </a:endParaRPr>
          </a:p>
          <a:p>
            <a:pPr marL="63500" marR="264795">
              <a:lnSpc>
                <a:spcPct val="102600"/>
              </a:lnSpc>
              <a:spcBef>
                <a:spcPts val="295"/>
              </a:spcBef>
            </a:pPr>
            <a:r>
              <a:rPr dirty="0" sz="1100" spc="10">
                <a:solidFill>
                  <a:srgbClr val="D8D8D8"/>
                </a:solidFill>
                <a:latin typeface="Tahoma"/>
                <a:cs typeface="Tahoma"/>
              </a:rPr>
              <a:t>By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assumption </a:t>
            </a:r>
            <a:r>
              <a:rPr dirty="0" sz="1100" spc="5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5" i="1">
                <a:solidFill>
                  <a:srgbClr val="D8D8D8"/>
                </a:solidFill>
                <a:latin typeface="Trebuchet MS"/>
                <a:cs typeface="Trebuchet MS"/>
              </a:rPr>
              <a:t>t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 </a:t>
            </a:r>
            <a:r>
              <a:rPr dirty="0" sz="1100" spc="35" i="1">
                <a:solidFill>
                  <a:srgbClr val="D8D8D8"/>
                </a:solidFill>
                <a:latin typeface="Meiryo"/>
                <a:cs typeface="Meiryo"/>
              </a:rPr>
              <a:t>→ </a:t>
            </a:r>
            <a:r>
              <a:rPr dirty="0" sz="1100" spc="25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2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25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25">
                <a:solidFill>
                  <a:srgbClr val="D8D8D8"/>
                </a:solidFill>
                <a:latin typeface="Tahoma"/>
                <a:cs typeface="Tahoma"/>
              </a:rPr>
              <a:t>(0))</a:t>
            </a:r>
            <a:r>
              <a:rPr dirty="0" sz="1100" spc="25" b="1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dirty="0" sz="1100" spc="25">
                <a:solidFill>
                  <a:srgbClr val="D8D8D8"/>
                </a:solidFill>
                <a:latin typeface="Tahoma"/>
                <a:cs typeface="Tahoma"/>
              </a:rPr>
              <a:t>. 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Stationary </a:t>
            </a:r>
            <a:r>
              <a:rPr dirty="0" sz="1100" spc="20" b="1">
                <a:solidFill>
                  <a:srgbClr val="D8D8D8"/>
                </a:solidFill>
                <a:latin typeface="Calibri"/>
                <a:cs typeface="Calibri"/>
              </a:rPr>
              <a:t>u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equivalent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to 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autonomous and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therefore, </a:t>
            </a:r>
            <a:r>
              <a:rPr dirty="0" sz="1100" spc="-10">
                <a:solidFill>
                  <a:srgbClr val="D8D8D8"/>
                </a:solidFill>
                <a:latin typeface="Tahoma"/>
                <a:cs typeface="Tahoma"/>
              </a:rPr>
              <a:t>if </a:t>
            </a:r>
            <a:r>
              <a:rPr dirty="0" sz="1100" spc="5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5" i="1">
                <a:solidFill>
                  <a:srgbClr val="D8D8D8"/>
                </a:solidFill>
                <a:latin typeface="Trebuchet MS"/>
                <a:cs typeface="Trebuchet MS"/>
              </a:rPr>
              <a:t>t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 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solution,</a:t>
            </a:r>
            <a:r>
              <a:rPr dirty="0" sz="1100" spc="14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then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35" b="1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dirty="0" baseline="-10416" sz="1200" spc="-52" i="1">
                <a:solidFill>
                  <a:srgbClr val="D8D8D8"/>
                </a:solidFill>
                <a:latin typeface="Verdana"/>
                <a:cs typeface="Verdana"/>
              </a:rPr>
              <a:t>s</a:t>
            </a:r>
            <a:r>
              <a:rPr dirty="0" baseline="-10416" sz="1200" spc="-240" i="1">
                <a:solidFill>
                  <a:srgbClr val="D8D8D8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-20" i="1">
                <a:solidFill>
                  <a:srgbClr val="D8D8D8"/>
                </a:solidFill>
                <a:latin typeface="Trebuchet MS"/>
                <a:cs typeface="Trebuchet MS"/>
              </a:rPr>
              <a:t>t</a:t>
            </a:r>
            <a:r>
              <a:rPr dirty="0" sz="1100" spc="-235" i="1">
                <a:solidFill>
                  <a:srgbClr val="D8D8D8"/>
                </a:solidFill>
                <a:latin typeface="Trebuchet MS"/>
                <a:cs typeface="Trebuchet MS"/>
              </a:rPr>
              <a:t>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8D8D8"/>
                </a:solidFill>
                <a:latin typeface="Trebuchet MS"/>
                <a:cs typeface="Trebuchet MS"/>
              </a:rPr>
              <a:t>: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=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5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5" i="1">
                <a:solidFill>
                  <a:srgbClr val="D8D8D8"/>
                </a:solidFill>
                <a:latin typeface="Trebuchet MS"/>
                <a:cs typeface="Trebuchet MS"/>
              </a:rPr>
              <a:t>t</a:t>
            </a:r>
            <a:r>
              <a:rPr dirty="0" sz="1100" spc="-25" i="1">
                <a:solidFill>
                  <a:srgbClr val="D8D8D8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D8D8D8"/>
                </a:solidFill>
                <a:latin typeface="Tahoma"/>
                <a:cs typeface="Tahoma"/>
              </a:rPr>
              <a:t>+</a:t>
            </a:r>
            <a:r>
              <a:rPr dirty="0" sz="1100" spc="-12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30" i="1">
                <a:solidFill>
                  <a:srgbClr val="D8D8D8"/>
                </a:solidFill>
                <a:latin typeface="Trebuchet MS"/>
                <a:cs typeface="Trebuchet MS"/>
              </a:rPr>
              <a:t>s</a:t>
            </a:r>
            <a:r>
              <a:rPr dirty="0" sz="1100" spc="-235" i="1">
                <a:solidFill>
                  <a:srgbClr val="D8D8D8"/>
                </a:solidFill>
                <a:latin typeface="Trebuchet MS"/>
                <a:cs typeface="Trebuchet MS"/>
              </a:rPr>
              <a:t>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D8D8D8"/>
                </a:solidFill>
                <a:latin typeface="Tahoma"/>
                <a:cs typeface="Tahoma"/>
              </a:rPr>
              <a:t>(with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40" b="1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dirty="0" baseline="-10416" sz="1200" spc="-60" i="1">
                <a:solidFill>
                  <a:srgbClr val="D8D8D8"/>
                </a:solidFill>
                <a:latin typeface="Verdana"/>
                <a:cs typeface="Verdana"/>
              </a:rPr>
              <a:t>s</a:t>
            </a:r>
            <a:r>
              <a:rPr dirty="0" baseline="-10416" sz="1200" spc="-240" i="1">
                <a:solidFill>
                  <a:srgbClr val="D8D8D8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D8D8D8"/>
                </a:solidFill>
                <a:latin typeface="Tahoma"/>
                <a:cs typeface="Tahoma"/>
              </a:rPr>
              <a:t>(0)</a:t>
            </a:r>
            <a:r>
              <a:rPr dirty="0" sz="1100" spc="-1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D8D8D8"/>
                </a:solidFill>
                <a:latin typeface="Trebuchet MS"/>
                <a:cs typeface="Trebuchet MS"/>
              </a:rPr>
              <a:t>: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=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15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15" i="1">
                <a:solidFill>
                  <a:srgbClr val="D8D8D8"/>
                </a:solidFill>
                <a:latin typeface="Trebuchet MS"/>
                <a:cs typeface="Trebuchet MS"/>
              </a:rPr>
              <a:t>s</a:t>
            </a:r>
            <a:r>
              <a:rPr dirty="0" sz="1100" spc="-235" i="1">
                <a:solidFill>
                  <a:srgbClr val="D8D8D8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))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also</a:t>
            </a: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solution.</a:t>
            </a:r>
            <a:r>
              <a:rPr dirty="0" sz="1100" spc="14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For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such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35" b="1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dirty="0" baseline="-10416" sz="1200" spc="-52" i="1">
                <a:solidFill>
                  <a:srgbClr val="D8D8D8"/>
                </a:solidFill>
                <a:latin typeface="Verdana"/>
                <a:cs typeface="Verdana"/>
              </a:rPr>
              <a:t>s </a:t>
            </a:r>
            <a:r>
              <a:rPr dirty="0" sz="1100" spc="-105">
                <a:solidFill>
                  <a:srgbClr val="D8D8D8"/>
                </a:solidFill>
                <a:latin typeface="Tahoma"/>
                <a:cs typeface="Tahoma"/>
              </a:rPr>
              <a:t>we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also </a:t>
            </a:r>
            <a:r>
              <a:rPr dirty="0" sz="1100" spc="-65">
                <a:solidFill>
                  <a:srgbClr val="D8D8D8"/>
                </a:solidFill>
                <a:latin typeface="Tahoma"/>
                <a:cs typeface="Tahoma"/>
              </a:rPr>
              <a:t>have </a:t>
            </a:r>
            <a:r>
              <a:rPr dirty="0" sz="1100" spc="-35" b="1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dirty="0" baseline="-10416" sz="1200" spc="-52" i="1">
                <a:solidFill>
                  <a:srgbClr val="D8D8D8"/>
                </a:solidFill>
                <a:latin typeface="Verdana"/>
                <a:cs typeface="Verdana"/>
              </a:rPr>
              <a:t>s </a:t>
            </a:r>
            <a:r>
              <a:rPr dirty="0" sz="1100" spc="-2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-20" i="1">
                <a:solidFill>
                  <a:srgbClr val="D8D8D8"/>
                </a:solidFill>
                <a:latin typeface="Trebuchet MS"/>
                <a:cs typeface="Trebuchet MS"/>
              </a:rPr>
              <a:t>t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 </a:t>
            </a:r>
            <a:r>
              <a:rPr dirty="0" sz="1100" spc="35" i="1">
                <a:solidFill>
                  <a:srgbClr val="D8D8D8"/>
                </a:solidFill>
                <a:latin typeface="Meiryo"/>
                <a:cs typeface="Meiryo"/>
              </a:rPr>
              <a:t>→ </a:t>
            </a:r>
            <a:r>
              <a:rPr dirty="0" sz="1100" spc="5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5" b="1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dirty="0" baseline="-10416" sz="1200" spc="7" i="1">
                <a:solidFill>
                  <a:srgbClr val="D8D8D8"/>
                </a:solidFill>
                <a:latin typeface="Verdana"/>
                <a:cs typeface="Verdana"/>
              </a:rPr>
              <a:t>s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(0))</a:t>
            </a:r>
            <a:r>
              <a:rPr dirty="0" sz="1100" spc="20" b="1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dirty="0" sz="1100" spc="-15" b="1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i.e.</a:t>
            </a:r>
            <a:endParaRPr sz="1100">
              <a:latin typeface="Tahoma"/>
              <a:cs typeface="Tahoma"/>
            </a:endParaRPr>
          </a:p>
          <a:p>
            <a:pPr marL="1036319">
              <a:lnSpc>
                <a:spcPct val="100000"/>
              </a:lnSpc>
              <a:spcBef>
                <a:spcPts val="1130"/>
              </a:spcBef>
            </a:pPr>
            <a:r>
              <a:rPr dirty="0" sz="1100">
                <a:solidFill>
                  <a:srgbClr val="D8D8D8"/>
                </a:solidFill>
                <a:latin typeface="Calibri"/>
                <a:cs typeface="Calibri"/>
              </a:rPr>
              <a:t>lim</a:t>
            </a:r>
            <a:r>
              <a:rPr dirty="0" sz="1100" spc="19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dirty="0" sz="1100" spc="-35" b="1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dirty="0" baseline="-10416" sz="1200" spc="-52" i="1">
                <a:solidFill>
                  <a:srgbClr val="D8D8D8"/>
                </a:solidFill>
                <a:latin typeface="Verdana"/>
                <a:cs typeface="Verdana"/>
              </a:rPr>
              <a:t>s</a:t>
            </a:r>
            <a:r>
              <a:rPr dirty="0" baseline="-10416" sz="1200" spc="-240" i="1">
                <a:solidFill>
                  <a:srgbClr val="D8D8D8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-20" i="1">
                <a:solidFill>
                  <a:srgbClr val="D8D8D8"/>
                </a:solidFill>
                <a:latin typeface="Trebuchet MS"/>
                <a:cs typeface="Trebuchet MS"/>
              </a:rPr>
              <a:t>t</a:t>
            </a:r>
            <a:r>
              <a:rPr dirty="0" sz="1100" spc="-235" i="1">
                <a:solidFill>
                  <a:srgbClr val="D8D8D8"/>
                </a:solidFill>
                <a:latin typeface="Trebuchet MS"/>
                <a:cs typeface="Trebuchet MS"/>
              </a:rPr>
              <a:t>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</a:t>
            </a:r>
            <a:r>
              <a:rPr dirty="0" sz="1100" spc="-2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D8D8D8"/>
                </a:solidFill>
                <a:latin typeface="Tahoma"/>
                <a:cs typeface="Tahoma"/>
              </a:rPr>
              <a:t>=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10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1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10" b="1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dirty="0" baseline="-10416" sz="1200" spc="15" i="1">
                <a:solidFill>
                  <a:srgbClr val="D8D8D8"/>
                </a:solidFill>
                <a:latin typeface="Verdana"/>
                <a:cs typeface="Verdana"/>
              </a:rPr>
              <a:t>s</a:t>
            </a:r>
            <a:r>
              <a:rPr dirty="0" baseline="-10416" sz="1200" spc="-240" i="1">
                <a:solidFill>
                  <a:srgbClr val="D8D8D8"/>
                </a:solidFill>
                <a:latin typeface="Verdana"/>
                <a:cs typeface="Verdana"/>
              </a:rPr>
              <a:t> </a:t>
            </a: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(0)</a:t>
            </a:r>
            <a:r>
              <a:rPr dirty="0" sz="1100" spc="15" b="1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)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D8D8D8"/>
                </a:solidFill>
                <a:latin typeface="Tahoma"/>
                <a:cs typeface="Tahoma"/>
              </a:rPr>
              <a:t>=</a:t>
            </a:r>
            <a:r>
              <a:rPr dirty="0" sz="1100" spc="-2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30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0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0" i="1">
                <a:solidFill>
                  <a:srgbClr val="D8D8D8"/>
                </a:solidFill>
                <a:latin typeface="Trebuchet MS"/>
                <a:cs typeface="Trebuchet MS"/>
              </a:rPr>
              <a:t>s</a:t>
            </a:r>
            <a:r>
              <a:rPr dirty="0" sz="1100" spc="-235" i="1">
                <a:solidFill>
                  <a:srgbClr val="D8D8D8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894" y="2709391"/>
            <a:ext cx="3662045" cy="365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But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since </a:t>
            </a:r>
            <a:r>
              <a:rPr dirty="0" sz="1100" spc="-25">
                <a:solidFill>
                  <a:srgbClr val="D8D8D8"/>
                </a:solidFill>
                <a:latin typeface="Tahoma"/>
                <a:cs typeface="Tahoma"/>
              </a:rPr>
              <a:t>both </a:t>
            </a:r>
            <a:r>
              <a:rPr dirty="0" sz="1100" spc="-35" b="1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dirty="0" baseline="-10416" sz="1200" spc="-52" i="1">
                <a:solidFill>
                  <a:srgbClr val="D8D8D8"/>
                </a:solidFill>
                <a:latin typeface="Verdana"/>
                <a:cs typeface="Verdana"/>
              </a:rPr>
              <a:t>s </a:t>
            </a:r>
            <a:r>
              <a:rPr dirty="0" sz="1100" spc="25">
                <a:solidFill>
                  <a:srgbClr val="D8D8D8"/>
                </a:solidFill>
                <a:latin typeface="Calibri"/>
                <a:cs typeface="Calibri"/>
              </a:rPr>
              <a:t>, </a:t>
            </a:r>
            <a:r>
              <a:rPr dirty="0" sz="1100" spc="40" b="1">
                <a:solidFill>
                  <a:srgbClr val="D8D8D8"/>
                </a:solidFill>
                <a:latin typeface="Calibri"/>
                <a:cs typeface="Calibri"/>
              </a:rPr>
              <a:t>x </a:t>
            </a:r>
            <a:r>
              <a:rPr dirty="0" sz="1100" spc="-60">
                <a:solidFill>
                  <a:srgbClr val="D8D8D8"/>
                </a:solidFill>
                <a:latin typeface="Tahoma"/>
                <a:cs typeface="Tahoma"/>
              </a:rPr>
              <a:t>converge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to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dirty="0" sz="1100" spc="-70">
                <a:solidFill>
                  <a:srgbClr val="D8D8D8"/>
                </a:solidFill>
                <a:latin typeface="Tahoma"/>
                <a:cs typeface="Tahoma"/>
              </a:rPr>
              <a:t>same </a:t>
            </a:r>
            <a:r>
              <a:rPr dirty="0" sz="1100" spc="-5">
                <a:solidFill>
                  <a:srgbClr val="D8D8D8"/>
                </a:solidFill>
                <a:latin typeface="Tahoma"/>
                <a:cs typeface="Tahoma"/>
              </a:rPr>
              <a:t>limit </a:t>
            </a:r>
            <a:r>
              <a:rPr dirty="0" sz="1100" spc="-105">
                <a:solidFill>
                  <a:srgbClr val="D8D8D8"/>
                </a:solidFill>
                <a:latin typeface="Tahoma"/>
                <a:cs typeface="Tahoma"/>
              </a:rPr>
              <a:t>we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must</a:t>
            </a:r>
            <a:r>
              <a:rPr dirty="0" sz="1100" spc="-12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D8D8D8"/>
                </a:solidFill>
                <a:latin typeface="Tahoma"/>
                <a:cs typeface="Tahoma"/>
              </a:rPr>
              <a:t>have</a:t>
            </a:r>
            <a:endParaRPr sz="1100">
              <a:latin typeface="Tahoma"/>
              <a:cs typeface="Tahoma"/>
            </a:endParaRPr>
          </a:p>
          <a:p>
            <a:pPr marL="39370">
              <a:lnSpc>
                <a:spcPct val="100000"/>
              </a:lnSpc>
              <a:spcBef>
                <a:spcPts val="35"/>
              </a:spcBef>
            </a:pPr>
            <a:r>
              <a:rPr dirty="0" sz="1100" spc="30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0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0" i="1">
                <a:solidFill>
                  <a:srgbClr val="D8D8D8"/>
                </a:solidFill>
                <a:latin typeface="Trebuchet MS"/>
                <a:cs typeface="Trebuchet MS"/>
              </a:rPr>
              <a:t>s 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)) </a:t>
            </a:r>
            <a:r>
              <a:rPr dirty="0" sz="1100" spc="80">
                <a:solidFill>
                  <a:srgbClr val="D8D8D8"/>
                </a:solidFill>
                <a:latin typeface="Tahoma"/>
                <a:cs typeface="Tahoma"/>
              </a:rPr>
              <a:t>=</a:t>
            </a:r>
            <a:r>
              <a:rPr dirty="0" sz="1100" spc="-235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30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0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(0))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for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all </a:t>
            </a:r>
            <a:r>
              <a:rPr dirty="0" sz="1100" spc="10" i="1">
                <a:solidFill>
                  <a:srgbClr val="D8D8D8"/>
                </a:solidFill>
                <a:latin typeface="Trebuchet MS"/>
                <a:cs typeface="Trebuchet MS"/>
              </a:rPr>
              <a:t>s</a:t>
            </a:r>
            <a:r>
              <a:rPr dirty="0" sz="1100" spc="10">
                <a:solidFill>
                  <a:srgbClr val="D8D8D8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50029" y="2939186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E0E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52556" y="294172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E0E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52556" y="303018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E0E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38218" y="2939186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E0E0F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725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Time-invariance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574306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761746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141526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128826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618553"/>
            <a:ext cx="50751" cy="5229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806013"/>
            <a:ext cx="3989704" cy="386715"/>
          </a:xfrm>
          <a:custGeom>
            <a:avLst/>
            <a:gdLst/>
            <a:ahLst/>
            <a:cxnLst/>
            <a:rect l="l" t="t" r="r" b="b"/>
            <a:pathLst>
              <a:path w="3989704" h="386715">
                <a:moveTo>
                  <a:pt x="3989652" y="0"/>
                </a:moveTo>
                <a:lnTo>
                  <a:pt x="0" y="0"/>
                </a:lnTo>
                <a:lnTo>
                  <a:pt x="0" y="335513"/>
                </a:lnTo>
                <a:lnTo>
                  <a:pt x="4008" y="355237"/>
                </a:lnTo>
                <a:lnTo>
                  <a:pt x="14922" y="371390"/>
                </a:lnTo>
                <a:lnTo>
                  <a:pt x="31075" y="382304"/>
                </a:lnTo>
                <a:lnTo>
                  <a:pt x="50800" y="386313"/>
                </a:lnTo>
                <a:lnTo>
                  <a:pt x="3938852" y="386313"/>
                </a:lnTo>
                <a:lnTo>
                  <a:pt x="3958576" y="382304"/>
                </a:lnTo>
                <a:lnTo>
                  <a:pt x="3974729" y="371390"/>
                </a:lnTo>
                <a:lnTo>
                  <a:pt x="3985644" y="355237"/>
                </a:lnTo>
                <a:lnTo>
                  <a:pt x="3989652" y="335513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656637"/>
            <a:ext cx="0" cy="504190"/>
          </a:xfrm>
          <a:custGeom>
            <a:avLst/>
            <a:gdLst/>
            <a:ahLst/>
            <a:cxnLst/>
            <a:rect l="l" t="t" r="r" b="b"/>
            <a:pathLst>
              <a:path w="0" h="504190">
                <a:moveTo>
                  <a:pt x="0" y="5039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64393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63123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61853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193" y="1344256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194" y="1510207"/>
            <a:ext cx="3989651" cy="506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9994" y="3062490"/>
            <a:ext cx="1016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794" y="3049790"/>
            <a:ext cx="393880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98846" y="1388491"/>
            <a:ext cx="50751" cy="1673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9193" y="1554460"/>
            <a:ext cx="3989704" cy="1558925"/>
          </a:xfrm>
          <a:custGeom>
            <a:avLst/>
            <a:gdLst/>
            <a:ahLst/>
            <a:cxnLst/>
            <a:rect l="l" t="t" r="r" b="b"/>
            <a:pathLst>
              <a:path w="3989704" h="1558925">
                <a:moveTo>
                  <a:pt x="3989652" y="0"/>
                </a:moveTo>
                <a:lnTo>
                  <a:pt x="0" y="0"/>
                </a:lnTo>
                <a:lnTo>
                  <a:pt x="0" y="1508030"/>
                </a:lnTo>
                <a:lnTo>
                  <a:pt x="4008" y="1527755"/>
                </a:lnTo>
                <a:lnTo>
                  <a:pt x="14922" y="1543908"/>
                </a:lnTo>
                <a:lnTo>
                  <a:pt x="31075" y="1554822"/>
                </a:lnTo>
                <a:lnTo>
                  <a:pt x="50800" y="1558831"/>
                </a:lnTo>
                <a:lnTo>
                  <a:pt x="3938852" y="1558831"/>
                </a:lnTo>
                <a:lnTo>
                  <a:pt x="3958576" y="1554822"/>
                </a:lnTo>
                <a:lnTo>
                  <a:pt x="3974729" y="1543908"/>
                </a:lnTo>
                <a:lnTo>
                  <a:pt x="3985644" y="1527755"/>
                </a:lnTo>
                <a:lnTo>
                  <a:pt x="3989652" y="1508030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8846" y="1426566"/>
            <a:ext cx="0" cy="1655445"/>
          </a:xfrm>
          <a:custGeom>
            <a:avLst/>
            <a:gdLst/>
            <a:ahLst/>
            <a:cxnLst/>
            <a:rect l="l" t="t" r="r" b="b"/>
            <a:pathLst>
              <a:path w="0" h="1655445">
                <a:moveTo>
                  <a:pt x="0" y="165497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141386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40116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38846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286941" y="2480565"/>
            <a:ext cx="26733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55" i="1">
                <a:latin typeface="Verdana"/>
                <a:cs typeface="Verdana"/>
              </a:rPr>
              <a:t>t</a:t>
            </a:r>
            <a:r>
              <a:rPr dirty="0" sz="800" spc="45" i="1">
                <a:latin typeface="Meiryo"/>
                <a:cs typeface="Meiryo"/>
              </a:rPr>
              <a:t>→</a:t>
            </a:r>
            <a:r>
              <a:rPr dirty="0" sz="800" spc="-5">
                <a:latin typeface="Calibri"/>
                <a:cs typeface="Calibri"/>
              </a:rPr>
              <a:t>∞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6494" y="512200"/>
            <a:ext cx="3993515" cy="20453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490"/>
              </a:spcBef>
            </a:pP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Lemma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8 </a:t>
            </a: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(Time</a:t>
            </a:r>
            <a:r>
              <a:rPr dirty="0" sz="1100" spc="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invariancy)</a:t>
            </a:r>
            <a:endParaRPr sz="1100">
              <a:latin typeface="Tahoma"/>
              <a:cs typeface="Tahoma"/>
            </a:endParaRPr>
          </a:p>
          <a:p>
            <a:pPr marL="62865" marR="538480">
              <a:lnSpc>
                <a:spcPct val="102600"/>
              </a:lnSpc>
              <a:spcBef>
                <a:spcPts val="420"/>
              </a:spcBef>
            </a:pPr>
            <a:r>
              <a:rPr dirty="0" sz="1100" spc="-55" i="1">
                <a:latin typeface="Trebuchet MS"/>
                <a:cs typeface="Trebuchet MS"/>
              </a:rPr>
              <a:t>Let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-65" i="1">
                <a:latin typeface="Trebuchet MS"/>
                <a:cs typeface="Trebuchet MS"/>
              </a:rPr>
              <a:t>be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60" i="1">
                <a:latin typeface="Trebuchet MS"/>
                <a:cs typeface="Trebuchet MS"/>
              </a:rPr>
              <a:t>stationary </a:t>
            </a:r>
            <a:r>
              <a:rPr dirty="0" sz="1100" spc="-45" i="1">
                <a:latin typeface="Trebuchet MS"/>
                <a:cs typeface="Trebuchet MS"/>
              </a:rPr>
              <a:t>consensus </a:t>
            </a:r>
            <a:r>
              <a:rPr dirty="0" sz="1100" spc="-65" i="1">
                <a:latin typeface="Trebuchet MS"/>
                <a:cs typeface="Trebuchet MS"/>
              </a:rPr>
              <a:t>protocol. </a:t>
            </a:r>
            <a:r>
              <a:rPr dirty="0" sz="1100" spc="-30" i="1">
                <a:latin typeface="Trebuchet MS"/>
                <a:cs typeface="Trebuchet MS"/>
              </a:rPr>
              <a:t>Then </a:t>
            </a:r>
            <a:r>
              <a:rPr dirty="0" sz="1100" spc="25" i="1">
                <a:latin typeface="Arial"/>
                <a:cs typeface="Arial"/>
              </a:rPr>
              <a:t>χ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b="1">
                <a:latin typeface="Calibri"/>
                <a:cs typeface="Calibri"/>
              </a:rPr>
              <a:t>x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i="1">
                <a:latin typeface="Trebuchet MS"/>
                <a:cs typeface="Trebuchet MS"/>
              </a:rPr>
              <a:t>t </a:t>
            </a:r>
            <a:r>
              <a:rPr dirty="0" sz="1100" spc="30">
                <a:latin typeface="Tahoma"/>
                <a:cs typeface="Tahoma"/>
              </a:rPr>
              <a:t>)) </a:t>
            </a:r>
            <a:r>
              <a:rPr dirty="0" sz="1100" spc="-60" i="1">
                <a:latin typeface="Trebuchet MS"/>
                <a:cs typeface="Trebuchet MS"/>
              </a:rPr>
              <a:t>is  </a:t>
            </a:r>
            <a:r>
              <a:rPr dirty="0" sz="1100" spc="-75" i="1">
                <a:latin typeface="Trebuchet MS"/>
                <a:cs typeface="Trebuchet MS"/>
              </a:rPr>
              <a:t>stationary, </a:t>
            </a:r>
            <a:r>
              <a:rPr dirty="0" sz="1100" spc="-100" i="1">
                <a:latin typeface="Trebuchet MS"/>
                <a:cs typeface="Trebuchet MS"/>
              </a:rPr>
              <a:t>i.e. </a:t>
            </a:r>
            <a:r>
              <a:rPr dirty="0" sz="1100" spc="25" i="1">
                <a:latin typeface="Arial"/>
                <a:cs typeface="Arial"/>
              </a:rPr>
              <a:t>χ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b="1">
                <a:latin typeface="Calibri"/>
                <a:cs typeface="Calibri"/>
              </a:rPr>
              <a:t>x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i="1">
                <a:latin typeface="Trebuchet MS"/>
                <a:cs typeface="Trebuchet MS"/>
              </a:rPr>
              <a:t>t </a:t>
            </a:r>
            <a:r>
              <a:rPr dirty="0" sz="1100" spc="30">
                <a:latin typeface="Tahoma"/>
                <a:cs typeface="Tahoma"/>
              </a:rPr>
              <a:t>))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(0)) </a:t>
            </a:r>
            <a:r>
              <a:rPr dirty="0" sz="1100" spc="-95" i="1">
                <a:latin typeface="Trebuchet MS"/>
                <a:cs typeface="Trebuchet MS"/>
              </a:rPr>
              <a:t>for </a:t>
            </a:r>
            <a:r>
              <a:rPr dirty="0" sz="1100" spc="-85" i="1">
                <a:latin typeface="Trebuchet MS"/>
                <a:cs typeface="Trebuchet MS"/>
              </a:rPr>
              <a:t>all </a:t>
            </a:r>
            <a:r>
              <a:rPr dirty="0" sz="1100" spc="-70" i="1">
                <a:latin typeface="Trebuchet MS"/>
                <a:cs typeface="Trebuchet MS"/>
              </a:rPr>
              <a:t>t </a:t>
            </a:r>
            <a:r>
              <a:rPr dirty="0" sz="1100" spc="-20" i="1">
                <a:latin typeface="Verdana"/>
                <a:cs typeface="Verdana"/>
              </a:rPr>
              <a:t>&gt;</a:t>
            </a:r>
            <a:r>
              <a:rPr dirty="0" sz="1100" spc="35" i="1">
                <a:latin typeface="Verdana"/>
                <a:cs typeface="Verdana"/>
              </a:rPr>
              <a:t> </a:t>
            </a:r>
            <a:r>
              <a:rPr dirty="0" sz="1100" spc="-80">
                <a:latin typeface="Tahoma"/>
                <a:cs typeface="Tahoma"/>
              </a:rPr>
              <a:t>0</a:t>
            </a:r>
            <a:r>
              <a:rPr dirty="0" sz="1100" spc="-8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5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</a:pP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100">
              <a:latin typeface="Tahoma"/>
              <a:cs typeface="Tahoma"/>
            </a:endParaRPr>
          </a:p>
          <a:p>
            <a:pPr marL="63500" marR="264795">
              <a:lnSpc>
                <a:spcPct val="102600"/>
              </a:lnSpc>
              <a:spcBef>
                <a:spcPts val="295"/>
              </a:spcBef>
            </a:pPr>
            <a:r>
              <a:rPr dirty="0" sz="1100" spc="10">
                <a:latin typeface="Tahoma"/>
                <a:cs typeface="Tahoma"/>
              </a:rPr>
              <a:t>By </a:t>
            </a:r>
            <a:r>
              <a:rPr dirty="0" sz="1100" spc="-50">
                <a:latin typeface="Tahoma"/>
                <a:cs typeface="Tahoma"/>
              </a:rPr>
              <a:t>assumption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sz="1100" spc="5">
                <a:latin typeface="Tahoma"/>
                <a:cs typeface="Tahoma"/>
              </a:rPr>
              <a:t>(</a:t>
            </a:r>
            <a:r>
              <a:rPr dirty="0" sz="1100" spc="5" i="1">
                <a:latin typeface="Trebuchet MS"/>
                <a:cs typeface="Trebuchet MS"/>
              </a:rPr>
              <a:t>t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35" i="1">
                <a:latin typeface="Meiryo"/>
                <a:cs typeface="Meiryo"/>
              </a:rPr>
              <a:t>→ </a:t>
            </a:r>
            <a:r>
              <a:rPr dirty="0" sz="1100" spc="25" i="1">
                <a:latin typeface="Arial"/>
                <a:cs typeface="Arial"/>
              </a:rPr>
              <a:t>χ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b="1">
                <a:latin typeface="Calibri"/>
                <a:cs typeface="Calibri"/>
              </a:rPr>
              <a:t>x</a:t>
            </a:r>
            <a:r>
              <a:rPr dirty="0" sz="1100" spc="25">
                <a:latin typeface="Tahoma"/>
                <a:cs typeface="Tahoma"/>
              </a:rPr>
              <a:t>(0))</a:t>
            </a:r>
            <a:r>
              <a:rPr dirty="0" sz="1100" spc="25" b="1">
                <a:latin typeface="Calibri"/>
                <a:cs typeface="Calibri"/>
              </a:rPr>
              <a:t>1</a:t>
            </a:r>
            <a:r>
              <a:rPr dirty="0" sz="1100" spc="25">
                <a:latin typeface="Tahoma"/>
                <a:cs typeface="Tahoma"/>
              </a:rPr>
              <a:t>. </a:t>
            </a:r>
            <a:r>
              <a:rPr dirty="0" sz="1100" spc="-30">
                <a:latin typeface="Tahoma"/>
                <a:cs typeface="Tahoma"/>
              </a:rPr>
              <a:t>Stationary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equivalent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-55">
                <a:latin typeface="Tahoma"/>
                <a:cs typeface="Tahoma"/>
              </a:rPr>
              <a:t>autonomous and </a:t>
            </a:r>
            <a:r>
              <a:rPr dirty="0" sz="1100" spc="-50">
                <a:latin typeface="Tahoma"/>
                <a:cs typeface="Tahoma"/>
              </a:rPr>
              <a:t>therefore,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sz="1100" spc="5">
                <a:latin typeface="Tahoma"/>
                <a:cs typeface="Tahoma"/>
              </a:rPr>
              <a:t>(</a:t>
            </a:r>
            <a:r>
              <a:rPr dirty="0" sz="1100" spc="5" i="1">
                <a:latin typeface="Trebuchet MS"/>
                <a:cs typeface="Trebuchet MS"/>
              </a:rPr>
              <a:t>t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solution,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35" b="1">
                <a:latin typeface="Calibri"/>
                <a:cs typeface="Calibri"/>
              </a:rPr>
              <a:t>y</a:t>
            </a:r>
            <a:r>
              <a:rPr dirty="0" baseline="-10416" sz="1200" spc="-52" i="1">
                <a:latin typeface="Verdana"/>
                <a:cs typeface="Verdana"/>
              </a:rPr>
              <a:t>s</a:t>
            </a:r>
            <a:r>
              <a:rPr dirty="0" baseline="-10416" sz="1200" spc="-240" i="1">
                <a:latin typeface="Verdana"/>
                <a:cs typeface="Verdana"/>
              </a:rPr>
              <a:t> 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Trebuchet MS"/>
                <a:cs typeface="Trebuchet MS"/>
              </a:rPr>
              <a:t>t</a:t>
            </a:r>
            <a:r>
              <a:rPr dirty="0" sz="1100" spc="-235" i="1">
                <a:latin typeface="Trebuchet MS"/>
                <a:cs typeface="Trebuchet MS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sz="1100" spc="5">
                <a:latin typeface="Tahoma"/>
                <a:cs typeface="Tahoma"/>
              </a:rPr>
              <a:t>(</a:t>
            </a:r>
            <a:r>
              <a:rPr dirty="0" sz="1100" spc="5" i="1">
                <a:latin typeface="Trebuchet MS"/>
                <a:cs typeface="Trebuchet MS"/>
              </a:rPr>
              <a:t>t</a:t>
            </a:r>
            <a:r>
              <a:rPr dirty="0" sz="1100" spc="-25" i="1">
                <a:latin typeface="Trebuchet MS"/>
                <a:cs typeface="Trebuchet MS"/>
              </a:rPr>
              <a:t> </a:t>
            </a:r>
            <a:r>
              <a:rPr dirty="0" sz="1100" spc="80">
                <a:latin typeface="Tahoma"/>
                <a:cs typeface="Tahoma"/>
              </a:rPr>
              <a:t>+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s</a:t>
            </a:r>
            <a:r>
              <a:rPr dirty="0" sz="1100" spc="-235" i="1">
                <a:latin typeface="Trebuchet MS"/>
                <a:cs typeface="Trebuchet MS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 b="1">
                <a:latin typeface="Calibri"/>
                <a:cs typeface="Calibri"/>
              </a:rPr>
              <a:t>y</a:t>
            </a:r>
            <a:r>
              <a:rPr dirty="0" baseline="-10416" sz="1200" spc="-60" i="1">
                <a:latin typeface="Verdana"/>
                <a:cs typeface="Verdana"/>
              </a:rPr>
              <a:t>s</a:t>
            </a:r>
            <a:r>
              <a:rPr dirty="0" baseline="-10416" sz="1200" spc="-240" i="1">
                <a:latin typeface="Verdana"/>
                <a:cs typeface="Verdana"/>
              </a:rPr>
              <a:t> </a:t>
            </a:r>
            <a:r>
              <a:rPr dirty="0" sz="1100">
                <a:latin typeface="Tahoma"/>
                <a:cs typeface="Tahoma"/>
              </a:rPr>
              <a:t>(0)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15" b="1">
                <a:latin typeface="Calibri"/>
                <a:cs typeface="Calibri"/>
              </a:rPr>
              <a:t>x</a:t>
            </a:r>
            <a:r>
              <a:rPr dirty="0" sz="1100" spc="15">
                <a:latin typeface="Tahoma"/>
                <a:cs typeface="Tahoma"/>
              </a:rPr>
              <a:t>(</a:t>
            </a:r>
            <a:r>
              <a:rPr dirty="0" sz="1100" spc="15" i="1">
                <a:latin typeface="Trebuchet MS"/>
                <a:cs typeface="Trebuchet MS"/>
              </a:rPr>
              <a:t>s</a:t>
            </a:r>
            <a:r>
              <a:rPr dirty="0" sz="1100" spc="-235" i="1">
                <a:latin typeface="Trebuchet MS"/>
                <a:cs typeface="Trebuchet MS"/>
              </a:rPr>
              <a:t> </a:t>
            </a:r>
            <a:r>
              <a:rPr dirty="0" sz="1100" spc="15">
                <a:latin typeface="Tahoma"/>
                <a:cs typeface="Tahoma"/>
              </a:rPr>
              <a:t>))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also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solution.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such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-35" b="1">
                <a:latin typeface="Calibri"/>
                <a:cs typeface="Calibri"/>
              </a:rPr>
              <a:t>y</a:t>
            </a:r>
            <a:r>
              <a:rPr dirty="0" baseline="-10416" sz="1200" spc="-52" i="1">
                <a:latin typeface="Verdana"/>
                <a:cs typeface="Verdana"/>
              </a:rPr>
              <a:t>s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also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35" b="1">
                <a:latin typeface="Calibri"/>
                <a:cs typeface="Calibri"/>
              </a:rPr>
              <a:t>y</a:t>
            </a:r>
            <a:r>
              <a:rPr dirty="0" baseline="-10416" sz="1200" spc="-52" i="1">
                <a:latin typeface="Verdana"/>
                <a:cs typeface="Verdana"/>
              </a:rPr>
              <a:t>s 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Trebuchet MS"/>
                <a:cs typeface="Trebuchet MS"/>
              </a:rPr>
              <a:t>t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35" i="1">
                <a:latin typeface="Meiryo"/>
                <a:cs typeface="Meiryo"/>
              </a:rPr>
              <a:t>→ </a:t>
            </a:r>
            <a:r>
              <a:rPr dirty="0" sz="1100" spc="5" i="1">
                <a:latin typeface="Arial"/>
                <a:cs typeface="Arial"/>
              </a:rPr>
              <a:t>χ</a:t>
            </a:r>
            <a:r>
              <a:rPr dirty="0" sz="1100" spc="5">
                <a:latin typeface="Tahoma"/>
                <a:cs typeface="Tahoma"/>
              </a:rPr>
              <a:t>(</a:t>
            </a:r>
            <a:r>
              <a:rPr dirty="0" sz="1100" spc="5" b="1">
                <a:latin typeface="Calibri"/>
                <a:cs typeface="Calibri"/>
              </a:rPr>
              <a:t>y</a:t>
            </a:r>
            <a:r>
              <a:rPr dirty="0" baseline="-10416" sz="1200" spc="7" i="1">
                <a:latin typeface="Verdana"/>
                <a:cs typeface="Verdana"/>
              </a:rPr>
              <a:t>s </a:t>
            </a:r>
            <a:r>
              <a:rPr dirty="0" sz="1100" spc="20">
                <a:latin typeface="Tahoma"/>
                <a:cs typeface="Tahoma"/>
              </a:rPr>
              <a:t>(0))</a:t>
            </a:r>
            <a:r>
              <a:rPr dirty="0" sz="1100" spc="20" b="1">
                <a:latin typeface="Calibri"/>
                <a:cs typeface="Calibri"/>
              </a:rPr>
              <a:t>1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i.e.</a:t>
            </a:r>
            <a:endParaRPr sz="1100">
              <a:latin typeface="Tahoma"/>
              <a:cs typeface="Tahoma"/>
            </a:endParaRPr>
          </a:p>
          <a:p>
            <a:pPr marL="1036319">
              <a:lnSpc>
                <a:spcPct val="100000"/>
              </a:lnSpc>
              <a:spcBef>
                <a:spcPts val="1130"/>
              </a:spcBef>
            </a:pPr>
            <a:r>
              <a:rPr dirty="0" sz="1100">
                <a:latin typeface="Calibri"/>
                <a:cs typeface="Calibri"/>
              </a:rPr>
              <a:t>lim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-35" b="1">
                <a:latin typeface="Calibri"/>
                <a:cs typeface="Calibri"/>
              </a:rPr>
              <a:t>y</a:t>
            </a:r>
            <a:r>
              <a:rPr dirty="0" baseline="-10416" sz="1200" spc="-52" i="1">
                <a:latin typeface="Verdana"/>
                <a:cs typeface="Verdana"/>
              </a:rPr>
              <a:t>s</a:t>
            </a:r>
            <a:r>
              <a:rPr dirty="0" baseline="-10416" sz="1200" spc="-240" i="1">
                <a:latin typeface="Verdana"/>
                <a:cs typeface="Verdana"/>
              </a:rPr>
              <a:t> 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Trebuchet MS"/>
                <a:cs typeface="Trebuchet MS"/>
              </a:rPr>
              <a:t>t</a:t>
            </a:r>
            <a:r>
              <a:rPr dirty="0" sz="1100" spc="-235" i="1">
                <a:latin typeface="Trebuchet MS"/>
                <a:cs typeface="Trebuchet MS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10" i="1">
                <a:latin typeface="Arial"/>
                <a:cs typeface="Arial"/>
              </a:rPr>
              <a:t>χ</a:t>
            </a:r>
            <a:r>
              <a:rPr dirty="0" sz="1100" spc="10">
                <a:latin typeface="Tahoma"/>
                <a:cs typeface="Tahoma"/>
              </a:rPr>
              <a:t>(</a:t>
            </a:r>
            <a:r>
              <a:rPr dirty="0" sz="1100" spc="10" b="1">
                <a:latin typeface="Calibri"/>
                <a:cs typeface="Calibri"/>
              </a:rPr>
              <a:t>y</a:t>
            </a:r>
            <a:r>
              <a:rPr dirty="0" baseline="-10416" sz="1200" spc="15" i="1">
                <a:latin typeface="Verdana"/>
                <a:cs typeface="Verdana"/>
              </a:rPr>
              <a:t>s</a:t>
            </a:r>
            <a:r>
              <a:rPr dirty="0" baseline="-10416" sz="1200" spc="-240" i="1">
                <a:latin typeface="Verdana"/>
                <a:cs typeface="Verdana"/>
              </a:rPr>
              <a:t> </a:t>
            </a:r>
            <a:r>
              <a:rPr dirty="0" sz="1100" spc="15">
                <a:latin typeface="Tahoma"/>
                <a:cs typeface="Tahoma"/>
              </a:rPr>
              <a:t>(0)</a:t>
            </a:r>
            <a:r>
              <a:rPr dirty="0" sz="1100" spc="15" b="1">
                <a:latin typeface="Calibri"/>
                <a:cs typeface="Calibri"/>
              </a:rPr>
              <a:t>1</a:t>
            </a:r>
            <a:r>
              <a:rPr dirty="0" sz="1100" spc="15">
                <a:latin typeface="Tahoma"/>
                <a:cs typeface="Tahoma"/>
              </a:rPr>
              <a:t>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i="1">
                <a:latin typeface="Trebuchet MS"/>
                <a:cs typeface="Trebuchet MS"/>
              </a:rPr>
              <a:t>s</a:t>
            </a:r>
            <a:r>
              <a:rPr dirty="0" sz="1100" spc="-235" i="1">
                <a:latin typeface="Trebuchet MS"/>
                <a:cs typeface="Trebuchet MS"/>
              </a:rPr>
              <a:t> </a:t>
            </a:r>
            <a:r>
              <a:rPr dirty="0" sz="1100" spc="3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894" y="2709391"/>
            <a:ext cx="3662045" cy="365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50">
                <a:latin typeface="Tahoma"/>
                <a:cs typeface="Tahoma"/>
              </a:rPr>
              <a:t>since </a:t>
            </a:r>
            <a:r>
              <a:rPr dirty="0" sz="1100" spc="-25">
                <a:latin typeface="Tahoma"/>
                <a:cs typeface="Tahoma"/>
              </a:rPr>
              <a:t>both </a:t>
            </a:r>
            <a:r>
              <a:rPr dirty="0" sz="1100" spc="-35" b="1">
                <a:latin typeface="Calibri"/>
                <a:cs typeface="Calibri"/>
              </a:rPr>
              <a:t>y</a:t>
            </a:r>
            <a:r>
              <a:rPr dirty="0" baseline="-10416" sz="1200" spc="-52" i="1">
                <a:latin typeface="Verdana"/>
                <a:cs typeface="Verdana"/>
              </a:rPr>
              <a:t>s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40" b="1">
                <a:latin typeface="Calibri"/>
                <a:cs typeface="Calibri"/>
              </a:rPr>
              <a:t>x </a:t>
            </a:r>
            <a:r>
              <a:rPr dirty="0" sz="1100" spc="-60">
                <a:latin typeface="Tahoma"/>
                <a:cs typeface="Tahoma"/>
              </a:rPr>
              <a:t>converge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5">
                <a:latin typeface="Tahoma"/>
                <a:cs typeface="Tahoma"/>
              </a:rPr>
              <a:t>limit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0">
                <a:latin typeface="Tahoma"/>
                <a:cs typeface="Tahoma"/>
              </a:rPr>
              <a:t>must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have</a:t>
            </a:r>
            <a:endParaRPr sz="1100">
              <a:latin typeface="Tahoma"/>
              <a:cs typeface="Tahoma"/>
            </a:endParaRPr>
          </a:p>
          <a:p>
            <a:pPr marL="39370">
              <a:lnSpc>
                <a:spcPct val="100000"/>
              </a:lnSpc>
              <a:spcBef>
                <a:spcPts val="35"/>
              </a:spcBef>
            </a:pP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i="1">
                <a:latin typeface="Trebuchet MS"/>
                <a:cs typeface="Trebuchet MS"/>
              </a:rPr>
              <a:t>s </a:t>
            </a:r>
            <a:r>
              <a:rPr dirty="0" sz="1100" spc="30">
                <a:latin typeface="Tahoma"/>
                <a:cs typeface="Tahoma"/>
              </a:rPr>
              <a:t>))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235">
                <a:latin typeface="Tahoma"/>
                <a:cs typeface="Tahoma"/>
              </a:rPr>
              <a:t> </a:t>
            </a: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(0))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10" i="1">
                <a:latin typeface="Trebuchet MS"/>
                <a:cs typeface="Trebuchet MS"/>
              </a:rPr>
              <a:t>s</a:t>
            </a:r>
            <a:r>
              <a:rPr dirty="0" sz="1100" spc="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50029" y="2939186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52556" y="294172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52556" y="303018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38218" y="2939186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725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Time-invariance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713649"/>
            <a:ext cx="304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Note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05522" y="1045045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53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92822" y="806506"/>
            <a:ext cx="563880" cy="40894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09550" marR="5080" indent="-197485">
              <a:lnSpc>
                <a:spcPct val="112599"/>
              </a:lnSpc>
              <a:spcBef>
                <a:spcPts val="145"/>
              </a:spcBef>
            </a:pPr>
            <a:r>
              <a:rPr dirty="0" sz="1100" spc="30">
                <a:latin typeface="Trebuchet MS"/>
                <a:cs typeface="Trebuchet MS"/>
              </a:rPr>
              <a:t>d</a:t>
            </a: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i="1">
                <a:latin typeface="Trebuchet MS"/>
                <a:cs typeface="Trebuchet MS"/>
              </a:rPr>
              <a:t>t</a:t>
            </a:r>
            <a:r>
              <a:rPr dirty="0" sz="1100" spc="-300" i="1">
                <a:latin typeface="Trebuchet MS"/>
                <a:cs typeface="Trebuchet MS"/>
              </a:rPr>
              <a:t> </a:t>
            </a:r>
            <a:r>
              <a:rPr dirty="0" sz="1100" spc="30">
                <a:latin typeface="Tahoma"/>
                <a:cs typeface="Tahoma"/>
              </a:rPr>
              <a:t>))  </a:t>
            </a:r>
            <a:r>
              <a:rPr dirty="0" sz="1100" spc="-10">
                <a:latin typeface="Trebuchet MS"/>
                <a:cs typeface="Trebuchet MS"/>
              </a:rPr>
              <a:t>d</a:t>
            </a:r>
            <a:r>
              <a:rPr dirty="0" sz="1100" spc="-1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57691" y="104504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 h="0">
                <a:moveTo>
                  <a:pt x="0" y="0"/>
                </a:moveTo>
                <a:lnTo>
                  <a:pt x="17609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51607" y="104504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 h="0">
                <a:moveTo>
                  <a:pt x="0" y="0"/>
                </a:moveTo>
                <a:lnTo>
                  <a:pt x="17609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736953" y="779225"/>
            <a:ext cx="1744345" cy="4800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ts val="1270"/>
              </a:lnSpc>
              <a:spcBef>
                <a:spcPts val="125"/>
              </a:spcBef>
              <a:tabLst>
                <a:tab pos="1125220" algn="l"/>
              </a:tabLst>
            </a:pPr>
            <a:r>
              <a:rPr dirty="0" baseline="-37878" sz="1650" spc="120">
                <a:latin typeface="Tahoma"/>
                <a:cs typeface="Tahoma"/>
              </a:rPr>
              <a:t>= </a:t>
            </a:r>
            <a:r>
              <a:rPr dirty="0" baseline="-35185" sz="2250" spc="532">
                <a:latin typeface="Calibri"/>
                <a:cs typeface="Calibri"/>
              </a:rPr>
              <a:t>∑</a:t>
            </a:r>
            <a:r>
              <a:rPr dirty="0" baseline="-35185" sz="2250" spc="120">
                <a:latin typeface="Calibri"/>
                <a:cs typeface="Calibri"/>
              </a:rPr>
              <a:t> </a:t>
            </a:r>
            <a:r>
              <a:rPr dirty="0" sz="1100" spc="30" i="1">
                <a:latin typeface="Arial"/>
                <a:cs typeface="Arial"/>
              </a:rPr>
              <a:t>∂χ</a:t>
            </a:r>
            <a:r>
              <a:rPr dirty="0" sz="1100" spc="-105" i="1">
                <a:latin typeface="Arial"/>
                <a:cs typeface="Arial"/>
              </a:rPr>
              <a:t> </a:t>
            </a:r>
            <a:r>
              <a:rPr dirty="0" baseline="-37878" sz="1650" spc="-52" i="1">
                <a:latin typeface="Trebuchet MS"/>
                <a:cs typeface="Trebuchet MS"/>
              </a:rPr>
              <a:t>x</a:t>
            </a:r>
            <a:r>
              <a:rPr dirty="0" baseline="-62500" sz="1200" spc="-52" i="1">
                <a:latin typeface="Verdana"/>
                <a:cs typeface="Verdana"/>
              </a:rPr>
              <a:t>i	</a:t>
            </a:r>
            <a:r>
              <a:rPr dirty="0" sz="1100" spc="30" i="1">
                <a:latin typeface="Arial"/>
                <a:cs typeface="Arial"/>
              </a:rPr>
              <a:t>∂χ</a:t>
            </a:r>
            <a:endParaRPr sz="1100">
              <a:latin typeface="Arial"/>
              <a:cs typeface="Arial"/>
            </a:endParaRPr>
          </a:p>
          <a:p>
            <a:pPr marL="215900">
              <a:lnSpc>
                <a:spcPts val="1270"/>
              </a:lnSpc>
              <a:tabLst>
                <a:tab pos="422275" algn="l"/>
              </a:tabLst>
            </a:pPr>
            <a:r>
              <a:rPr dirty="0" baseline="-79861" sz="1200" spc="-30" i="1">
                <a:latin typeface="Verdana"/>
                <a:cs typeface="Verdana"/>
              </a:rPr>
              <a:t>i	</a:t>
            </a:r>
            <a:r>
              <a:rPr dirty="0" baseline="-37878" sz="1650" spc="-37" i="1">
                <a:latin typeface="Arial"/>
                <a:cs typeface="Arial"/>
              </a:rPr>
              <a:t>∂</a:t>
            </a:r>
            <a:r>
              <a:rPr dirty="0" baseline="-37878" sz="1650" spc="-37" i="1">
                <a:latin typeface="Trebuchet MS"/>
                <a:cs typeface="Trebuchet MS"/>
              </a:rPr>
              <a:t>x</a:t>
            </a:r>
            <a:r>
              <a:rPr dirty="0" baseline="-62500" sz="1200" spc="-37" i="1">
                <a:latin typeface="Verdana"/>
                <a:cs typeface="Verdana"/>
              </a:rPr>
              <a:t>i </a:t>
            </a:r>
            <a:r>
              <a:rPr dirty="0" sz="1100" spc="-305">
                <a:latin typeface="Trebuchet MS"/>
                <a:cs typeface="Trebuchet MS"/>
              </a:rPr>
              <a:t>˙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baseline="-9259" sz="2250" spc="532">
                <a:latin typeface="Calibri"/>
                <a:cs typeface="Calibri"/>
              </a:rPr>
              <a:t>∑ </a:t>
            </a:r>
            <a:r>
              <a:rPr dirty="0" baseline="-37878" sz="1650" spc="-37" i="1">
                <a:latin typeface="Arial"/>
                <a:cs typeface="Arial"/>
              </a:rPr>
              <a:t>∂</a:t>
            </a:r>
            <a:r>
              <a:rPr dirty="0" baseline="-37878" sz="1650" spc="-37" i="1">
                <a:latin typeface="Trebuchet MS"/>
                <a:cs typeface="Trebuchet MS"/>
              </a:rPr>
              <a:t>x</a:t>
            </a:r>
            <a:r>
              <a:rPr dirty="0" baseline="-62500" sz="1200" spc="-37" i="1">
                <a:latin typeface="Verdana"/>
                <a:cs typeface="Verdana"/>
              </a:rPr>
              <a:t>i </a:t>
            </a: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  <a:p>
            <a:pPr marL="252095">
              <a:lnSpc>
                <a:spcPct val="100000"/>
              </a:lnSpc>
              <a:spcBef>
                <a:spcPts val="45"/>
              </a:spcBef>
              <a:tabLst>
                <a:tab pos="909319" algn="l"/>
              </a:tabLst>
            </a:pPr>
            <a:r>
              <a:rPr dirty="0" sz="800" spc="20" i="1">
                <a:latin typeface="Meiryo"/>
                <a:cs typeface="Meiryo"/>
              </a:rPr>
              <a:t>∈</a:t>
            </a:r>
            <a:r>
              <a:rPr dirty="0" sz="800" spc="20">
                <a:latin typeface="Calibri"/>
                <a:cs typeface="Calibri"/>
              </a:rPr>
              <a:t>Γ	</a:t>
            </a:r>
            <a:r>
              <a:rPr dirty="0" sz="800" spc="30" i="1">
                <a:latin typeface="Verdana"/>
                <a:cs typeface="Verdana"/>
              </a:rPr>
              <a:t>i</a:t>
            </a:r>
            <a:r>
              <a:rPr dirty="0" sz="800" spc="30" i="1">
                <a:latin typeface="Meiryo"/>
                <a:cs typeface="Meiryo"/>
              </a:rPr>
              <a:t>∈</a:t>
            </a:r>
            <a:r>
              <a:rPr dirty="0" sz="800" spc="30">
                <a:latin typeface="Calibri"/>
                <a:cs typeface="Calibri"/>
              </a:rPr>
              <a:t>Γ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193" y="1569224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2" y="18655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9194" y="1743125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9994" y="2732836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0794" y="2720136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98846" y="1613458"/>
            <a:ext cx="50751" cy="11193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193" y="1787401"/>
            <a:ext cx="3989704" cy="996315"/>
          </a:xfrm>
          <a:custGeom>
            <a:avLst/>
            <a:gdLst/>
            <a:ahLst/>
            <a:cxnLst/>
            <a:rect l="l" t="t" r="r" b="b"/>
            <a:pathLst>
              <a:path w="3989704" h="996314">
                <a:moveTo>
                  <a:pt x="3989652" y="0"/>
                </a:moveTo>
                <a:lnTo>
                  <a:pt x="0" y="0"/>
                </a:lnTo>
                <a:lnTo>
                  <a:pt x="0" y="945434"/>
                </a:lnTo>
                <a:lnTo>
                  <a:pt x="4008" y="965159"/>
                </a:lnTo>
                <a:lnTo>
                  <a:pt x="14922" y="981312"/>
                </a:lnTo>
                <a:lnTo>
                  <a:pt x="31075" y="992226"/>
                </a:lnTo>
                <a:lnTo>
                  <a:pt x="50800" y="996235"/>
                </a:lnTo>
                <a:lnTo>
                  <a:pt x="3938852" y="996235"/>
                </a:lnTo>
                <a:lnTo>
                  <a:pt x="3958576" y="992226"/>
                </a:lnTo>
                <a:lnTo>
                  <a:pt x="3974729" y="981312"/>
                </a:lnTo>
                <a:lnTo>
                  <a:pt x="3985644" y="965159"/>
                </a:lnTo>
                <a:lnTo>
                  <a:pt x="3989652" y="945434"/>
                </a:lnTo>
                <a:lnTo>
                  <a:pt x="3989652" y="0"/>
                </a:lnTo>
                <a:close/>
              </a:path>
            </a:pathLst>
          </a:custGeom>
          <a:solidFill>
            <a:srgbClr val="E5E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98846" y="1651548"/>
            <a:ext cx="0" cy="1100455"/>
          </a:xfrm>
          <a:custGeom>
            <a:avLst/>
            <a:gdLst/>
            <a:ahLst/>
            <a:cxnLst/>
            <a:rect l="l" t="t" r="r" b="b"/>
            <a:pathLst>
              <a:path w="0" h="1100455">
                <a:moveTo>
                  <a:pt x="0" y="110033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98846" y="16388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98846" y="16261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98846" y="16134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98650" y="2218193"/>
            <a:ext cx="5511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</a:tabLst>
            </a:pPr>
            <a:r>
              <a:rPr dirty="0" sz="800" spc="-20" i="1">
                <a:latin typeface="Verdana"/>
                <a:cs typeface="Verdana"/>
              </a:rPr>
              <a:t>i</a:t>
            </a:r>
            <a:r>
              <a:rPr dirty="0" sz="800" spc="-20" i="1">
                <a:latin typeface="Verdana"/>
                <a:cs typeface="Verdana"/>
              </a:rPr>
              <a:t>	</a:t>
            </a: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6246" y="2286585"/>
            <a:ext cx="2813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800" spc="-20" i="1">
                <a:latin typeface="Verdana"/>
                <a:cs typeface="Verdana"/>
              </a:rPr>
              <a:t>j</a:t>
            </a:r>
            <a:r>
              <a:rPr dirty="0" sz="800" spc="-20" i="1">
                <a:latin typeface="Meiryo"/>
                <a:cs typeface="Meiryo"/>
              </a:rPr>
              <a:t>∈</a:t>
            </a:r>
            <a:r>
              <a:rPr dirty="0" sz="800" spc="-20" i="1">
                <a:latin typeface="Verdana"/>
                <a:cs typeface="Verdana"/>
              </a:rPr>
              <a:t>N</a:t>
            </a:r>
            <a:r>
              <a:rPr dirty="0" baseline="-9259" sz="900" spc="-30" i="1">
                <a:latin typeface="Verdana"/>
                <a:cs typeface="Verdana"/>
              </a:rPr>
              <a:t>i</a:t>
            </a:r>
            <a:endParaRPr baseline="-9259" sz="9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27073" y="2154259"/>
            <a:ext cx="100520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0065" algn="l"/>
              </a:tabLst>
            </a:pPr>
            <a:r>
              <a:rPr dirty="0" sz="1100" spc="-50" i="1">
                <a:latin typeface="Trebuchet MS"/>
                <a:cs typeface="Trebuchet MS"/>
              </a:rPr>
              <a:t>u 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h	x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10">
                <a:latin typeface="Calibri"/>
                <a:cs typeface="Calibri"/>
              </a:rPr>
              <a:t>min</a:t>
            </a:r>
            <a:r>
              <a:rPr dirty="0" sz="1100" spc="-165">
                <a:latin typeface="Calibri"/>
                <a:cs typeface="Calibri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x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06801" y="2218193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Verdana"/>
                <a:cs typeface="Verdana"/>
              </a:rPr>
              <a:t>j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6494" y="1279584"/>
            <a:ext cx="3145790" cy="8769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dirty="0" sz="1100" spc="-25">
                <a:latin typeface="Tahoma"/>
                <a:cs typeface="Tahoma"/>
              </a:rPr>
              <a:t>Thus,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consensus </a:t>
            </a:r>
            <a:r>
              <a:rPr dirty="0" sz="1100" spc="-30">
                <a:latin typeface="Tahoma"/>
                <a:cs typeface="Tahoma"/>
              </a:rPr>
              <a:t>protocol </a:t>
            </a:r>
            <a:r>
              <a:rPr dirty="0" sz="1100" spc="-40">
                <a:latin typeface="Tahoma"/>
                <a:cs typeface="Tahoma"/>
              </a:rPr>
              <a:t>must </a:t>
            </a:r>
            <a:r>
              <a:rPr dirty="0" sz="1100" spc="-35">
                <a:latin typeface="Tahoma"/>
                <a:cs typeface="Tahoma"/>
              </a:rPr>
              <a:t>satisfy </a:t>
            </a:r>
            <a:r>
              <a:rPr dirty="0" sz="1100" spc="-40" i="1">
                <a:latin typeface="Meiryo"/>
                <a:cs typeface="Meiryo"/>
              </a:rPr>
              <a:t>∇</a:t>
            </a:r>
            <a:r>
              <a:rPr dirty="0" sz="1100" spc="-40" i="1">
                <a:latin typeface="Arial"/>
                <a:cs typeface="Arial"/>
              </a:rPr>
              <a:t>χ </a:t>
            </a:r>
            <a:r>
              <a:rPr dirty="0" sz="1100" spc="-70" i="1">
                <a:latin typeface="Meiryo"/>
                <a:cs typeface="Meiryo"/>
              </a:rPr>
              <a:t>·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2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780"/>
              </a:spcBef>
            </a:pP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405"/>
              </a:spcBef>
            </a:pP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45" i="1">
                <a:latin typeface="Arial"/>
                <a:cs typeface="Arial"/>
              </a:rPr>
              <a:t>χ</a:t>
            </a:r>
            <a:r>
              <a:rPr dirty="0" sz="1100" spc="45">
                <a:latin typeface="Tahoma"/>
                <a:cs typeface="Tahoma"/>
              </a:rPr>
              <a:t>(</a:t>
            </a:r>
            <a:r>
              <a:rPr dirty="0" sz="1100" spc="45" b="1">
                <a:latin typeface="Calibri"/>
                <a:cs typeface="Calibri"/>
              </a:rPr>
              <a:t>x</a:t>
            </a:r>
            <a:r>
              <a:rPr dirty="0" sz="1100" spc="45">
                <a:latin typeface="Tahoma"/>
                <a:cs typeface="Tahoma"/>
              </a:rPr>
              <a:t>)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10">
                <a:latin typeface="Calibri"/>
                <a:cs typeface="Calibri"/>
              </a:rPr>
              <a:t>min</a:t>
            </a:r>
            <a:r>
              <a:rPr dirty="0" baseline="-10416" sz="1200" spc="15" i="1">
                <a:latin typeface="Verdana"/>
                <a:cs typeface="Verdana"/>
              </a:rPr>
              <a:t>i</a:t>
            </a:r>
            <a:r>
              <a:rPr dirty="0" baseline="-10416" sz="1200" spc="15" i="1">
                <a:latin typeface="Meiryo"/>
                <a:cs typeface="Meiryo"/>
              </a:rPr>
              <a:t>∈</a:t>
            </a:r>
            <a:r>
              <a:rPr dirty="0" baseline="-10416" sz="1200" spc="15">
                <a:latin typeface="Calibri"/>
                <a:cs typeface="Calibri"/>
              </a:rPr>
              <a:t>Γ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 </a:t>
            </a:r>
            <a:r>
              <a:rPr dirty="0" sz="1100">
                <a:latin typeface="Tahoma"/>
                <a:cs typeface="Tahoma"/>
              </a:rPr>
              <a:t>),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suitable </a:t>
            </a:r>
            <a:r>
              <a:rPr dirty="0" sz="1100" spc="20" b="1">
                <a:latin typeface="Calibri"/>
                <a:cs typeface="Calibri"/>
              </a:rPr>
              <a:t>u</a:t>
            </a:r>
            <a:r>
              <a:rPr dirty="0" sz="1100" spc="-120" b="1">
                <a:latin typeface="Calibri"/>
                <a:cs typeface="Calibri"/>
              </a:rPr>
              <a:t> </a:t>
            </a:r>
            <a:r>
              <a:rPr dirty="0" sz="1100" spc="-4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  <a:p>
            <a:pPr marL="1847214">
              <a:lnSpc>
                <a:spcPct val="100000"/>
              </a:lnSpc>
              <a:spcBef>
                <a:spcPts val="204"/>
              </a:spcBef>
              <a:tabLst>
                <a:tab pos="2467610" algn="l"/>
              </a:tabLst>
            </a:pPr>
            <a:r>
              <a:rPr dirty="0" sz="1100" spc="434">
                <a:latin typeface="Arial"/>
                <a:cs typeface="Arial"/>
              </a:rPr>
              <a:t>(	</a:t>
            </a:r>
            <a:r>
              <a:rPr dirty="0" sz="1100" spc="93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7294" y="2545990"/>
            <a:ext cx="186182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70">
                <a:latin typeface="Tahoma"/>
                <a:cs typeface="Tahoma"/>
              </a:rPr>
              <a:t>where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5" i="1">
                <a:latin typeface="Trebuchet MS"/>
                <a:cs typeface="Trebuchet MS"/>
              </a:rPr>
              <a:t>h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sz="1100" spc="-220" i="1">
                <a:latin typeface="Trebuchet MS"/>
                <a:cs typeface="Trebuchet MS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y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x</a:t>
            </a:r>
            <a:r>
              <a:rPr dirty="0" sz="1100" spc="90" i="1">
                <a:latin typeface="Trebuchet MS"/>
                <a:cs typeface="Trebuchet MS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y</a:t>
            </a:r>
            <a:r>
              <a:rPr dirty="0" sz="1100" spc="-220" i="1">
                <a:latin typeface="Trebuchet MS"/>
                <a:cs typeface="Trebuchet MS"/>
              </a:rPr>
              <a:t> </a:t>
            </a:r>
            <a:r>
              <a:rPr dirty="0" sz="1100" spc="-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725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Time-invariance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332916"/>
            <a:ext cx="34290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Henceforth,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assume </a:t>
            </a:r>
            <a:r>
              <a:rPr dirty="0" sz="1100" spc="-40">
                <a:latin typeface="Tahoma"/>
                <a:cs typeface="Tahoma"/>
              </a:rPr>
              <a:t>further </a:t>
            </a:r>
            <a:r>
              <a:rPr dirty="0" sz="1100" spc="-35">
                <a:latin typeface="Tahoma"/>
                <a:cs typeface="Tahoma"/>
              </a:rPr>
              <a:t>structure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agreement  </a:t>
            </a:r>
            <a:r>
              <a:rPr dirty="0" sz="1100" spc="-40">
                <a:latin typeface="Tahoma"/>
                <a:cs typeface="Tahoma"/>
              </a:rPr>
              <a:t>function: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98599" y="876684"/>
            <a:ext cx="138811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100" spc="45" i="1">
                <a:latin typeface="Arial"/>
                <a:cs typeface="Arial"/>
              </a:rPr>
              <a:t>χ</a:t>
            </a:r>
            <a:r>
              <a:rPr dirty="0" sz="1100" spc="45">
                <a:latin typeface="Tahoma"/>
                <a:cs typeface="Tahoma"/>
              </a:rPr>
              <a:t>(</a:t>
            </a:r>
            <a:r>
              <a:rPr dirty="0" sz="1100" spc="45" b="1">
                <a:latin typeface="Calibri"/>
                <a:cs typeface="Calibri"/>
              </a:rPr>
              <a:t>x</a:t>
            </a:r>
            <a:r>
              <a:rPr dirty="0" sz="1100" spc="45">
                <a:latin typeface="Tahoma"/>
                <a:cs typeface="Tahoma"/>
              </a:rPr>
              <a:t>) </a:t>
            </a:r>
            <a:r>
              <a:rPr dirty="0" baseline="2525" sz="1650" spc="-75">
                <a:latin typeface="Trebuchet MS"/>
                <a:cs typeface="Trebuchet MS"/>
              </a:rPr>
              <a:t>:</a:t>
            </a:r>
            <a:r>
              <a:rPr dirty="0" sz="1100" spc="-50">
                <a:latin typeface="Tahoma"/>
                <a:cs typeface="Tahoma"/>
              </a:rPr>
              <a:t>= </a:t>
            </a:r>
            <a:r>
              <a:rPr dirty="0" sz="1100" spc="-110" i="1">
                <a:latin typeface="Trebuchet MS"/>
                <a:cs typeface="Trebuchet MS"/>
              </a:rPr>
              <a:t>f</a:t>
            </a:r>
            <a:r>
              <a:rPr dirty="0" baseline="93434" sz="1650" spc="-82" i="1">
                <a:latin typeface="Trebuchet MS"/>
                <a:cs typeface="Trebuchet MS"/>
              </a:rPr>
              <a:t> </a:t>
            </a:r>
            <a:r>
              <a:rPr dirty="0" baseline="-9259" sz="2250" spc="532">
                <a:latin typeface="Calibri"/>
                <a:cs typeface="Calibri"/>
              </a:rPr>
              <a:t>∑ </a:t>
            </a:r>
            <a:r>
              <a:rPr dirty="0" sz="1100" spc="-10" i="1">
                <a:latin typeface="Trebuchet MS"/>
                <a:cs typeface="Trebuchet MS"/>
              </a:rPr>
              <a:t>g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 </a:t>
            </a:r>
            <a:r>
              <a:rPr dirty="0" sz="1100" spc="345">
                <a:latin typeface="Tahoma"/>
                <a:cs typeface="Tahoma"/>
              </a:rPr>
              <a:t>)</a:t>
            </a:r>
            <a:r>
              <a:rPr dirty="0" baseline="93434" sz="1650" spc="517">
                <a:latin typeface="Arial"/>
                <a:cs typeface="Arial"/>
              </a:rPr>
              <a:t>'</a:t>
            </a:r>
            <a:endParaRPr baseline="93434" sz="1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58272" y="932102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9193" y="1527720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194" y="1693659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9994" y="3316274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0794" y="3303574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571955"/>
            <a:ext cx="50751" cy="174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9193" y="1737932"/>
            <a:ext cx="3989704" cy="1629410"/>
          </a:xfrm>
          <a:custGeom>
            <a:avLst/>
            <a:gdLst/>
            <a:ahLst/>
            <a:cxnLst/>
            <a:rect l="l" t="t" r="r" b="b"/>
            <a:pathLst>
              <a:path w="3989704" h="1629410">
                <a:moveTo>
                  <a:pt x="3989652" y="0"/>
                </a:moveTo>
                <a:lnTo>
                  <a:pt x="0" y="0"/>
                </a:lnTo>
                <a:lnTo>
                  <a:pt x="0" y="1578342"/>
                </a:lnTo>
                <a:lnTo>
                  <a:pt x="4008" y="1598067"/>
                </a:lnTo>
                <a:lnTo>
                  <a:pt x="14922" y="1614220"/>
                </a:lnTo>
                <a:lnTo>
                  <a:pt x="31075" y="1625134"/>
                </a:lnTo>
                <a:lnTo>
                  <a:pt x="50800" y="1629142"/>
                </a:lnTo>
                <a:lnTo>
                  <a:pt x="3938852" y="1629142"/>
                </a:lnTo>
                <a:lnTo>
                  <a:pt x="3958576" y="1625134"/>
                </a:lnTo>
                <a:lnTo>
                  <a:pt x="3974729" y="1614220"/>
                </a:lnTo>
                <a:lnTo>
                  <a:pt x="3985644" y="1598067"/>
                </a:lnTo>
                <a:lnTo>
                  <a:pt x="3989652" y="157834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1610039"/>
            <a:ext cx="0" cy="1725295"/>
          </a:xfrm>
          <a:custGeom>
            <a:avLst/>
            <a:gdLst/>
            <a:ahLst/>
            <a:cxnLst/>
            <a:rect l="l" t="t" r="r" b="b"/>
            <a:pathLst>
              <a:path w="0" h="1725295">
                <a:moveTo>
                  <a:pt x="0" y="172528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98846" y="15973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98846" y="15846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98846" y="157193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6494" y="1089839"/>
            <a:ext cx="2424430" cy="8102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r" marR="207010">
              <a:lnSpc>
                <a:spcPct val="100000"/>
              </a:lnSpc>
              <a:spcBef>
                <a:spcPts val="295"/>
              </a:spcBef>
            </a:pPr>
            <a:r>
              <a:rPr dirty="0" sz="800" spc="60" i="1">
                <a:latin typeface="Verdana"/>
                <a:cs typeface="Verdana"/>
              </a:rPr>
              <a:t>i</a:t>
            </a:r>
            <a:r>
              <a:rPr dirty="0" sz="800" spc="-75" i="1">
                <a:latin typeface="Meiryo"/>
                <a:cs typeface="Meiryo"/>
              </a:rPr>
              <a:t>∈</a:t>
            </a:r>
            <a:r>
              <a:rPr dirty="0" sz="800" spc="110">
                <a:latin typeface="Calibri"/>
                <a:cs typeface="Calibri"/>
              </a:rPr>
              <a:t>Γ</a:t>
            </a:r>
            <a:endParaRPr sz="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70"/>
              </a:spcBef>
            </a:pP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110" i="1">
                <a:latin typeface="Trebuchet MS"/>
                <a:cs typeface="Trebuchet MS"/>
              </a:rPr>
              <a:t>f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10" i="1">
                <a:latin typeface="Trebuchet MS"/>
                <a:cs typeface="Trebuchet MS"/>
              </a:rPr>
              <a:t>g </a:t>
            </a:r>
            <a:r>
              <a:rPr dirty="0" sz="1100" spc="-135">
                <a:latin typeface="Trebuchet MS"/>
                <a:cs typeface="Trebuchet MS"/>
              </a:rPr>
              <a:t>: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35" i="1">
                <a:latin typeface="Meiryo"/>
                <a:cs typeface="Meiryo"/>
              </a:rPr>
              <a:t>→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15" i="1">
                <a:latin typeface="Trebuchet MS"/>
                <a:cs typeface="Trebuchet MS"/>
              </a:rPr>
              <a:t>g</a:t>
            </a:r>
            <a:r>
              <a:rPr dirty="0" baseline="27777" sz="1200" spc="22" i="1">
                <a:latin typeface="Meiryo"/>
                <a:cs typeface="Meiryo"/>
              </a:rPr>
              <a:t>t </a:t>
            </a:r>
            <a:r>
              <a:rPr dirty="0" sz="1100" spc="60" i="1">
                <a:latin typeface="Meiryo"/>
                <a:cs typeface="Meiryo"/>
              </a:rPr>
              <a:t>/</a:t>
            </a:r>
            <a:r>
              <a:rPr dirty="0" sz="1100" spc="6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60"/>
              </a:spcBef>
            </a:pP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Fact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1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dirty="0" sz="1100" spc="-25" i="1">
                <a:latin typeface="Trebuchet MS"/>
                <a:cs typeface="Trebuchet MS"/>
              </a:rPr>
              <a:t>Means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85" i="1">
                <a:latin typeface="Trebuchet MS"/>
                <a:cs typeface="Trebuchet MS"/>
              </a:rPr>
              <a:t>order </a:t>
            </a:r>
            <a:r>
              <a:rPr dirty="0" sz="1100" spc="-55" i="1">
                <a:latin typeface="Trebuchet MS"/>
                <a:cs typeface="Trebuchet MS"/>
              </a:rPr>
              <a:t>psatisfy </a:t>
            </a: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-114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assumptions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55167" y="2015464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 h="0">
                <a:moveTo>
                  <a:pt x="0" y="0"/>
                </a:moveTo>
                <a:lnTo>
                  <a:pt x="3097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835033" y="1995534"/>
            <a:ext cx="29400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10" i="1">
                <a:latin typeface="Trebuchet MS"/>
                <a:cs typeface="Trebuchet MS"/>
              </a:rPr>
              <a:t>f 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i="1">
                <a:latin typeface="Trebuchet MS"/>
                <a:cs typeface="Trebuchet MS"/>
              </a:rPr>
              <a:t>y</a:t>
            </a:r>
            <a:r>
              <a:rPr dirty="0" sz="1100" spc="-254" i="1">
                <a:latin typeface="Trebuchet MS"/>
                <a:cs typeface="Trebuchet MS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55167" y="2217991"/>
            <a:ext cx="3098165" cy="0"/>
          </a:xfrm>
          <a:custGeom>
            <a:avLst/>
            <a:gdLst/>
            <a:ahLst/>
            <a:cxnLst/>
            <a:rect l="l" t="t" r="r" b="b"/>
            <a:pathLst>
              <a:path w="3098165" h="0">
                <a:moveTo>
                  <a:pt x="0" y="0"/>
                </a:moveTo>
                <a:lnTo>
                  <a:pt x="30976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18388" y="1956895"/>
            <a:ext cx="1415415" cy="43815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430"/>
              </a:spcBef>
              <a:tabLst>
                <a:tab pos="1130300" algn="l"/>
              </a:tabLst>
            </a:pPr>
            <a:r>
              <a:rPr dirty="0" sz="1100" spc="-20" i="1">
                <a:latin typeface="Trebuchet MS"/>
                <a:cs typeface="Trebuchet MS"/>
              </a:rPr>
              <a:t>Mean</a:t>
            </a:r>
            <a:r>
              <a:rPr dirty="0" sz="1100" spc="-20" i="1">
                <a:latin typeface="Trebuchet MS"/>
                <a:cs typeface="Trebuchet MS"/>
              </a:rPr>
              <a:t>	</a:t>
            </a:r>
            <a:r>
              <a:rPr dirty="0" sz="1100" spc="8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55" b="1">
                <a:latin typeface="Calibri"/>
                <a:cs typeface="Calibri"/>
              </a:rPr>
              <a:t>x</a:t>
            </a:r>
            <a:r>
              <a:rPr dirty="0" sz="1100" spc="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60" i="1">
                <a:latin typeface="Trebuchet MS"/>
                <a:cs typeface="Trebuchet MS"/>
              </a:rPr>
              <a:t>Arithmetic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94141" y="2185732"/>
            <a:ext cx="11366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95411" y="2288896"/>
            <a:ext cx="14541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105" i="1">
                <a:latin typeface="Meiryo"/>
                <a:cs typeface="Meiryo"/>
              </a:rPr>
              <a:t>|</a:t>
            </a:r>
            <a:r>
              <a:rPr dirty="0" sz="800" spc="125">
                <a:latin typeface="Calibri"/>
                <a:cs typeface="Calibri"/>
              </a:rPr>
              <a:t>Γ</a:t>
            </a:r>
            <a:r>
              <a:rPr dirty="0" sz="800" spc="-125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6523" y="2213659"/>
            <a:ext cx="132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40">
                <a:latin typeface="Calibri"/>
                <a:cs typeface="Calibri"/>
              </a:rPr>
              <a:t>∑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4524" y="2268831"/>
            <a:ext cx="19113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60" i="1">
                <a:latin typeface="Verdana"/>
                <a:cs typeface="Verdana"/>
              </a:rPr>
              <a:t>i</a:t>
            </a:r>
            <a:r>
              <a:rPr dirty="0" sz="800" spc="-70" i="1">
                <a:latin typeface="Meiryo"/>
                <a:cs typeface="Meiryo"/>
              </a:rPr>
              <a:t>∈</a:t>
            </a:r>
            <a:r>
              <a:rPr dirty="0" sz="800" spc="110">
                <a:latin typeface="Calibri"/>
                <a:cs typeface="Calibri"/>
              </a:rPr>
              <a:t>Γ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60473" y="2202991"/>
            <a:ext cx="89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Trebuchet MS"/>
                <a:cs typeface="Trebuchet MS"/>
              </a:rPr>
              <a:t>x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24354" y="2261094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08833" y="2177693"/>
            <a:ext cx="1479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8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y</a:t>
            </a:r>
            <a:r>
              <a:rPr dirty="0" u="sng" sz="800" spc="4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10103" y="2288896"/>
            <a:ext cx="14541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105" i="1">
                <a:latin typeface="Meiryo"/>
                <a:cs typeface="Meiryo"/>
              </a:rPr>
              <a:t>|</a:t>
            </a:r>
            <a:r>
              <a:rPr dirty="0" sz="800" spc="130">
                <a:latin typeface="Calibri"/>
                <a:cs typeface="Calibri"/>
              </a:rPr>
              <a:t>Γ</a:t>
            </a:r>
            <a:r>
              <a:rPr dirty="0" sz="800" spc="-125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33254" y="1959878"/>
            <a:ext cx="298450" cy="43497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13030" marR="5080" indent="-100965">
              <a:lnSpc>
                <a:spcPct val="120300"/>
              </a:lnSpc>
              <a:spcBef>
                <a:spcPts val="150"/>
              </a:spcBef>
            </a:pPr>
            <a:r>
              <a:rPr dirty="0" sz="1100" spc="-10" i="1">
                <a:latin typeface="Trebuchet MS"/>
                <a:cs typeface="Trebuchet MS"/>
              </a:rPr>
              <a:t>g</a:t>
            </a:r>
            <a:r>
              <a:rPr dirty="0" sz="1100" spc="-26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z</a:t>
            </a:r>
            <a:r>
              <a:rPr dirty="0" sz="1100" spc="-260" i="1">
                <a:latin typeface="Trebuchet MS"/>
                <a:cs typeface="Trebuchet MS"/>
              </a:rPr>
              <a:t> </a:t>
            </a:r>
            <a:r>
              <a:rPr dirty="0" sz="1100" spc="20">
                <a:latin typeface="Tahoma"/>
                <a:cs typeface="Tahoma"/>
              </a:rPr>
              <a:t>)  </a:t>
            </a:r>
            <a:r>
              <a:rPr dirty="0" sz="1100" spc="-50" i="1">
                <a:latin typeface="Trebuchet MS"/>
                <a:cs typeface="Trebuchet MS"/>
              </a:rPr>
              <a:t>z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52701" y="2466895"/>
            <a:ext cx="61849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12626" sz="1650" spc="67">
                <a:latin typeface="Tahoma"/>
                <a:cs typeface="Tahoma"/>
              </a:rPr>
              <a:t>(</a:t>
            </a:r>
            <a:r>
              <a:rPr dirty="0" baseline="7575" sz="1650" spc="67">
                <a:latin typeface="Calibri"/>
                <a:cs typeface="Calibri"/>
              </a:rPr>
              <a:t>∏</a:t>
            </a:r>
            <a:r>
              <a:rPr dirty="0" sz="800" spc="45" i="1">
                <a:latin typeface="Verdana"/>
                <a:cs typeface="Verdana"/>
              </a:rPr>
              <a:t>i</a:t>
            </a:r>
            <a:r>
              <a:rPr dirty="0" sz="800" spc="45" i="1">
                <a:latin typeface="Meiryo"/>
                <a:cs typeface="Meiryo"/>
              </a:rPr>
              <a:t>∈</a:t>
            </a:r>
            <a:r>
              <a:rPr dirty="0" sz="800" spc="45">
                <a:latin typeface="Calibri"/>
                <a:cs typeface="Calibri"/>
              </a:rPr>
              <a:t>Γ </a:t>
            </a:r>
            <a:r>
              <a:rPr dirty="0" baseline="12626" sz="1650" spc="-52" i="1">
                <a:latin typeface="Trebuchet MS"/>
                <a:cs typeface="Trebuchet MS"/>
              </a:rPr>
              <a:t>x</a:t>
            </a:r>
            <a:r>
              <a:rPr dirty="0" baseline="6944" sz="1200" spc="-52" i="1">
                <a:latin typeface="Verdana"/>
                <a:cs typeface="Verdana"/>
              </a:rPr>
              <a:t>i</a:t>
            </a:r>
            <a:r>
              <a:rPr dirty="0" baseline="6944" sz="1200" spc="-262" i="1">
                <a:latin typeface="Verdana"/>
                <a:cs typeface="Verdana"/>
              </a:rPr>
              <a:t> </a:t>
            </a:r>
            <a:r>
              <a:rPr dirty="0" baseline="12626" sz="1650" spc="30">
                <a:latin typeface="Tahoma"/>
                <a:cs typeface="Tahoma"/>
              </a:rPr>
              <a:t>)</a:t>
            </a:r>
            <a:endParaRPr baseline="12626" sz="16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21877" y="2406562"/>
            <a:ext cx="26416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15">
                <a:latin typeface="Arial"/>
                <a:cs typeface="Arial"/>
              </a:rPr>
              <a:t>1</a:t>
            </a:r>
            <a:r>
              <a:rPr dirty="0" sz="800" spc="75">
                <a:latin typeface="Trebuchet MS"/>
                <a:cs typeface="Trebuchet MS"/>
              </a:rPr>
              <a:t>/</a:t>
            </a:r>
            <a:r>
              <a:rPr dirty="0" sz="800" spc="-105" i="1">
                <a:latin typeface="Meiryo"/>
                <a:cs typeface="Meiryo"/>
              </a:rPr>
              <a:t>|</a:t>
            </a:r>
            <a:r>
              <a:rPr dirty="0" sz="800" spc="125">
                <a:latin typeface="Calibri"/>
                <a:cs typeface="Calibri"/>
              </a:rPr>
              <a:t>Γ</a:t>
            </a:r>
            <a:r>
              <a:rPr dirty="0" sz="800" spc="-125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78099" y="2426968"/>
            <a:ext cx="628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25" i="1"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83611" y="2391015"/>
            <a:ext cx="391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-165" i="1">
                <a:latin typeface="Trebuchet MS"/>
                <a:cs typeface="Trebuchet MS"/>
              </a:rPr>
              <a:t>e</a:t>
            </a:r>
            <a:r>
              <a:rPr dirty="0" baseline="-20202" sz="1650" spc="-112" i="1">
                <a:latin typeface="Trebuchet MS"/>
                <a:cs typeface="Trebuchet MS"/>
              </a:rPr>
              <a:t> </a:t>
            </a:r>
            <a:r>
              <a:rPr dirty="0" sz="800" spc="-5">
                <a:latin typeface="Trebuchet MS"/>
                <a:cs typeface="Trebuchet MS"/>
              </a:rPr>
              <a:t>/</a:t>
            </a:r>
            <a:r>
              <a:rPr dirty="0" sz="800" spc="-5" i="1">
                <a:latin typeface="Meiryo"/>
                <a:cs typeface="Meiryo"/>
              </a:rPr>
              <a:t>|</a:t>
            </a:r>
            <a:r>
              <a:rPr dirty="0" sz="800" spc="-5">
                <a:latin typeface="Calibri"/>
                <a:cs typeface="Calibri"/>
              </a:rPr>
              <a:t>Γ</a:t>
            </a:r>
            <a:r>
              <a:rPr dirty="0" sz="800" spc="-5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76421" y="2435576"/>
            <a:ext cx="41211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Calibri"/>
                <a:cs typeface="Calibri"/>
              </a:rPr>
              <a:t>log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z</a:t>
            </a:r>
            <a:r>
              <a:rPr dirty="0" sz="1100" spc="-250" i="1">
                <a:latin typeface="Trebuchet MS"/>
                <a:cs typeface="Trebuchet MS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73161" y="2629193"/>
            <a:ext cx="42418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10845" algn="l"/>
              </a:tabLst>
            </a:pPr>
            <a:r>
              <a:rPr dirty="0" u="sng" sz="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8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3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|</a:t>
            </a:r>
            <a:r>
              <a:rPr dirty="0" u="sng" sz="80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Γ</a:t>
            </a:r>
            <a:r>
              <a:rPr dirty="0" u="sng" sz="800" spc="-3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|	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49031" y="2798240"/>
            <a:ext cx="46735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3888" sz="1200" spc="97">
                <a:latin typeface="Calibri"/>
                <a:cs typeface="Calibri"/>
              </a:rPr>
              <a:t>∑</a:t>
            </a:r>
            <a:r>
              <a:rPr dirty="0" baseline="4629" sz="900" spc="97" i="1">
                <a:latin typeface="Verdana"/>
                <a:cs typeface="Verdana"/>
              </a:rPr>
              <a:t>i</a:t>
            </a:r>
            <a:r>
              <a:rPr dirty="0" baseline="4629" sz="900" spc="97" i="1">
                <a:latin typeface="Meiryo"/>
                <a:cs typeface="Meiryo"/>
              </a:rPr>
              <a:t>∈</a:t>
            </a:r>
            <a:r>
              <a:rPr dirty="0" baseline="4629" sz="900" spc="97">
                <a:latin typeface="Calibri"/>
                <a:cs typeface="Calibri"/>
              </a:rPr>
              <a:t>Γ</a:t>
            </a:r>
            <a:r>
              <a:rPr dirty="0" baseline="4629" sz="900" spc="22">
                <a:latin typeface="Calibri"/>
                <a:cs typeface="Calibri"/>
              </a:rPr>
              <a:t> </a:t>
            </a:r>
            <a:r>
              <a:rPr dirty="0" baseline="17361" sz="1200" spc="-67" i="1">
                <a:latin typeface="Verdana"/>
                <a:cs typeface="Verdana"/>
              </a:rPr>
              <a:t>x</a:t>
            </a:r>
            <a:r>
              <a:rPr dirty="0" sz="600" spc="-45" i="1">
                <a:latin typeface="Verdana"/>
                <a:cs typeface="Verdana"/>
              </a:rPr>
              <a:t>i</a:t>
            </a:r>
            <a:r>
              <a:rPr dirty="0" baseline="50925" sz="900" spc="-67" i="1">
                <a:latin typeface="Meiryo"/>
                <a:cs typeface="Meiryo"/>
              </a:rPr>
              <a:t>−</a:t>
            </a:r>
            <a:r>
              <a:rPr dirty="0" baseline="50925" sz="900" spc="-67">
                <a:latin typeface="Arial"/>
                <a:cs typeface="Arial"/>
              </a:rPr>
              <a:t>1</a:t>
            </a:r>
            <a:endParaRPr baseline="50925"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10103" y="2629193"/>
            <a:ext cx="14541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800" spc="-10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|</a:t>
            </a:r>
            <a:r>
              <a:rPr dirty="0" u="sng" sz="800" spc="1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Γ</a:t>
            </a:r>
            <a:r>
              <a:rPr dirty="0" u="sng" sz="800" spc="-125" i="1">
                <a:uFill>
                  <a:solidFill>
                    <a:srgbClr val="000000"/>
                  </a:solidFill>
                </a:uFill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39846" y="2750005"/>
            <a:ext cx="755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85" i="1"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43427" y="264761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0313" y="2381247"/>
            <a:ext cx="612140" cy="77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 marR="5080" indent="-17145">
              <a:lnSpc>
                <a:spcPct val="134200"/>
              </a:lnSpc>
              <a:spcBef>
                <a:spcPts val="100"/>
              </a:spcBef>
            </a:pPr>
            <a:r>
              <a:rPr dirty="0" sz="1100" spc="-70" i="1">
                <a:latin typeface="Trebuchet MS"/>
                <a:cs typeface="Trebuchet MS"/>
              </a:rPr>
              <a:t>Geometric 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Harmonic</a:t>
            </a:r>
            <a:endParaRPr sz="1100">
              <a:latin typeface="Trebuchet MS"/>
              <a:cs typeface="Trebuchet MS"/>
            </a:endParaRPr>
          </a:p>
          <a:p>
            <a:pPr marL="53975">
              <a:lnSpc>
                <a:spcPct val="100000"/>
              </a:lnSpc>
              <a:spcBef>
                <a:spcPts val="1065"/>
              </a:spcBef>
            </a:pPr>
            <a:r>
              <a:rPr dirty="0" sz="1100" spc="-40" i="1">
                <a:latin typeface="Trebuchet MS"/>
                <a:cs typeface="Trebuchet MS"/>
              </a:rPr>
              <a:t>p</a:t>
            </a:r>
            <a:r>
              <a:rPr dirty="0" sz="1100" spc="-40" i="1">
                <a:latin typeface="Meiryo"/>
                <a:cs typeface="Meiryo"/>
              </a:rPr>
              <a:t>−</a:t>
            </a:r>
            <a:r>
              <a:rPr dirty="0" sz="1100" spc="-40" i="1">
                <a:latin typeface="Trebuchet MS"/>
                <a:cs typeface="Trebuchet MS"/>
              </a:rPr>
              <a:t>mean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82699" y="2813683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85">
                <a:latin typeface="Arial"/>
                <a:cs typeface="Arial"/>
              </a:rPr>
              <a:t>(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82330" y="2950285"/>
            <a:ext cx="146685" cy="255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05"/>
              </a:lnSpc>
              <a:spcBef>
                <a:spcPts val="95"/>
              </a:spcBef>
            </a:pPr>
            <a:r>
              <a:rPr dirty="0" u="sng" sz="8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3335">
              <a:lnSpc>
                <a:spcPts val="905"/>
              </a:lnSpc>
            </a:pPr>
            <a:r>
              <a:rPr dirty="0" sz="800" spc="-105" i="1">
                <a:latin typeface="Meiryo"/>
                <a:cs typeface="Meiryo"/>
              </a:rPr>
              <a:t>|</a:t>
            </a:r>
            <a:r>
              <a:rPr dirty="0" sz="800" spc="130">
                <a:latin typeface="Calibri"/>
                <a:cs typeface="Calibri"/>
              </a:rPr>
              <a:t>Γ</a:t>
            </a:r>
            <a:r>
              <a:rPr dirty="0" sz="800" spc="-125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44713" y="2978212"/>
            <a:ext cx="393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6230" algn="l"/>
              </a:tabLst>
            </a:pPr>
            <a:r>
              <a:rPr dirty="0" sz="1100" spc="240">
                <a:latin typeface="Calibri"/>
                <a:cs typeface="Calibri"/>
              </a:rPr>
              <a:t>∑</a:t>
            </a:r>
            <a:r>
              <a:rPr dirty="0" sz="1100" spc="240">
                <a:latin typeface="Calibri"/>
                <a:cs typeface="Calibri"/>
              </a:rPr>
              <a:t>	</a:t>
            </a:r>
            <a:r>
              <a:rPr dirty="0" baseline="5050" sz="1650" spc="-75" i="1">
                <a:latin typeface="Trebuchet MS"/>
                <a:cs typeface="Trebuchet MS"/>
              </a:rPr>
              <a:t>x</a:t>
            </a:r>
            <a:endParaRPr baseline="5050" sz="16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27021" y="2937521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5" i="1"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52701" y="3041549"/>
            <a:ext cx="31115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3472" sz="1200" spc="44" i="1">
                <a:latin typeface="Verdana"/>
                <a:cs typeface="Verdana"/>
              </a:rPr>
              <a:t>i</a:t>
            </a:r>
            <a:r>
              <a:rPr dirty="0" baseline="3472" sz="1200" spc="44" i="1">
                <a:latin typeface="Meiryo"/>
                <a:cs typeface="Meiryo"/>
              </a:rPr>
              <a:t>∈</a:t>
            </a:r>
            <a:r>
              <a:rPr dirty="0" baseline="3472" sz="1200" spc="44">
                <a:latin typeface="Calibri"/>
                <a:cs typeface="Calibri"/>
              </a:rPr>
              <a:t>Γ</a:t>
            </a:r>
            <a:r>
              <a:rPr dirty="0" baseline="3472" sz="1200" spc="97">
                <a:latin typeface="Calibri"/>
                <a:cs typeface="Calibri"/>
              </a:rPr>
              <a:t> </a:t>
            </a: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379586" y="2884676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Arial"/>
                <a:cs typeface="Arial"/>
              </a:rPr>
              <a:t>1</a:t>
            </a:r>
            <a:r>
              <a:rPr dirty="0" sz="800" spc="65">
                <a:latin typeface="Trebuchet MS"/>
                <a:cs typeface="Trebuchet MS"/>
              </a:rPr>
              <a:t>/</a:t>
            </a:r>
            <a:r>
              <a:rPr dirty="0" sz="800" spc="-65" i="1"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16821" y="2942233"/>
            <a:ext cx="1479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8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y</a:t>
            </a:r>
            <a:r>
              <a:rPr dirty="0" u="sng" sz="800" spc="45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18079" y="3053449"/>
            <a:ext cx="14541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105" i="1">
                <a:latin typeface="Meiryo"/>
                <a:cs typeface="Meiryo"/>
              </a:rPr>
              <a:t>|</a:t>
            </a:r>
            <a:r>
              <a:rPr dirty="0" sz="800" spc="125">
                <a:latin typeface="Calibri"/>
                <a:cs typeface="Calibri"/>
              </a:rPr>
              <a:t>Γ</a:t>
            </a:r>
            <a:r>
              <a:rPr dirty="0" sz="800" spc="-125" i="1">
                <a:latin typeface="Meiryo"/>
                <a:cs typeface="Meiryo"/>
              </a:rPr>
              <a:t>|</a:t>
            </a:r>
            <a:endParaRPr sz="800">
              <a:latin typeface="Meiryo"/>
              <a:cs typeface="Meiry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95144" y="2813683"/>
            <a:ext cx="769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340" algn="l"/>
                <a:tab pos="673100" algn="l"/>
              </a:tabLst>
            </a:pPr>
            <a:r>
              <a:rPr dirty="0" sz="1100" spc="285">
                <a:latin typeface="Arial"/>
                <a:cs typeface="Arial"/>
              </a:rPr>
              <a:t>)</a:t>
            </a:r>
            <a:r>
              <a:rPr dirty="0" sz="1100" spc="285">
                <a:latin typeface="Arial"/>
                <a:cs typeface="Arial"/>
              </a:rPr>
              <a:t>	</a:t>
            </a:r>
            <a:r>
              <a:rPr dirty="0" sz="1100" spc="285">
                <a:latin typeface="Arial"/>
                <a:cs typeface="Arial"/>
              </a:rPr>
              <a:t>(</a:t>
            </a:r>
            <a:r>
              <a:rPr dirty="0" sz="1100" spc="285">
                <a:latin typeface="Arial"/>
                <a:cs typeface="Arial"/>
              </a:rPr>
              <a:t>	</a:t>
            </a:r>
            <a:r>
              <a:rPr dirty="0" sz="1100" spc="28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40545" y="2884676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latin typeface="Arial"/>
                <a:cs typeface="Arial"/>
              </a:rPr>
              <a:t>1</a:t>
            </a:r>
            <a:r>
              <a:rPr dirty="0" sz="800" spc="70">
                <a:latin typeface="Trebuchet MS"/>
                <a:cs typeface="Trebuchet MS"/>
              </a:rPr>
              <a:t>/</a:t>
            </a:r>
            <a:r>
              <a:rPr dirty="0" sz="800" spc="-65" i="1"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75583" y="2716558"/>
            <a:ext cx="204470" cy="39243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60"/>
              </a:spcBef>
            </a:pPr>
            <a:r>
              <a:rPr dirty="0" sz="800" spc="-55" i="1">
                <a:latin typeface="Verdana"/>
                <a:cs typeface="Verdana"/>
              </a:rPr>
              <a:t>z</a:t>
            </a: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baseline="-20202" sz="1650" spc="-15" i="1">
                <a:latin typeface="Trebuchet MS"/>
                <a:cs typeface="Trebuchet MS"/>
              </a:rPr>
              <a:t>z</a:t>
            </a:r>
            <a:r>
              <a:rPr dirty="0" sz="800" spc="-10" i="1"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6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000" y="0"/>
            <a:ext cx="3727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36737" y="0"/>
            <a:ext cx="796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90150" y="0"/>
            <a:ext cx="9226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0" y="362699"/>
            <a:ext cx="4608195" cy="211454"/>
          </a:xfrm>
          <a:prstGeom prst="rect">
            <a:avLst/>
          </a:prstGeom>
          <a:solidFill>
            <a:srgbClr val="3333B2"/>
          </a:solidFill>
        </p:spPr>
        <p:txBody>
          <a:bodyPr wrap="square" lIns="0" tIns="0" rIns="0" bIns="0" rtlCol="0" vert="horz">
            <a:spAutoFit/>
          </a:bodyPr>
          <a:lstStyle/>
          <a:p>
            <a:pPr marL="107950">
              <a:lnSpc>
                <a:spcPts val="1400"/>
              </a:lnSpc>
            </a:pP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TLDR...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6975" y="863046"/>
            <a:ext cx="2877463" cy="23250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725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Time-invariance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975943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163370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2460053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2447353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1020178"/>
            <a:ext cx="50751" cy="1439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207631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422"/>
                </a:lnTo>
                <a:lnTo>
                  <a:pt x="4008" y="1272147"/>
                </a:lnTo>
                <a:lnTo>
                  <a:pt x="14922" y="1288300"/>
                </a:lnTo>
                <a:lnTo>
                  <a:pt x="31075" y="1299214"/>
                </a:lnTo>
                <a:lnTo>
                  <a:pt x="50800" y="1303222"/>
                </a:lnTo>
                <a:lnTo>
                  <a:pt x="3938852" y="1303222"/>
                </a:lnTo>
                <a:lnTo>
                  <a:pt x="3958576" y="1299214"/>
                </a:lnTo>
                <a:lnTo>
                  <a:pt x="3974729" y="1288300"/>
                </a:lnTo>
                <a:lnTo>
                  <a:pt x="3985644" y="1272147"/>
                </a:lnTo>
                <a:lnTo>
                  <a:pt x="3989652" y="125242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058254"/>
            <a:ext cx="0" cy="1421130"/>
          </a:xfrm>
          <a:custGeom>
            <a:avLst/>
            <a:gdLst/>
            <a:ahLst/>
            <a:cxnLst/>
            <a:rect l="l" t="t" r="r" b="b"/>
            <a:pathLst>
              <a:path w="0" h="1421130">
                <a:moveTo>
                  <a:pt x="0" y="14208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04555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03285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102015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7294" y="917991"/>
            <a:ext cx="2033905" cy="452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Theorem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11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(Protocol 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dirty="0" sz="1100" spc="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rule)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25" i="1">
                <a:latin typeface="Trebuchet MS"/>
                <a:cs typeface="Trebuchet MS"/>
              </a:rPr>
              <a:t>The </a:t>
            </a:r>
            <a:r>
              <a:rPr dirty="0" sz="1100" spc="-70" i="1">
                <a:latin typeface="Trebuchet MS"/>
                <a:cs typeface="Trebuchet MS"/>
              </a:rPr>
              <a:t>following</a:t>
            </a:r>
            <a:r>
              <a:rPr dirty="0" sz="1100" spc="7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protocol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09509" y="1607221"/>
            <a:ext cx="4381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165" algn="l"/>
                <a:tab pos="349250" algn="l"/>
              </a:tabLst>
            </a:pPr>
            <a:r>
              <a:rPr dirty="0" sz="800" spc="-20" i="1">
                <a:latin typeface="Verdana"/>
                <a:cs typeface="Verdana"/>
              </a:rPr>
              <a:t>i</a:t>
            </a:r>
            <a:r>
              <a:rPr dirty="0" sz="800" spc="-20" i="1">
                <a:latin typeface="Verdana"/>
                <a:cs typeface="Verdana"/>
              </a:rPr>
              <a:t>	</a:t>
            </a:r>
            <a:r>
              <a:rPr dirty="0" sz="800" spc="-20" i="1">
                <a:latin typeface="Verdana"/>
                <a:cs typeface="Verdana"/>
              </a:rPr>
              <a:t>i</a:t>
            </a:r>
            <a:r>
              <a:rPr dirty="0" sz="800" spc="-20" i="1">
                <a:latin typeface="Verdana"/>
                <a:cs typeface="Verdana"/>
              </a:rPr>
              <a:t>	</a:t>
            </a:r>
            <a:r>
              <a:rPr dirty="0" sz="800" spc="-5" i="1"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22145" y="1647715"/>
            <a:ext cx="45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i="1">
                <a:latin typeface="Verdana"/>
                <a:cs typeface="Verdana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37932" y="1541446"/>
            <a:ext cx="79883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0" i="1">
                <a:latin typeface="Trebuchet MS"/>
                <a:cs typeface="Trebuchet MS"/>
              </a:rPr>
              <a:t>u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x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40" b="1">
                <a:latin typeface="Calibri"/>
                <a:cs typeface="Calibri"/>
              </a:rPr>
              <a:t>x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92184" y="1453475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60244" y="1520663"/>
            <a:ext cx="1746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355">
                <a:latin typeface="Calibri"/>
                <a:cs typeface="Calibri"/>
              </a:rPr>
              <a:t>∑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28291" y="1693340"/>
            <a:ext cx="466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baseline="20202" sz="1650" spc="22" i="1">
                <a:latin typeface="Trebuchet MS"/>
                <a:cs typeface="Trebuchet MS"/>
              </a:rPr>
              <a:t>g</a:t>
            </a:r>
            <a:r>
              <a:rPr dirty="0" baseline="48611" sz="1200" spc="22" i="1">
                <a:latin typeface="Meiryo"/>
                <a:cs typeface="Meiryo"/>
              </a:rPr>
              <a:t>t</a:t>
            </a:r>
            <a:r>
              <a:rPr dirty="0" baseline="48611" sz="1200" spc="60" i="1">
                <a:latin typeface="Meiryo"/>
                <a:cs typeface="Meiryo"/>
              </a:rPr>
              <a:t> </a:t>
            </a:r>
            <a:r>
              <a:rPr dirty="0" sz="800" spc="-20" i="1">
                <a:latin typeface="Verdana"/>
                <a:cs typeface="Verdana"/>
              </a:rPr>
              <a:t>j</a:t>
            </a:r>
            <a:r>
              <a:rPr dirty="0" sz="800" spc="-20" i="1">
                <a:latin typeface="Meiryo"/>
                <a:cs typeface="Meiryo"/>
              </a:rPr>
              <a:t>∈</a:t>
            </a:r>
            <a:r>
              <a:rPr dirty="0" sz="800" spc="-20" i="1">
                <a:latin typeface="Verdana"/>
                <a:cs typeface="Verdana"/>
              </a:rPr>
              <a:t>N</a:t>
            </a:r>
            <a:r>
              <a:rPr dirty="0" baseline="-9259" sz="900" spc="-30" i="1">
                <a:latin typeface="Verdana"/>
                <a:cs typeface="Verdana"/>
              </a:rPr>
              <a:t>i</a:t>
            </a:r>
            <a:endParaRPr baseline="-9259" sz="9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43162" y="1541446"/>
            <a:ext cx="164338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427480" algn="l"/>
              </a:tabLst>
            </a:pPr>
            <a:r>
              <a:rPr dirty="0" sz="1100" spc="-30" i="1">
                <a:latin typeface="Arial"/>
                <a:cs typeface="Arial"/>
              </a:rPr>
              <a:t>φ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Trebuchet MS"/>
                <a:cs typeface="Trebuchet MS"/>
              </a:rPr>
              <a:t>x</a:t>
            </a:r>
            <a:r>
              <a:rPr dirty="0" baseline="-10416" sz="1200" spc="-44" i="1">
                <a:latin typeface="Verdana"/>
                <a:cs typeface="Verdana"/>
              </a:rPr>
              <a:t>j</a:t>
            </a:r>
            <a:r>
              <a:rPr dirty="0" baseline="-10416" sz="1200" spc="-254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	</a:t>
            </a:r>
            <a:r>
              <a:rPr dirty="0" sz="1100" spc="-25"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1894" y="1924757"/>
            <a:ext cx="3963035" cy="5429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100" spc="-70" i="1">
                <a:latin typeface="Trebuchet MS"/>
                <a:cs typeface="Trebuchet MS"/>
              </a:rPr>
              <a:t>with </a:t>
            </a:r>
            <a:r>
              <a:rPr dirty="0" sz="1100" spc="15" i="1">
                <a:latin typeface="Trebuchet MS"/>
                <a:cs typeface="Trebuchet MS"/>
              </a:rPr>
              <a:t>g</a:t>
            </a:r>
            <a:r>
              <a:rPr dirty="0" baseline="27777" sz="1200" spc="22" i="1">
                <a:latin typeface="Meiryo"/>
                <a:cs typeface="Meiryo"/>
              </a:rPr>
              <a:t>t </a:t>
            </a:r>
            <a:r>
              <a:rPr dirty="0" sz="1100" spc="60" i="1">
                <a:latin typeface="Meiryo"/>
                <a:cs typeface="Meiryo"/>
              </a:rPr>
              <a:t>/</a:t>
            </a:r>
            <a:r>
              <a:rPr dirty="0" sz="1100" spc="60">
                <a:latin typeface="Tahoma"/>
                <a:cs typeface="Tahoma"/>
              </a:rPr>
              <a:t>= </a:t>
            </a:r>
            <a:r>
              <a:rPr dirty="0" sz="1100" spc="-80">
                <a:latin typeface="Tahoma"/>
                <a:cs typeface="Tahoma"/>
              </a:rPr>
              <a:t>0</a:t>
            </a:r>
            <a:r>
              <a:rPr dirty="0" sz="1100" spc="-80" i="1">
                <a:latin typeface="Trebuchet MS"/>
                <a:cs typeface="Trebuchet MS"/>
              </a:rPr>
              <a:t>, </a:t>
            </a:r>
            <a:r>
              <a:rPr dirty="0" sz="1100" spc="-60" i="1">
                <a:latin typeface="Trebuchet MS"/>
                <a:cs typeface="Trebuchet MS"/>
              </a:rPr>
              <a:t>induces </a:t>
            </a:r>
            <a:r>
              <a:rPr dirty="0" sz="1100" spc="-70" i="1">
                <a:latin typeface="Trebuchet MS"/>
                <a:cs typeface="Trebuchet MS"/>
              </a:rPr>
              <a:t>time-invariance </a:t>
            </a:r>
            <a:r>
              <a:rPr dirty="0" sz="1100" spc="-60" i="1">
                <a:latin typeface="Trebuchet MS"/>
                <a:cs typeface="Trebuchet MS"/>
              </a:rPr>
              <a:t>in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-95" i="1">
                <a:latin typeface="Trebuchet MS"/>
                <a:cs typeface="Trebuchet MS"/>
              </a:rPr>
              <a:t>if </a:t>
            </a:r>
            <a:r>
              <a:rPr dirty="0" sz="1100" spc="-75" i="1">
                <a:latin typeface="Arial"/>
                <a:cs typeface="Arial"/>
              </a:rPr>
              <a:t>φ </a:t>
            </a:r>
            <a:r>
              <a:rPr dirty="0" sz="1100" spc="-55" i="1">
                <a:latin typeface="Trebuchet MS"/>
                <a:cs typeface="Trebuchet MS"/>
              </a:rPr>
              <a:t>is </a:t>
            </a:r>
            <a:r>
              <a:rPr dirty="0" sz="1100" spc="-70" i="1">
                <a:latin typeface="Trebuchet MS"/>
                <a:cs typeface="Trebuchet MS"/>
              </a:rPr>
              <a:t>antisymmetric,</a:t>
            </a:r>
            <a:r>
              <a:rPr dirty="0" sz="1100" spc="-20" i="1">
                <a:latin typeface="Trebuchet MS"/>
                <a:cs typeface="Trebuchet MS"/>
              </a:rPr>
              <a:t> </a:t>
            </a:r>
            <a:r>
              <a:rPr dirty="0" sz="1100" spc="-105" i="1">
                <a:latin typeface="Trebuchet MS"/>
                <a:cs typeface="Trebuchet MS"/>
              </a:rPr>
              <a:t>i.e.</a:t>
            </a:r>
            <a:endParaRPr sz="11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1390"/>
              </a:spcBef>
            </a:pPr>
            <a:r>
              <a:rPr dirty="0" sz="1100" spc="-30" i="1">
                <a:latin typeface="Arial"/>
                <a:cs typeface="Arial"/>
              </a:rPr>
              <a:t>φ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Trebuchet MS"/>
                <a:cs typeface="Trebuchet MS"/>
              </a:rPr>
              <a:t>x</a:t>
            </a:r>
            <a:r>
              <a:rPr dirty="0" baseline="-10416" sz="1200" spc="-44" i="1">
                <a:latin typeface="Verdana"/>
                <a:cs typeface="Verdana"/>
              </a:rPr>
              <a:t>j</a:t>
            </a:r>
            <a:r>
              <a:rPr dirty="0" baseline="-10416" sz="1200" spc="-262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5" i="1">
                <a:latin typeface="Meiryo"/>
                <a:cs typeface="Meiryo"/>
              </a:rPr>
              <a:t>−</a:t>
            </a:r>
            <a:r>
              <a:rPr dirty="0" sz="1100" spc="-15" i="1">
                <a:latin typeface="Arial"/>
                <a:cs typeface="Arial"/>
              </a:rPr>
              <a:t>φ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</a:t>
            </a:r>
            <a:r>
              <a:rPr dirty="0" baseline="-10416" sz="1200" spc="-240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x</a:t>
            </a:r>
            <a:r>
              <a:rPr dirty="0" baseline="-10416" sz="1200" spc="-75" i="1">
                <a:latin typeface="Verdana"/>
                <a:cs typeface="Verdana"/>
              </a:rPr>
              <a:t>j</a:t>
            </a:r>
            <a:r>
              <a:rPr dirty="0" baseline="-10416" sz="1200" spc="-232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725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Time-invariance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700569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866521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2873108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2860408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744804"/>
            <a:ext cx="50751" cy="2128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910775"/>
            <a:ext cx="3989704" cy="2013585"/>
          </a:xfrm>
          <a:custGeom>
            <a:avLst/>
            <a:gdLst/>
            <a:ahLst/>
            <a:cxnLst/>
            <a:rect l="l" t="t" r="r" b="b"/>
            <a:pathLst>
              <a:path w="3989704" h="2013585">
                <a:moveTo>
                  <a:pt x="3989652" y="0"/>
                </a:moveTo>
                <a:lnTo>
                  <a:pt x="0" y="0"/>
                </a:lnTo>
                <a:lnTo>
                  <a:pt x="0" y="1962332"/>
                </a:lnTo>
                <a:lnTo>
                  <a:pt x="4008" y="1982057"/>
                </a:lnTo>
                <a:lnTo>
                  <a:pt x="14922" y="1998210"/>
                </a:lnTo>
                <a:lnTo>
                  <a:pt x="31075" y="2009124"/>
                </a:lnTo>
                <a:lnTo>
                  <a:pt x="50800" y="2013132"/>
                </a:lnTo>
                <a:lnTo>
                  <a:pt x="3938852" y="2013132"/>
                </a:lnTo>
                <a:lnTo>
                  <a:pt x="3958576" y="2009124"/>
                </a:lnTo>
                <a:lnTo>
                  <a:pt x="3974729" y="1998210"/>
                </a:lnTo>
                <a:lnTo>
                  <a:pt x="3985644" y="1982057"/>
                </a:lnTo>
                <a:lnTo>
                  <a:pt x="3989652" y="19623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782882"/>
            <a:ext cx="0" cy="2109470"/>
          </a:xfrm>
          <a:custGeom>
            <a:avLst/>
            <a:gdLst/>
            <a:ahLst/>
            <a:cxnLst/>
            <a:rect l="l" t="t" r="r" b="b"/>
            <a:pathLst>
              <a:path w="0" h="2109470">
                <a:moveTo>
                  <a:pt x="0" y="210927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77018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75748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74478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47662" y="1552738"/>
            <a:ext cx="425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20202" sz="1650" spc="-15">
                <a:latin typeface="Trebuchet MS"/>
                <a:cs typeface="Trebuchet MS"/>
              </a:rPr>
              <a:t>d</a:t>
            </a:r>
            <a:r>
              <a:rPr dirty="0" baseline="20202" sz="1650" spc="-15" i="1">
                <a:latin typeface="Trebuchet MS"/>
                <a:cs typeface="Trebuchet MS"/>
              </a:rPr>
              <a:t>t</a:t>
            </a:r>
            <a:r>
              <a:rPr dirty="0" baseline="20202" sz="1650" spc="7" i="1">
                <a:latin typeface="Trebuchet MS"/>
                <a:cs typeface="Trebuchet MS"/>
              </a:rPr>
              <a:t> </a:t>
            </a:r>
            <a:r>
              <a:rPr dirty="0" sz="800" spc="30" i="1">
                <a:latin typeface="Verdana"/>
                <a:cs typeface="Verdana"/>
              </a:rPr>
              <a:t>i</a:t>
            </a:r>
            <a:r>
              <a:rPr dirty="0" sz="800" spc="30" i="1">
                <a:latin typeface="Meiryo"/>
                <a:cs typeface="Meiryo"/>
              </a:rPr>
              <a:t>∈</a:t>
            </a:r>
            <a:r>
              <a:rPr dirty="0" sz="800" spc="30">
                <a:latin typeface="Calibri"/>
                <a:cs typeface="Calibri"/>
              </a:rPr>
              <a:t>Γ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20622" y="1552738"/>
            <a:ext cx="2147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55295" algn="l"/>
                <a:tab pos="1021715" algn="l"/>
                <a:tab pos="1327150" algn="l"/>
                <a:tab pos="1931035" algn="l"/>
              </a:tabLst>
            </a:pPr>
            <a:r>
              <a:rPr dirty="0" sz="800" spc="30" i="1">
                <a:latin typeface="Verdana"/>
                <a:cs typeface="Verdana"/>
              </a:rPr>
              <a:t>i</a:t>
            </a:r>
            <a:r>
              <a:rPr dirty="0" sz="800" spc="30" i="1">
                <a:latin typeface="Meiryo"/>
                <a:cs typeface="Meiryo"/>
              </a:rPr>
              <a:t>∈</a:t>
            </a:r>
            <a:r>
              <a:rPr dirty="0" sz="800" spc="30">
                <a:latin typeface="Calibri"/>
                <a:cs typeface="Calibri"/>
              </a:rPr>
              <a:t>Γ	</a:t>
            </a:r>
            <a:r>
              <a:rPr dirty="0" baseline="20202" sz="1650" spc="-15">
                <a:latin typeface="Trebuchet MS"/>
                <a:cs typeface="Trebuchet MS"/>
              </a:rPr>
              <a:t>d</a:t>
            </a:r>
            <a:r>
              <a:rPr dirty="0" baseline="20202" sz="1650" spc="-15" i="1">
                <a:latin typeface="Trebuchet MS"/>
                <a:cs typeface="Trebuchet MS"/>
              </a:rPr>
              <a:t>t	</a:t>
            </a:r>
            <a:r>
              <a:rPr dirty="0" sz="800" spc="30" i="1">
                <a:latin typeface="Verdana"/>
                <a:cs typeface="Verdana"/>
              </a:rPr>
              <a:t>i</a:t>
            </a:r>
            <a:r>
              <a:rPr dirty="0" sz="800" spc="30" i="1">
                <a:latin typeface="Meiryo"/>
                <a:cs typeface="Meiryo"/>
              </a:rPr>
              <a:t>∈</a:t>
            </a:r>
            <a:r>
              <a:rPr dirty="0" sz="800" spc="30">
                <a:latin typeface="Calibri"/>
                <a:cs typeface="Calibri"/>
              </a:rPr>
              <a:t>Γ	</a:t>
            </a:r>
            <a:r>
              <a:rPr dirty="0" baseline="20202" sz="1650" spc="-7">
                <a:latin typeface="Trebuchet MS"/>
                <a:cs typeface="Trebuchet MS"/>
              </a:rPr>
              <a:t>d</a:t>
            </a:r>
            <a:r>
              <a:rPr dirty="0" baseline="20202" sz="1650" spc="-7" i="1">
                <a:latin typeface="Trebuchet MS"/>
                <a:cs typeface="Trebuchet MS"/>
              </a:rPr>
              <a:t>x</a:t>
            </a:r>
            <a:r>
              <a:rPr dirty="0" baseline="17361" sz="1200" spc="-7" i="1">
                <a:latin typeface="Verdana"/>
                <a:cs typeface="Verdana"/>
              </a:rPr>
              <a:t>i	</a:t>
            </a:r>
            <a:r>
              <a:rPr dirty="0" sz="800" spc="30" i="1">
                <a:latin typeface="Verdana"/>
                <a:cs typeface="Verdana"/>
              </a:rPr>
              <a:t>i</a:t>
            </a:r>
            <a:r>
              <a:rPr dirty="0" sz="800" spc="30" i="1">
                <a:latin typeface="Meiryo"/>
                <a:cs typeface="Meiryo"/>
              </a:rPr>
              <a:t>∈</a:t>
            </a:r>
            <a:r>
              <a:rPr dirty="0" sz="800" spc="30">
                <a:latin typeface="Calibri"/>
                <a:cs typeface="Calibri"/>
              </a:rPr>
              <a:t>Γ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4594" y="652460"/>
            <a:ext cx="3754120" cy="8636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Proof.</a:t>
            </a:r>
            <a:endParaRPr sz="1100"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235"/>
              </a:spcBef>
            </a:pP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-35">
                <a:latin typeface="Tahoma"/>
                <a:cs typeface="Tahoma"/>
              </a:rPr>
              <a:t>is time-invariant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iff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250825">
              <a:lnSpc>
                <a:spcPct val="100000"/>
              </a:lnSpc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sz="1100" spc="275">
                <a:latin typeface="Trebuchet MS"/>
                <a:cs typeface="Trebuchet MS"/>
              </a:rPr>
              <a:t> </a:t>
            </a:r>
            <a:r>
              <a:rPr dirty="0" baseline="-35185" sz="2250" spc="532">
                <a:latin typeface="Calibri"/>
                <a:cs typeface="Calibri"/>
              </a:rPr>
              <a:t>∑</a:t>
            </a:r>
            <a:r>
              <a:rPr dirty="0" baseline="-35185" sz="2250" spc="-135">
                <a:latin typeface="Calibri"/>
                <a:cs typeface="Calibri"/>
              </a:rPr>
              <a:t> </a:t>
            </a:r>
            <a:r>
              <a:rPr dirty="0" baseline="-37878" sz="1650" spc="-15" i="1">
                <a:latin typeface="Trebuchet MS"/>
                <a:cs typeface="Trebuchet MS"/>
              </a:rPr>
              <a:t>g</a:t>
            </a:r>
            <a:r>
              <a:rPr dirty="0" baseline="-37878" sz="1650" spc="-315" i="1">
                <a:latin typeface="Trebuchet MS"/>
                <a:cs typeface="Trebuchet MS"/>
              </a:rPr>
              <a:t> </a:t>
            </a:r>
            <a:r>
              <a:rPr dirty="0" baseline="-37878" sz="1650" spc="-22">
                <a:latin typeface="Tahoma"/>
                <a:cs typeface="Tahoma"/>
              </a:rPr>
              <a:t>(</a:t>
            </a:r>
            <a:r>
              <a:rPr dirty="0" baseline="-37878" sz="1650" spc="-22" i="1">
                <a:latin typeface="Trebuchet MS"/>
                <a:cs typeface="Trebuchet MS"/>
              </a:rPr>
              <a:t>x</a:t>
            </a:r>
            <a:r>
              <a:rPr dirty="0" baseline="-62500" sz="1200" spc="-22" i="1">
                <a:latin typeface="Verdana"/>
                <a:cs typeface="Verdana"/>
              </a:rPr>
              <a:t>i</a:t>
            </a:r>
            <a:r>
              <a:rPr dirty="0" baseline="-62500" sz="1200" spc="-217" i="1">
                <a:latin typeface="Verdana"/>
                <a:cs typeface="Verdana"/>
              </a:rPr>
              <a:t> </a:t>
            </a:r>
            <a:r>
              <a:rPr dirty="0" baseline="-37878" sz="1650" spc="30">
                <a:latin typeface="Tahoma"/>
                <a:cs typeface="Tahoma"/>
              </a:rPr>
              <a:t>)</a:t>
            </a:r>
            <a:r>
              <a:rPr dirty="0" baseline="-37878" sz="1650" spc="-22">
                <a:latin typeface="Tahoma"/>
                <a:cs typeface="Tahoma"/>
              </a:rPr>
              <a:t> </a:t>
            </a:r>
            <a:r>
              <a:rPr dirty="0" baseline="-37878" sz="1650" spc="120">
                <a:latin typeface="Tahoma"/>
                <a:cs typeface="Tahoma"/>
              </a:rPr>
              <a:t>=</a:t>
            </a:r>
            <a:r>
              <a:rPr dirty="0" baseline="-37878" sz="1650" spc="60">
                <a:latin typeface="Tahoma"/>
                <a:cs typeface="Tahoma"/>
              </a:rPr>
              <a:t> </a:t>
            </a:r>
            <a:r>
              <a:rPr dirty="0" baseline="-35185" sz="2250" spc="532">
                <a:latin typeface="Calibri"/>
                <a:cs typeface="Calibri"/>
              </a:rPr>
              <a:t>∑</a:t>
            </a:r>
            <a:r>
              <a:rPr dirty="0" baseline="-35185" sz="2250" spc="44">
                <a:latin typeface="Calibri"/>
                <a:cs typeface="Calibri"/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sng" sz="1100" spc="-21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dirty="0" u="sng" baseline="-10416" sz="1200" spc="-2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dirty="0" u="sng" baseline="-10416" sz="1200" spc="-21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-2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sz="1100" spc="-235" i="1">
                <a:latin typeface="Trebuchet MS"/>
                <a:cs typeface="Trebuchet MS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))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baseline="-37878" sz="1650" spc="120">
                <a:latin typeface="Tahoma"/>
                <a:cs typeface="Tahoma"/>
              </a:rPr>
              <a:t>=</a:t>
            </a:r>
            <a:r>
              <a:rPr dirty="0" baseline="-37878" sz="1650" spc="60">
                <a:latin typeface="Tahoma"/>
                <a:cs typeface="Tahoma"/>
              </a:rPr>
              <a:t> </a:t>
            </a:r>
            <a:r>
              <a:rPr dirty="0" baseline="-35185" sz="2250" spc="532">
                <a:latin typeface="Calibri"/>
                <a:cs typeface="Calibri"/>
              </a:rPr>
              <a:t>∑</a:t>
            </a:r>
            <a:r>
              <a:rPr dirty="0" baseline="-35185" sz="2250" spc="44">
                <a:latin typeface="Calibri"/>
                <a:cs typeface="Calibri"/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sng" sz="1100" spc="-21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dirty="0" u="sng" baseline="-10416" sz="1200" spc="-22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dirty="0" u="sng" baseline="-10416" sz="1200" spc="-217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sz="1100" spc="-215">
                <a:latin typeface="Tahoma"/>
                <a:cs typeface="Tahoma"/>
              </a:rPr>
              <a:t> </a:t>
            </a:r>
            <a:r>
              <a:rPr dirty="0" baseline="-37878" sz="1650" spc="-330" i="1">
                <a:latin typeface="Trebuchet MS"/>
                <a:cs typeface="Trebuchet MS"/>
              </a:rPr>
              <a:t>x</a:t>
            </a:r>
            <a:r>
              <a:rPr dirty="0" baseline="-37878" sz="1650" spc="-330">
                <a:latin typeface="Trebuchet MS"/>
                <a:cs typeface="Trebuchet MS"/>
              </a:rPr>
              <a:t>˙</a:t>
            </a:r>
            <a:r>
              <a:rPr dirty="0" baseline="-62500" sz="1200" spc="-330" i="1">
                <a:latin typeface="Verdana"/>
                <a:cs typeface="Verdana"/>
              </a:rPr>
              <a:t>i</a:t>
            </a:r>
            <a:r>
              <a:rPr dirty="0" baseline="-62500" sz="1200" spc="-315" i="1">
                <a:latin typeface="Verdana"/>
                <a:cs typeface="Verdana"/>
              </a:rPr>
              <a:t> </a:t>
            </a:r>
            <a:r>
              <a:rPr dirty="0" baseline="-37878" sz="1650" spc="120">
                <a:latin typeface="Tahoma"/>
                <a:cs typeface="Tahoma"/>
              </a:rPr>
              <a:t>=</a:t>
            </a:r>
            <a:r>
              <a:rPr dirty="0" baseline="-37878" sz="1650" spc="60">
                <a:latin typeface="Tahoma"/>
                <a:cs typeface="Tahoma"/>
              </a:rPr>
              <a:t> </a:t>
            </a:r>
            <a:r>
              <a:rPr dirty="0" baseline="-35185" sz="2250" spc="532">
                <a:latin typeface="Calibri"/>
                <a:cs typeface="Calibri"/>
              </a:rPr>
              <a:t>∑</a:t>
            </a:r>
            <a:r>
              <a:rPr dirty="0" baseline="-35185" sz="2250" spc="-135">
                <a:latin typeface="Calibri"/>
                <a:cs typeface="Calibri"/>
              </a:rPr>
              <a:t> </a:t>
            </a:r>
            <a:r>
              <a:rPr dirty="0" baseline="-37878" sz="1650" spc="7" i="1">
                <a:latin typeface="Trebuchet MS"/>
                <a:cs typeface="Trebuchet MS"/>
              </a:rPr>
              <a:t>g</a:t>
            </a:r>
            <a:r>
              <a:rPr dirty="0" baseline="-20833" sz="1200" spc="7" i="1">
                <a:latin typeface="Meiryo"/>
                <a:cs typeface="Meiryo"/>
              </a:rPr>
              <a:t>t</a:t>
            </a:r>
            <a:r>
              <a:rPr dirty="0" baseline="-37878" sz="1650" spc="7" i="1">
                <a:latin typeface="Trebuchet MS"/>
                <a:cs typeface="Trebuchet MS"/>
              </a:rPr>
              <a:t>u</a:t>
            </a:r>
            <a:r>
              <a:rPr dirty="0" baseline="-62500" sz="1200" spc="7" i="1">
                <a:latin typeface="Verdana"/>
                <a:cs typeface="Verdana"/>
              </a:rPr>
              <a:t>i</a:t>
            </a:r>
            <a:r>
              <a:rPr dirty="0" baseline="-62500" sz="1200" spc="232" i="1">
                <a:latin typeface="Verdana"/>
                <a:cs typeface="Verdana"/>
              </a:rPr>
              <a:t> </a:t>
            </a:r>
            <a:r>
              <a:rPr dirty="0" baseline="-37878" sz="1650" spc="120">
                <a:latin typeface="Tahoma"/>
                <a:cs typeface="Tahoma"/>
              </a:rPr>
              <a:t>=</a:t>
            </a:r>
            <a:r>
              <a:rPr dirty="0" baseline="-37878" sz="1650" spc="-44">
                <a:latin typeface="Tahoma"/>
                <a:cs typeface="Tahoma"/>
              </a:rPr>
              <a:t> </a:t>
            </a:r>
            <a:r>
              <a:rPr dirty="0" baseline="-37878" sz="1650" spc="-82">
                <a:latin typeface="Tahoma"/>
                <a:cs typeface="Tahoma"/>
              </a:rPr>
              <a:t>0</a:t>
            </a:r>
            <a:endParaRPr baseline="-37878" sz="16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38783" y="2538909"/>
            <a:ext cx="19113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60" i="1">
                <a:latin typeface="Verdana"/>
                <a:cs typeface="Verdana"/>
              </a:rPr>
              <a:t>i</a:t>
            </a:r>
            <a:r>
              <a:rPr dirty="0" sz="800" spc="-70" i="1">
                <a:latin typeface="Meiryo"/>
                <a:cs typeface="Meiryo"/>
              </a:rPr>
              <a:t>∈</a:t>
            </a:r>
            <a:r>
              <a:rPr dirty="0" sz="800" spc="110">
                <a:latin typeface="Calibri"/>
                <a:cs typeface="Calibri"/>
              </a:rPr>
              <a:t>Γ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44598" y="2506280"/>
            <a:ext cx="7740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30225" algn="l"/>
              </a:tabLst>
            </a:pPr>
            <a:r>
              <a:rPr dirty="0" baseline="20202" sz="1650" spc="22" i="1">
                <a:latin typeface="Trebuchet MS"/>
                <a:cs typeface="Trebuchet MS"/>
              </a:rPr>
              <a:t>g</a:t>
            </a:r>
            <a:r>
              <a:rPr dirty="0" baseline="48611" sz="1200" spc="22" i="1">
                <a:latin typeface="Meiryo"/>
                <a:cs typeface="Meiryo"/>
              </a:rPr>
              <a:t>t</a:t>
            </a:r>
            <a:r>
              <a:rPr dirty="0" baseline="48611" sz="1200" spc="127" i="1">
                <a:latin typeface="Meiryo"/>
                <a:cs typeface="Meiryo"/>
              </a:rPr>
              <a:t> </a:t>
            </a:r>
            <a:r>
              <a:rPr dirty="0" sz="800" spc="30" i="1">
                <a:latin typeface="Verdana"/>
                <a:cs typeface="Verdana"/>
              </a:rPr>
              <a:t>i</a:t>
            </a:r>
            <a:r>
              <a:rPr dirty="0" sz="800" spc="30" i="1">
                <a:latin typeface="Meiryo"/>
                <a:cs typeface="Meiryo"/>
              </a:rPr>
              <a:t>∈</a:t>
            </a:r>
            <a:r>
              <a:rPr dirty="0" sz="800" spc="30">
                <a:latin typeface="Calibri"/>
                <a:cs typeface="Calibri"/>
              </a:rPr>
              <a:t>Γ	</a:t>
            </a:r>
            <a:r>
              <a:rPr dirty="0" sz="800" spc="-20" i="1">
                <a:latin typeface="Verdana"/>
                <a:cs typeface="Verdana"/>
              </a:rPr>
              <a:t>j</a:t>
            </a:r>
            <a:r>
              <a:rPr dirty="0" sz="800" spc="-20" i="1">
                <a:latin typeface="Meiryo"/>
                <a:cs typeface="Meiryo"/>
              </a:rPr>
              <a:t>∈</a:t>
            </a:r>
            <a:r>
              <a:rPr dirty="0" sz="800" spc="-20" i="1">
                <a:latin typeface="Verdana"/>
                <a:cs typeface="Verdana"/>
              </a:rPr>
              <a:t>N</a:t>
            </a:r>
            <a:r>
              <a:rPr dirty="0" baseline="-9259" sz="900" spc="-30" i="1">
                <a:latin typeface="Verdana"/>
                <a:cs typeface="Verdana"/>
              </a:rPr>
              <a:t>i</a:t>
            </a:r>
            <a:endParaRPr baseline="-9259" sz="9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4594" y="1818791"/>
            <a:ext cx="3492500" cy="744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Finally, </a:t>
            </a:r>
            <a:r>
              <a:rPr dirty="0" sz="1100" spc="-50">
                <a:latin typeface="Tahoma"/>
                <a:cs typeface="Tahoma"/>
              </a:rPr>
              <a:t>since </a:t>
            </a:r>
            <a:r>
              <a:rPr dirty="0" sz="1100" spc="-75" i="1">
                <a:latin typeface="Arial"/>
                <a:cs typeface="Arial"/>
              </a:rPr>
              <a:t>φ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antisymmetric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graph </a:t>
            </a:r>
            <a:r>
              <a:rPr dirty="0" sz="1100" spc="-40">
                <a:latin typeface="Tahoma"/>
                <a:cs typeface="Tahoma"/>
              </a:rPr>
              <a:t>defining the  </a:t>
            </a:r>
            <a:r>
              <a:rPr dirty="0" sz="1100" spc="-60">
                <a:latin typeface="Tahoma"/>
                <a:cs typeface="Tahoma"/>
              </a:rPr>
              <a:t>network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undirected,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endParaRPr sz="1100">
              <a:latin typeface="Tahoma"/>
              <a:cs typeface="Tahoma"/>
            </a:endParaRPr>
          </a:p>
          <a:p>
            <a:pPr marL="925194">
              <a:lnSpc>
                <a:spcPct val="100000"/>
              </a:lnSpc>
              <a:spcBef>
                <a:spcPts val="1190"/>
              </a:spcBef>
            </a:pPr>
            <a:r>
              <a:rPr dirty="0" baseline="-9259" sz="2250" spc="532">
                <a:latin typeface="Calibri"/>
                <a:cs typeface="Calibri"/>
              </a:rPr>
              <a:t>∑</a:t>
            </a:r>
            <a:r>
              <a:rPr dirty="0" baseline="-9259" sz="2250" spc="-142">
                <a:latin typeface="Calibri"/>
                <a:cs typeface="Calibri"/>
              </a:rPr>
              <a:t> </a:t>
            </a:r>
            <a:r>
              <a:rPr dirty="0" sz="1100" spc="5" i="1">
                <a:latin typeface="Trebuchet MS"/>
                <a:cs typeface="Trebuchet MS"/>
              </a:rPr>
              <a:t>g</a:t>
            </a:r>
            <a:r>
              <a:rPr dirty="0" baseline="31250" sz="1200" spc="7" i="1">
                <a:latin typeface="Meiryo"/>
                <a:cs typeface="Meiryo"/>
              </a:rPr>
              <a:t>t</a:t>
            </a:r>
            <a:r>
              <a:rPr dirty="0" sz="1100" spc="5" i="1">
                <a:latin typeface="Trebuchet MS"/>
                <a:cs typeface="Trebuchet MS"/>
              </a:rPr>
              <a:t>u</a:t>
            </a:r>
            <a:r>
              <a:rPr dirty="0" baseline="-10416" sz="1200" spc="7" i="1">
                <a:latin typeface="Verdana"/>
                <a:cs typeface="Verdana"/>
              </a:rPr>
              <a:t>i</a:t>
            </a:r>
            <a:r>
              <a:rPr dirty="0" baseline="-10416" sz="1200" spc="232" i="1">
                <a:latin typeface="Verdana"/>
                <a:cs typeface="Verdan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285">
                <a:latin typeface="Tahoma"/>
                <a:cs typeface="Tahoma"/>
              </a:rPr>
              <a:t> </a:t>
            </a:r>
            <a:r>
              <a:rPr dirty="0" u="sng" baseline="37878" sz="1650" spc="-82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baseline="37878" sz="1650" spc="337">
                <a:latin typeface="Tahoma"/>
                <a:cs typeface="Tahoma"/>
              </a:rPr>
              <a:t> </a:t>
            </a:r>
            <a:r>
              <a:rPr dirty="0" baseline="-9259" sz="2250" spc="532">
                <a:latin typeface="Calibri"/>
                <a:cs typeface="Calibri"/>
              </a:rPr>
              <a:t>∑</a:t>
            </a:r>
            <a:r>
              <a:rPr dirty="0" baseline="-9259" sz="2250" spc="-135">
                <a:latin typeface="Calibri"/>
                <a:cs typeface="Calibri"/>
              </a:rPr>
              <a:t> </a:t>
            </a:r>
            <a:r>
              <a:rPr dirty="0" sz="1100" spc="15" i="1">
                <a:latin typeface="Trebuchet MS"/>
                <a:cs typeface="Trebuchet MS"/>
              </a:rPr>
              <a:t>g</a:t>
            </a:r>
            <a:r>
              <a:rPr dirty="0" baseline="31250" sz="1200" spc="22" i="1">
                <a:latin typeface="Meiryo"/>
                <a:cs typeface="Meiryo"/>
              </a:rPr>
              <a:t>t</a:t>
            </a:r>
            <a:r>
              <a:rPr dirty="0" baseline="31250" sz="1200" spc="352" i="1">
                <a:latin typeface="Meiryo"/>
                <a:cs typeface="Meiryo"/>
              </a:rPr>
              <a:t> </a:t>
            </a:r>
            <a:r>
              <a:rPr dirty="0" baseline="-9259" sz="2250" spc="532">
                <a:latin typeface="Calibri"/>
                <a:cs typeface="Calibri"/>
              </a:rPr>
              <a:t>∑</a:t>
            </a:r>
            <a:r>
              <a:rPr dirty="0" baseline="-9259" sz="2250" spc="179">
                <a:latin typeface="Calibri"/>
                <a:cs typeface="Calibri"/>
              </a:rPr>
              <a:t> </a:t>
            </a:r>
            <a:r>
              <a:rPr dirty="0" sz="1100" spc="-30" i="1">
                <a:latin typeface="Arial"/>
                <a:cs typeface="Arial"/>
              </a:rPr>
              <a:t>φ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Trebuchet MS"/>
                <a:cs typeface="Trebuchet MS"/>
              </a:rPr>
              <a:t>x</a:t>
            </a:r>
            <a:r>
              <a:rPr dirty="0" baseline="-10416" sz="1200" spc="-44" i="1">
                <a:latin typeface="Verdana"/>
                <a:cs typeface="Verdana"/>
              </a:rPr>
              <a:t>j</a:t>
            </a:r>
            <a:r>
              <a:rPr dirty="0" baseline="-10416" sz="1200" spc="-254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50029" y="2785960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52556" y="2788488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52556" y="287695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38218" y="2785960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725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Time-invariance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1127721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9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2" y="18655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301635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2232380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2219680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1171968"/>
            <a:ext cx="50751" cy="10604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345907"/>
            <a:ext cx="3989704" cy="937894"/>
          </a:xfrm>
          <a:custGeom>
            <a:avLst/>
            <a:gdLst/>
            <a:ahLst/>
            <a:cxnLst/>
            <a:rect l="l" t="t" r="r" b="b"/>
            <a:pathLst>
              <a:path w="3989704" h="937894">
                <a:moveTo>
                  <a:pt x="3989652" y="0"/>
                </a:moveTo>
                <a:lnTo>
                  <a:pt x="0" y="0"/>
                </a:lnTo>
                <a:lnTo>
                  <a:pt x="0" y="886473"/>
                </a:lnTo>
                <a:lnTo>
                  <a:pt x="4008" y="906197"/>
                </a:lnTo>
                <a:lnTo>
                  <a:pt x="14922" y="922350"/>
                </a:lnTo>
                <a:lnTo>
                  <a:pt x="31075" y="933264"/>
                </a:lnTo>
                <a:lnTo>
                  <a:pt x="50800" y="937273"/>
                </a:lnTo>
                <a:lnTo>
                  <a:pt x="3938852" y="937273"/>
                </a:lnTo>
                <a:lnTo>
                  <a:pt x="3958576" y="933264"/>
                </a:lnTo>
                <a:lnTo>
                  <a:pt x="3974729" y="922350"/>
                </a:lnTo>
                <a:lnTo>
                  <a:pt x="3985644" y="906197"/>
                </a:lnTo>
                <a:lnTo>
                  <a:pt x="3989652" y="886473"/>
                </a:lnTo>
                <a:lnTo>
                  <a:pt x="3989652" y="0"/>
                </a:lnTo>
                <a:close/>
              </a:path>
            </a:pathLst>
          </a:custGeom>
          <a:solidFill>
            <a:srgbClr val="E5E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210054"/>
            <a:ext cx="0" cy="1041400"/>
          </a:xfrm>
          <a:custGeom>
            <a:avLst/>
            <a:gdLst/>
            <a:ahLst/>
            <a:cxnLst/>
            <a:rect l="l" t="t" r="r" b="b"/>
            <a:pathLst>
              <a:path w="0" h="1041400">
                <a:moveTo>
                  <a:pt x="0" y="104137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19735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18465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117195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6494" y="1067171"/>
            <a:ext cx="3664585" cy="6254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100">
              <a:latin typeface="Tahoma"/>
              <a:cs typeface="Tahoma"/>
            </a:endParaRPr>
          </a:p>
          <a:p>
            <a:pPr marL="63500" marR="55880">
              <a:lnSpc>
                <a:spcPct val="102600"/>
              </a:lnSpc>
              <a:spcBef>
                <a:spcPts val="355"/>
              </a:spcBef>
            </a:pP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0" i="1">
                <a:latin typeface="Arial"/>
                <a:cs typeface="Arial"/>
              </a:rPr>
              <a:t>φ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Trebuchet MS"/>
                <a:cs typeface="Trebuchet MS"/>
              </a:rPr>
              <a:t>x</a:t>
            </a:r>
            <a:r>
              <a:rPr dirty="0" baseline="-10416" sz="1200" spc="-44" i="1">
                <a:latin typeface="Verdana"/>
                <a:cs typeface="Verdana"/>
              </a:rPr>
              <a:t>j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 </a:t>
            </a:r>
            <a:r>
              <a:rPr dirty="0" sz="1100" spc="-55" i="1">
                <a:latin typeface="Arial"/>
                <a:cs typeface="Arial"/>
              </a:rPr>
              <a:t>α </a:t>
            </a:r>
            <a:r>
              <a:rPr dirty="0" sz="1100" spc="-70" i="1">
                <a:latin typeface="Meiryo"/>
                <a:cs typeface="Meiryo"/>
              </a:rPr>
              <a:t>·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Trebuchet MS"/>
                <a:cs typeface="Trebuchet MS"/>
              </a:rPr>
              <a:t>x</a:t>
            </a:r>
            <a:r>
              <a:rPr dirty="0" baseline="-10416" sz="1200" spc="-37" i="1">
                <a:latin typeface="Verdana"/>
                <a:cs typeface="Verdana"/>
              </a:rPr>
              <a:t>j </a:t>
            </a:r>
            <a:r>
              <a:rPr dirty="0" sz="1100" spc="-5" i="1">
                <a:latin typeface="Meiryo"/>
                <a:cs typeface="Meiryo"/>
              </a:rPr>
              <a:t>−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>
                <a:latin typeface="Tahoma"/>
                <a:cs typeface="Tahoma"/>
              </a:rPr>
              <a:t>). </a:t>
            </a:r>
            <a:r>
              <a:rPr dirty="0" sz="1100" spc="-30">
                <a:latin typeface="Tahoma"/>
                <a:cs typeface="Tahoma"/>
              </a:rPr>
              <a:t>Then</a:t>
            </a:r>
            <a:r>
              <a:rPr dirty="0" sz="1100" spc="-2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0" i="1">
                <a:latin typeface="Trebuchet MS"/>
                <a:cs typeface="Trebuchet MS"/>
              </a:rPr>
              <a:t>p</a:t>
            </a:r>
            <a:r>
              <a:rPr dirty="0" sz="1100" spc="-40" i="1">
                <a:latin typeface="Meiryo"/>
                <a:cs typeface="Meiryo"/>
              </a:rPr>
              <a:t>−</a:t>
            </a:r>
            <a:r>
              <a:rPr dirty="0" sz="1100" spc="-40">
                <a:latin typeface="Tahoma"/>
                <a:cs typeface="Tahoma"/>
              </a:rPr>
              <a:t>mean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time  </a:t>
            </a:r>
            <a:r>
              <a:rPr dirty="0" sz="1100" spc="-35">
                <a:latin typeface="Tahoma"/>
                <a:cs typeface="Tahoma"/>
              </a:rPr>
              <a:t>invariant </a:t>
            </a:r>
            <a:r>
              <a:rPr dirty="0" sz="1100" spc="-60">
                <a:latin typeface="Tahoma"/>
                <a:cs typeface="Tahoma"/>
              </a:rPr>
              <a:t>under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protocol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0394" y="1902075"/>
            <a:ext cx="84963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</a:t>
            </a:r>
            <a:r>
              <a:rPr dirty="0" baseline="-10416" sz="1200" spc="-232" i="1">
                <a:latin typeface="Verdana"/>
                <a:cs typeface="Verdana"/>
              </a:rPr>
              <a:t>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</a:t>
            </a:r>
            <a:r>
              <a:rPr dirty="0" baseline="-10416" sz="1200" spc="-247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baseline="-13888" sz="1200" spc="7" i="1">
                <a:latin typeface="Verdana"/>
                <a:cs typeface="Verdana"/>
              </a:rPr>
              <a:t>N</a:t>
            </a:r>
            <a:r>
              <a:rPr dirty="0" baseline="-27777" sz="900" spc="7" i="1">
                <a:latin typeface="Verdana"/>
                <a:cs typeface="Verdana"/>
              </a:rPr>
              <a:t>i</a:t>
            </a:r>
            <a:r>
              <a:rPr dirty="0" baseline="-27777" sz="900" spc="-82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86954" y="202450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30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538135" y="1891181"/>
            <a:ext cx="135890" cy="303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15"/>
              </a:lnSpc>
              <a:spcBef>
                <a:spcPts val="95"/>
              </a:spcBef>
            </a:pP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  <a:p>
            <a:pPr marL="50800">
              <a:lnSpc>
                <a:spcPts val="1275"/>
              </a:lnSpc>
            </a:pPr>
            <a:r>
              <a:rPr dirty="0" sz="1100" spc="-50" i="1">
                <a:latin typeface="Trebuchet MS"/>
                <a:cs typeface="Trebuchet MS"/>
              </a:rPr>
              <a:t>p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6154" y="1745588"/>
            <a:ext cx="17964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472565" algn="l"/>
              </a:tabLst>
            </a:pPr>
            <a:r>
              <a:rPr dirty="0" baseline="-27777" sz="1650" spc="-75" i="1">
                <a:latin typeface="Trebuchet MS"/>
                <a:cs typeface="Trebuchet MS"/>
              </a:rPr>
              <a:t>x</a:t>
            </a:r>
            <a:r>
              <a:rPr dirty="0" baseline="-27777" sz="1650" spc="-330" i="1">
                <a:latin typeface="Trebuchet MS"/>
                <a:cs typeface="Trebuchet MS"/>
              </a:rPr>
              <a:t> </a:t>
            </a:r>
            <a:r>
              <a:rPr dirty="0" sz="800" spc="-25">
                <a:latin typeface="Arial"/>
                <a:cs typeface="Arial"/>
              </a:rPr>
              <a:t>1</a:t>
            </a:r>
            <a:r>
              <a:rPr dirty="0" sz="800" spc="-25" i="1">
                <a:latin typeface="Meiryo"/>
                <a:cs typeface="Meiryo"/>
              </a:rPr>
              <a:t>−</a:t>
            </a:r>
            <a:r>
              <a:rPr dirty="0" sz="800" spc="-25" i="1">
                <a:latin typeface="Verdana"/>
                <a:cs typeface="Verdana"/>
              </a:rPr>
              <a:t>p	</a:t>
            </a:r>
            <a:r>
              <a:rPr dirty="0" baseline="-27777" sz="1650" spc="-75" i="1">
                <a:latin typeface="Trebuchet MS"/>
                <a:cs typeface="Trebuchet MS"/>
              </a:rPr>
              <a:t>x</a:t>
            </a:r>
            <a:r>
              <a:rPr dirty="0" baseline="-27777" sz="1650" spc="-359" i="1">
                <a:latin typeface="Trebuchet MS"/>
                <a:cs typeface="Trebuchet MS"/>
              </a:rPr>
              <a:t> </a:t>
            </a:r>
            <a:r>
              <a:rPr dirty="0" sz="800" spc="-25">
                <a:latin typeface="Arial"/>
                <a:cs typeface="Arial"/>
              </a:rPr>
              <a:t>1</a:t>
            </a:r>
            <a:r>
              <a:rPr dirty="0" sz="800" spc="-25" i="1">
                <a:latin typeface="Meiryo"/>
                <a:cs typeface="Meiryo"/>
              </a:rPr>
              <a:t>−</a:t>
            </a:r>
            <a:r>
              <a:rPr dirty="0" sz="800" spc="-25" i="1">
                <a:latin typeface="Verdana"/>
                <a:cs typeface="Verdana"/>
              </a:rPr>
              <a:t>p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09227" y="202450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 h="0">
                <a:moveTo>
                  <a:pt x="0" y="0"/>
                </a:moveTo>
                <a:lnTo>
                  <a:pt x="2830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960408" y="1891181"/>
            <a:ext cx="135890" cy="303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15"/>
              </a:lnSpc>
              <a:spcBef>
                <a:spcPts val="95"/>
              </a:spcBef>
            </a:pP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  <a:p>
            <a:pPr marL="50800">
              <a:lnSpc>
                <a:spcPts val="1275"/>
              </a:lnSpc>
            </a:pPr>
            <a:r>
              <a:rPr dirty="0" sz="1100" spc="-50" i="1">
                <a:latin typeface="Trebuchet MS"/>
                <a:cs typeface="Trebuchet MS"/>
              </a:rPr>
              <a:t>p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7464" y="2087043"/>
            <a:ext cx="17291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472565" algn="l"/>
              </a:tabLst>
            </a:pPr>
            <a:r>
              <a:rPr dirty="0" sz="800" spc="-20" i="1">
                <a:latin typeface="Verdana"/>
                <a:cs typeface="Verdana"/>
              </a:rPr>
              <a:t>j</a:t>
            </a:r>
            <a:r>
              <a:rPr dirty="0" sz="800" spc="-20" i="1">
                <a:latin typeface="Meiryo"/>
                <a:cs typeface="Meiryo"/>
              </a:rPr>
              <a:t>∈</a:t>
            </a:r>
            <a:r>
              <a:rPr dirty="0" sz="800" spc="-20" i="1">
                <a:latin typeface="Verdana"/>
                <a:cs typeface="Verdana"/>
              </a:rPr>
              <a:t>N</a:t>
            </a:r>
            <a:r>
              <a:rPr dirty="0" baseline="-9259" sz="900" spc="-30" i="1">
                <a:latin typeface="Verdana"/>
                <a:cs typeface="Verdana"/>
              </a:rPr>
              <a:t>i	</a:t>
            </a:r>
            <a:r>
              <a:rPr dirty="0" sz="800" spc="-20" i="1">
                <a:latin typeface="Verdana"/>
                <a:cs typeface="Verdana"/>
              </a:rPr>
              <a:t>j</a:t>
            </a:r>
            <a:r>
              <a:rPr dirty="0" sz="800" spc="-20" i="1">
                <a:latin typeface="Meiryo"/>
                <a:cs typeface="Meiryo"/>
              </a:rPr>
              <a:t>∈</a:t>
            </a:r>
            <a:r>
              <a:rPr dirty="0" sz="800" spc="-20" i="1">
                <a:latin typeface="Verdana"/>
                <a:cs typeface="Verdana"/>
              </a:rPr>
              <a:t>N</a:t>
            </a:r>
            <a:r>
              <a:rPr dirty="0" baseline="-9259" sz="900" spc="-30" i="1">
                <a:latin typeface="Verdana"/>
                <a:cs typeface="Verdana"/>
              </a:rPr>
              <a:t>i</a:t>
            </a:r>
            <a:endParaRPr baseline="-9259" sz="9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92173" y="1852476"/>
            <a:ext cx="22066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472565" algn="l"/>
              </a:tabLst>
            </a:pPr>
            <a:r>
              <a:rPr dirty="0" baseline="-9259" sz="2250" spc="532">
                <a:latin typeface="Calibri"/>
                <a:cs typeface="Calibri"/>
              </a:rPr>
              <a:t>∑</a:t>
            </a:r>
            <a:r>
              <a:rPr dirty="0" baseline="-9259" sz="2250" spc="187">
                <a:latin typeface="Calibri"/>
                <a:cs typeface="Calibri"/>
              </a:rPr>
              <a:t> </a:t>
            </a:r>
            <a:r>
              <a:rPr dirty="0" sz="1100" spc="-30" i="1">
                <a:latin typeface="Arial"/>
                <a:cs typeface="Arial"/>
              </a:rPr>
              <a:t>φ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Trebuchet MS"/>
                <a:cs typeface="Trebuchet MS"/>
              </a:rPr>
              <a:t>x</a:t>
            </a:r>
            <a:r>
              <a:rPr dirty="0" baseline="-10416" sz="1200" spc="-44" i="1">
                <a:latin typeface="Verdana"/>
                <a:cs typeface="Verdana"/>
              </a:rPr>
              <a:t>j</a:t>
            </a:r>
            <a:r>
              <a:rPr dirty="0" baseline="-10416" sz="1200" spc="-254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=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 i="1">
                <a:latin typeface="Arial"/>
                <a:cs typeface="Arial"/>
              </a:rPr>
              <a:t>α</a:t>
            </a:r>
            <a:r>
              <a:rPr dirty="0" sz="1100" spc="-70" i="1">
                <a:latin typeface="Arial"/>
                <a:cs typeface="Arial"/>
              </a:rPr>
              <a:t> </a:t>
            </a:r>
            <a:r>
              <a:rPr dirty="0" sz="1100" spc="-70" i="1">
                <a:latin typeface="Meiryo"/>
                <a:cs typeface="Meiryo"/>
              </a:rPr>
              <a:t>·	</a:t>
            </a:r>
            <a:r>
              <a:rPr dirty="0" baseline="-9259" sz="2250" spc="532">
                <a:latin typeface="Calibri"/>
                <a:cs typeface="Calibri"/>
              </a:rPr>
              <a:t>∑</a:t>
            </a:r>
            <a:r>
              <a:rPr dirty="0" baseline="-9259" sz="2250" spc="-104">
                <a:latin typeface="Calibri"/>
                <a:cs typeface="Calibri"/>
              </a:rPr>
              <a:t>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Trebuchet MS"/>
                <a:cs typeface="Trebuchet MS"/>
              </a:rPr>
              <a:t>x</a:t>
            </a:r>
            <a:r>
              <a:rPr dirty="0" baseline="-10416" sz="1200" spc="-37" i="1">
                <a:latin typeface="Verdana"/>
                <a:cs typeface="Verdana"/>
              </a:rPr>
              <a:t>j</a:t>
            </a:r>
            <a:r>
              <a:rPr dirty="0" baseline="-10416" sz="1200" spc="52" i="1">
                <a:latin typeface="Verdana"/>
                <a:cs typeface="Verdana"/>
              </a:rPr>
              <a:t> </a:t>
            </a:r>
            <a:r>
              <a:rPr dirty="0" sz="1100" spc="-5" i="1">
                <a:latin typeface="Meiryo"/>
                <a:cs typeface="Meiryo"/>
              </a:rPr>
              <a:t>−</a:t>
            </a:r>
            <a:r>
              <a:rPr dirty="0" sz="1100" spc="-165" i="1">
                <a:latin typeface="Meiryo"/>
                <a:cs typeface="Meiryo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</a:t>
            </a:r>
            <a:r>
              <a:rPr dirty="0" baseline="-10416" sz="1200" spc="-225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6146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Convergence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148008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9994" y="1913585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794" y="1900885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98846" y="1530654"/>
            <a:ext cx="50751" cy="3829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193" y="1524511"/>
            <a:ext cx="3989704" cy="440055"/>
          </a:xfrm>
          <a:custGeom>
            <a:avLst/>
            <a:gdLst/>
            <a:ahLst/>
            <a:cxnLst/>
            <a:rect l="l" t="t" r="r" b="b"/>
            <a:pathLst>
              <a:path w="3989704" h="440055">
                <a:moveTo>
                  <a:pt x="3989652" y="0"/>
                </a:moveTo>
                <a:lnTo>
                  <a:pt x="0" y="0"/>
                </a:lnTo>
                <a:lnTo>
                  <a:pt x="0" y="389073"/>
                </a:lnTo>
                <a:lnTo>
                  <a:pt x="4008" y="408798"/>
                </a:lnTo>
                <a:lnTo>
                  <a:pt x="14922" y="424951"/>
                </a:lnTo>
                <a:lnTo>
                  <a:pt x="31075" y="435865"/>
                </a:lnTo>
                <a:lnTo>
                  <a:pt x="50800" y="439874"/>
                </a:lnTo>
                <a:lnTo>
                  <a:pt x="3938852" y="439874"/>
                </a:lnTo>
                <a:lnTo>
                  <a:pt x="3958576" y="435865"/>
                </a:lnTo>
                <a:lnTo>
                  <a:pt x="3974729" y="424951"/>
                </a:lnTo>
                <a:lnTo>
                  <a:pt x="3985644" y="408798"/>
                </a:lnTo>
                <a:lnTo>
                  <a:pt x="3989652" y="389073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8846" y="1568748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3638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5560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5433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53064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635455" y="1582658"/>
            <a:ext cx="13354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Convergence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of</a:t>
            </a:r>
            <a:r>
              <a:rPr dirty="0" sz="1400" spc="9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400" spc="95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6146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Convergence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6494" y="656347"/>
            <a:ext cx="4016375" cy="1503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100965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Owing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time-invariance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15" i="1">
                <a:latin typeface="Arial"/>
                <a:cs typeface="Arial"/>
              </a:rPr>
              <a:t>χ</a:t>
            </a:r>
            <a:r>
              <a:rPr dirty="0" sz="1100" spc="15">
                <a:latin typeface="Tahoma"/>
                <a:cs typeface="Tahoma"/>
              </a:rPr>
              <a:t>,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system converges,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15">
                <a:latin typeface="Tahoma"/>
                <a:cs typeface="Tahoma"/>
              </a:rPr>
              <a:t>will  </a:t>
            </a:r>
            <a:r>
              <a:rPr dirty="0" sz="1100" spc="-60">
                <a:latin typeface="Tahoma"/>
                <a:cs typeface="Tahoma"/>
              </a:rPr>
              <a:t>converge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25" i="1">
                <a:latin typeface="Arial"/>
                <a:cs typeface="Arial"/>
              </a:rPr>
              <a:t>χ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 b="1">
                <a:latin typeface="Calibri"/>
                <a:cs typeface="Calibri"/>
              </a:rPr>
              <a:t>x</a:t>
            </a:r>
            <a:r>
              <a:rPr dirty="0" sz="1100" spc="25">
                <a:latin typeface="Tahoma"/>
                <a:cs typeface="Tahoma"/>
              </a:rPr>
              <a:t>(0))</a:t>
            </a:r>
            <a:r>
              <a:rPr dirty="0" sz="1100" spc="25" b="1">
                <a:latin typeface="Calibri"/>
                <a:cs typeface="Calibri"/>
              </a:rPr>
              <a:t>1</a:t>
            </a:r>
            <a:r>
              <a:rPr dirty="0" sz="1100" spc="25">
                <a:latin typeface="Tahoma"/>
                <a:cs typeface="Tahoma"/>
              </a:rPr>
              <a:t>. </a:t>
            </a:r>
            <a:r>
              <a:rPr dirty="0" sz="1100" spc="15">
                <a:latin typeface="Tahoma"/>
                <a:cs typeface="Tahoma"/>
              </a:rPr>
              <a:t>But it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55">
                <a:latin typeface="Tahoma"/>
                <a:cs typeface="Tahoma"/>
              </a:rPr>
              <a:t>necessarily converge. </a:t>
            </a:r>
            <a:r>
              <a:rPr dirty="0" sz="1100" spc="-70">
                <a:latin typeface="Tahoma"/>
                <a:cs typeface="Tahoma"/>
              </a:rPr>
              <a:t>when  </a:t>
            </a:r>
            <a:r>
              <a:rPr dirty="0" sz="1100" spc="-10" i="1">
                <a:latin typeface="Trebuchet MS"/>
                <a:cs typeface="Trebuchet MS"/>
              </a:rPr>
              <a:t>g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strictly </a:t>
            </a:r>
            <a:r>
              <a:rPr dirty="0" sz="1100" spc="-50">
                <a:latin typeface="Tahoma"/>
                <a:cs typeface="Tahoma"/>
              </a:rPr>
              <a:t>increasing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function </a:t>
            </a:r>
            <a:r>
              <a:rPr dirty="0" sz="1100" spc="-75" i="1">
                <a:latin typeface="Arial"/>
                <a:cs typeface="Arial"/>
              </a:rPr>
              <a:t>φ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defined</a:t>
            </a:r>
            <a:endParaRPr sz="1100">
              <a:latin typeface="Tahoma"/>
              <a:cs typeface="Tahoma"/>
            </a:endParaRPr>
          </a:p>
          <a:p>
            <a:pPr marL="1135380">
              <a:lnSpc>
                <a:spcPct val="100000"/>
              </a:lnSpc>
              <a:spcBef>
                <a:spcPts val="1130"/>
              </a:spcBef>
            </a:pPr>
            <a:r>
              <a:rPr dirty="0" sz="1100" spc="-30" i="1">
                <a:latin typeface="Arial"/>
                <a:cs typeface="Arial"/>
              </a:rPr>
              <a:t>φ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Trebuchet MS"/>
                <a:cs typeface="Trebuchet MS"/>
              </a:rPr>
              <a:t>x</a:t>
            </a:r>
            <a:r>
              <a:rPr dirty="0" baseline="-10416" sz="1200" spc="-44" i="1">
                <a:latin typeface="Verdana"/>
                <a:cs typeface="Verdana"/>
              </a:rPr>
              <a:t>j</a:t>
            </a:r>
            <a:r>
              <a:rPr dirty="0" baseline="-10416" sz="1200" spc="-262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 </a:t>
            </a:r>
            <a:r>
              <a:rPr dirty="0" sz="1100" spc="-25" i="1">
                <a:latin typeface="Arial"/>
                <a:cs typeface="Arial"/>
              </a:rPr>
              <a:t>αφ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θ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Trebuchet MS"/>
                <a:cs typeface="Trebuchet MS"/>
              </a:rPr>
              <a:t>x</a:t>
            </a:r>
            <a:r>
              <a:rPr dirty="0" baseline="-10416" sz="1200" spc="-37" i="1">
                <a:latin typeface="Verdana"/>
                <a:cs typeface="Verdana"/>
              </a:rPr>
              <a:t>j</a:t>
            </a:r>
            <a:r>
              <a:rPr dirty="0" baseline="-10416" sz="1200" spc="-240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" i="1">
                <a:latin typeface="Meiryo"/>
                <a:cs typeface="Meiryo"/>
              </a:rPr>
              <a:t>−</a:t>
            </a:r>
            <a:r>
              <a:rPr dirty="0" sz="1100" spc="-135" i="1">
                <a:latin typeface="Meiryo"/>
                <a:cs typeface="Meiryo"/>
              </a:rPr>
              <a:t> </a:t>
            </a:r>
            <a:r>
              <a:rPr dirty="0" sz="1100" spc="-25" i="1">
                <a:latin typeface="Arial"/>
                <a:cs typeface="Arial"/>
              </a:rPr>
              <a:t>θ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Trebuchet MS"/>
                <a:cs typeface="Trebuchet MS"/>
              </a:rPr>
              <a:t>x</a:t>
            </a:r>
            <a:r>
              <a:rPr dirty="0" baseline="-10416" sz="1200" spc="-37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3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  <a:p>
            <a:pPr algn="just" marL="63500" marR="55880">
              <a:lnSpc>
                <a:spcPct val="102600"/>
              </a:lnSpc>
              <a:spcBef>
                <a:spcPts val="1095"/>
              </a:spcBef>
            </a:pP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-55" i="1">
                <a:latin typeface="Arial"/>
                <a:cs typeface="Arial"/>
              </a:rPr>
              <a:t>α </a:t>
            </a:r>
            <a:r>
              <a:rPr dirty="0" sz="1100" spc="-20" i="1">
                <a:latin typeface="Verdana"/>
                <a:cs typeface="Verdana"/>
              </a:rPr>
              <a:t>&gt; </a:t>
            </a:r>
            <a:r>
              <a:rPr dirty="0" sz="1100" spc="-55">
                <a:latin typeface="Tahoma"/>
                <a:cs typeface="Tahoma"/>
              </a:rPr>
              <a:t>0 and </a:t>
            </a:r>
            <a:r>
              <a:rPr dirty="0" sz="1100" spc="-75" i="1">
                <a:latin typeface="Arial"/>
                <a:cs typeface="Arial"/>
              </a:rPr>
              <a:t>φ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continuous, </a:t>
            </a:r>
            <a:r>
              <a:rPr dirty="0" sz="1100" spc="-20">
                <a:latin typeface="Tahoma"/>
                <a:cs typeface="Tahoma"/>
              </a:rPr>
              <a:t>locally Lipschitz, </a:t>
            </a:r>
            <a:r>
              <a:rPr dirty="0" sz="1100" spc="-40">
                <a:latin typeface="Tahoma"/>
                <a:cs typeface="Tahoma"/>
              </a:rPr>
              <a:t>odd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15">
                <a:latin typeface="Tahoma"/>
                <a:cs typeface="Tahoma"/>
              </a:rPr>
              <a:t>strictly  </a:t>
            </a:r>
            <a:r>
              <a:rPr dirty="0" sz="1100" spc="-45">
                <a:latin typeface="Tahoma"/>
                <a:cs typeface="Tahoma"/>
              </a:rPr>
              <a:t>increasing,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114" i="1">
                <a:latin typeface="Arial"/>
                <a:cs typeface="Arial"/>
              </a:rPr>
              <a:t>θ </a:t>
            </a:r>
            <a:r>
              <a:rPr dirty="0" sz="1100" spc="-135">
                <a:latin typeface="Trebuchet MS"/>
                <a:cs typeface="Trebuchet MS"/>
              </a:rPr>
              <a:t>: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35" i="1">
                <a:latin typeface="Meiryo"/>
                <a:cs typeface="Meiryo"/>
              </a:rPr>
              <a:t>→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5">
                <a:latin typeface="Tahoma"/>
                <a:cs typeface="Tahoma"/>
              </a:rPr>
              <a:t>differentiable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70" i="1">
                <a:latin typeface="Arial"/>
                <a:cs typeface="Arial"/>
              </a:rPr>
              <a:t>θ</a:t>
            </a:r>
            <a:r>
              <a:rPr dirty="0" baseline="27777" sz="1200" spc="-104" i="1">
                <a:latin typeface="Meiryo"/>
                <a:cs typeface="Meiryo"/>
              </a:rPr>
              <a:t>t </a:t>
            </a:r>
            <a:r>
              <a:rPr dirty="0" sz="1100" spc="-20">
                <a:latin typeface="Tahoma"/>
                <a:cs typeface="Tahoma"/>
              </a:rPr>
              <a:t>locally Lipschitz 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15">
                <a:latin typeface="Tahoma"/>
                <a:cs typeface="Tahoma"/>
              </a:rPr>
              <a:t>strictly </a:t>
            </a:r>
            <a:r>
              <a:rPr dirty="0" sz="1100" spc="-30">
                <a:latin typeface="Tahoma"/>
                <a:cs typeface="Tahoma"/>
              </a:rPr>
              <a:t>positive. </a:t>
            </a:r>
            <a:r>
              <a:rPr dirty="0" sz="1100" spc="-25">
                <a:latin typeface="Tahoma"/>
                <a:cs typeface="Tahoma"/>
              </a:rPr>
              <a:t>Thus,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protocol </a:t>
            </a:r>
            <a:r>
              <a:rPr dirty="0" sz="1100" spc="-20">
                <a:latin typeface="Tahoma"/>
                <a:cs typeface="Tahoma"/>
                <a:hlinkClick r:id="rId7" action="ppaction://hlinksldjump"/>
              </a:rPr>
              <a:t>(2)</a:t>
            </a:r>
            <a:r>
              <a:rPr dirty="0" sz="1100" spc="110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60">
                <a:latin typeface="Tahoma"/>
                <a:cs typeface="Tahoma"/>
              </a:rPr>
              <a:t>becomes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57057" y="2414846"/>
            <a:ext cx="45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i="1">
                <a:latin typeface="Verdana"/>
                <a:cs typeface="Verdana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5156" y="2287807"/>
            <a:ext cx="1746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355">
                <a:latin typeface="Calibri"/>
                <a:cs typeface="Calibri"/>
              </a:rPr>
              <a:t>∑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3191" y="2460471"/>
            <a:ext cx="466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baseline="20202" sz="1650" spc="22" i="1">
                <a:latin typeface="Trebuchet MS"/>
                <a:cs typeface="Trebuchet MS"/>
              </a:rPr>
              <a:t>g</a:t>
            </a:r>
            <a:r>
              <a:rPr dirty="0" baseline="48611" sz="1200" spc="22" i="1">
                <a:latin typeface="Meiryo"/>
                <a:cs typeface="Meiryo"/>
              </a:rPr>
              <a:t>t</a:t>
            </a:r>
            <a:r>
              <a:rPr dirty="0" baseline="48611" sz="1200" spc="67" i="1">
                <a:latin typeface="Meiryo"/>
                <a:cs typeface="Meiryo"/>
              </a:rPr>
              <a:t> </a:t>
            </a:r>
            <a:r>
              <a:rPr dirty="0" sz="800" spc="-20" i="1">
                <a:latin typeface="Verdana"/>
                <a:cs typeface="Verdana"/>
              </a:rPr>
              <a:t>j</a:t>
            </a:r>
            <a:r>
              <a:rPr dirty="0" sz="800" spc="-20" i="1">
                <a:latin typeface="Meiryo"/>
                <a:cs typeface="Meiryo"/>
              </a:rPr>
              <a:t>∈</a:t>
            </a:r>
            <a:r>
              <a:rPr dirty="0" sz="800" spc="-20" i="1">
                <a:latin typeface="Verdana"/>
                <a:cs typeface="Verdana"/>
              </a:rPr>
              <a:t>N</a:t>
            </a:r>
            <a:r>
              <a:rPr dirty="0" baseline="-9259" sz="900" spc="-30" i="1">
                <a:latin typeface="Verdana"/>
                <a:cs typeface="Verdana"/>
              </a:rPr>
              <a:t>i</a:t>
            </a:r>
            <a:endParaRPr baseline="-9259" sz="9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61780" y="2372511"/>
            <a:ext cx="516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dirty="0" sz="800" spc="-50" i="1">
                <a:latin typeface="Verdana"/>
                <a:cs typeface="Verdana"/>
              </a:rPr>
              <a:t>j</a:t>
            </a:r>
            <a:r>
              <a:rPr dirty="0" sz="800" spc="-50" i="1">
                <a:latin typeface="Verdana"/>
                <a:cs typeface="Verdana"/>
              </a:rPr>
              <a:t>	</a:t>
            </a: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7444" y="2310037"/>
            <a:ext cx="228854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268095" algn="l"/>
              </a:tabLst>
            </a:pP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</a:t>
            </a:r>
            <a:r>
              <a:rPr dirty="0" baseline="-10416" sz="1200" spc="-240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5" b="1">
                <a:latin typeface="Calibri"/>
                <a:cs typeface="Calibri"/>
              </a:rPr>
              <a:t>x</a:t>
            </a:r>
            <a:r>
              <a:rPr dirty="0" baseline="-10416" sz="1200" spc="22" i="1">
                <a:latin typeface="Verdana"/>
                <a:cs typeface="Verdana"/>
              </a:rPr>
              <a:t>N</a:t>
            </a:r>
            <a:r>
              <a:rPr dirty="0" baseline="-10416" sz="1200" spc="60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r>
              <a:rPr dirty="0" u="sng" baseline="37878" sz="1650" spc="427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baseline="37878" sz="1650" spc="-82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r>
              <a:rPr dirty="0" baseline="37878" sz="1650" spc="-82" i="1">
                <a:latin typeface="Arial"/>
                <a:cs typeface="Arial"/>
              </a:rPr>
              <a:t>	</a:t>
            </a:r>
            <a:r>
              <a:rPr dirty="0" sz="1100" spc="-75" i="1">
                <a:latin typeface="Arial"/>
                <a:cs typeface="Arial"/>
              </a:rPr>
              <a:t>φ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θ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x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5" i="1">
                <a:latin typeface="Meiryo"/>
                <a:cs typeface="Meiryo"/>
              </a:rPr>
              <a:t>−</a:t>
            </a:r>
            <a:r>
              <a:rPr dirty="0" sz="1100" spc="-290" i="1">
                <a:latin typeface="Meiryo"/>
                <a:cs typeface="Meiryo"/>
              </a:rPr>
              <a:t> </a:t>
            </a:r>
            <a:r>
              <a:rPr dirty="0" sz="1100" spc="-25" i="1">
                <a:latin typeface="Arial"/>
                <a:cs typeface="Arial"/>
              </a:rPr>
              <a:t>θ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Trebuchet MS"/>
                <a:cs typeface="Trebuchet MS"/>
              </a:rPr>
              <a:t>x </a:t>
            </a:r>
            <a:r>
              <a:rPr dirty="0" sz="1100" spc="3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8272" y="2314395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2742055"/>
            <a:ext cx="2502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ahoma"/>
                <a:cs typeface="Tahoma"/>
              </a:rPr>
              <a:t>First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40">
                <a:latin typeface="Tahoma"/>
                <a:cs typeface="Tahoma"/>
              </a:rPr>
              <a:t>study the </a:t>
            </a:r>
            <a:r>
              <a:rPr dirty="0" sz="1100" spc="-35">
                <a:latin typeface="Tahoma"/>
                <a:cs typeface="Tahoma"/>
              </a:rPr>
              <a:t>equilibria 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system.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6146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Convergence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436079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7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602018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733893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721192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480314"/>
            <a:ext cx="50751" cy="12535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646285"/>
            <a:ext cx="3989704" cy="1138555"/>
          </a:xfrm>
          <a:custGeom>
            <a:avLst/>
            <a:gdLst/>
            <a:ahLst/>
            <a:cxnLst/>
            <a:rect l="l" t="t" r="r" b="b"/>
            <a:pathLst>
              <a:path w="3989704" h="1138555">
                <a:moveTo>
                  <a:pt x="3989652" y="0"/>
                </a:moveTo>
                <a:lnTo>
                  <a:pt x="0" y="0"/>
                </a:lnTo>
                <a:lnTo>
                  <a:pt x="0" y="1087607"/>
                </a:lnTo>
                <a:lnTo>
                  <a:pt x="4008" y="1107332"/>
                </a:lnTo>
                <a:lnTo>
                  <a:pt x="14922" y="1123485"/>
                </a:lnTo>
                <a:lnTo>
                  <a:pt x="31075" y="1134399"/>
                </a:lnTo>
                <a:lnTo>
                  <a:pt x="50800" y="1138408"/>
                </a:lnTo>
                <a:lnTo>
                  <a:pt x="3938852" y="1138408"/>
                </a:lnTo>
                <a:lnTo>
                  <a:pt x="3958576" y="1134399"/>
                </a:lnTo>
                <a:lnTo>
                  <a:pt x="3974729" y="1123485"/>
                </a:lnTo>
                <a:lnTo>
                  <a:pt x="3985644" y="1107332"/>
                </a:lnTo>
                <a:lnTo>
                  <a:pt x="3989652" y="1087607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518392"/>
            <a:ext cx="0" cy="1235075"/>
          </a:xfrm>
          <a:custGeom>
            <a:avLst/>
            <a:gdLst/>
            <a:ahLst/>
            <a:cxnLst/>
            <a:rect l="l" t="t" r="r" b="b"/>
            <a:pathLst>
              <a:path w="0" h="1235075">
                <a:moveTo>
                  <a:pt x="0" y="123455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50569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49299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48029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09194" y="387957"/>
            <a:ext cx="3919220" cy="76454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200"/>
              </a:spcBef>
            </a:pPr>
            <a:r>
              <a:rPr dirty="0" sz="1100" spc="-55" i="1">
                <a:latin typeface="Trebuchet MS"/>
                <a:cs typeface="Trebuchet MS"/>
              </a:rPr>
              <a:t>Let </a:t>
            </a:r>
            <a:r>
              <a:rPr dirty="0" sz="1100" spc="-20" i="1">
                <a:latin typeface="Trebuchet MS"/>
                <a:cs typeface="Trebuchet MS"/>
              </a:rPr>
              <a:t>G </a:t>
            </a:r>
            <a:r>
              <a:rPr dirty="0" sz="1100" spc="-65" i="1">
                <a:latin typeface="Trebuchet MS"/>
                <a:cs typeface="Trebuchet MS"/>
              </a:rPr>
              <a:t>be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80" i="1">
                <a:latin typeface="Trebuchet MS"/>
                <a:cs typeface="Trebuchet MS"/>
              </a:rPr>
              <a:t>network </a:t>
            </a:r>
            <a:r>
              <a:rPr dirty="0" sz="1100" spc="-50" i="1">
                <a:latin typeface="Trebuchet MS"/>
                <a:cs typeface="Trebuchet MS"/>
              </a:rPr>
              <a:t>and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-65" i="1">
                <a:latin typeface="Trebuchet MS"/>
                <a:cs typeface="Trebuchet MS"/>
              </a:rPr>
              <a:t>be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60" i="1">
                <a:latin typeface="Trebuchet MS"/>
                <a:cs typeface="Trebuchet MS"/>
              </a:rPr>
              <a:t>protocol </a:t>
            </a:r>
            <a:r>
              <a:rPr dirty="0" sz="1100" spc="-70" i="1">
                <a:latin typeface="Trebuchet MS"/>
                <a:cs typeface="Trebuchet MS"/>
              </a:rPr>
              <a:t>with </a:t>
            </a:r>
            <a:r>
              <a:rPr dirty="0" sz="1100" spc="-50" i="1">
                <a:latin typeface="Trebuchet MS"/>
                <a:cs typeface="Trebuchet MS"/>
              </a:rPr>
              <a:t>components </a:t>
            </a:r>
            <a:r>
              <a:rPr dirty="0" sz="1100" spc="-85" i="1">
                <a:latin typeface="Trebuchet MS"/>
                <a:cs typeface="Trebuchet MS"/>
              </a:rPr>
              <a:t>defined  </a:t>
            </a:r>
            <a:r>
              <a:rPr dirty="0" sz="1100" spc="-65" i="1">
                <a:latin typeface="Trebuchet MS"/>
                <a:cs typeface="Trebuchet MS"/>
              </a:rPr>
              <a:t>by </a:t>
            </a:r>
            <a:r>
              <a:rPr dirty="0" sz="1100" spc="-80" i="1">
                <a:latin typeface="Trebuchet MS"/>
                <a:cs typeface="Trebuchet MS"/>
              </a:rPr>
              <a:t>eqn. </a:t>
            </a:r>
            <a:r>
              <a:rPr dirty="0" sz="1100" spc="-35" i="1">
                <a:latin typeface="Trebuchet MS"/>
                <a:cs typeface="Trebuchet MS"/>
              </a:rPr>
              <a:t>(</a:t>
            </a:r>
            <a:r>
              <a:rPr dirty="0" sz="1100" spc="-35">
                <a:latin typeface="Tahoma"/>
                <a:cs typeface="Tahoma"/>
                <a:hlinkClick r:id="rId11" action="ppaction://hlinksldjump"/>
              </a:rPr>
              <a:t>3</a:t>
            </a:r>
            <a:r>
              <a:rPr dirty="0" sz="1100" spc="-35" i="1">
                <a:latin typeface="Trebuchet MS"/>
                <a:cs typeface="Trebuchet MS"/>
              </a:rPr>
              <a:t>). </a:t>
            </a:r>
            <a:r>
              <a:rPr dirty="0" sz="1100" spc="-30" i="1">
                <a:latin typeface="Trebuchet MS"/>
                <a:cs typeface="Trebuchet MS"/>
              </a:rPr>
              <a:t>Then </a:t>
            </a:r>
            <a:r>
              <a:rPr dirty="0" sz="1100" spc="-85" i="1">
                <a:latin typeface="Trebuchet MS"/>
                <a:cs typeface="Trebuchet MS"/>
              </a:rPr>
              <a:t>all </a:t>
            </a:r>
            <a:r>
              <a:rPr dirty="0" sz="1100" spc="-80" i="1">
                <a:latin typeface="Trebuchet MS"/>
                <a:cs typeface="Trebuchet MS"/>
              </a:rPr>
              <a:t>equilibria </a:t>
            </a:r>
            <a:r>
              <a:rPr dirty="0" sz="1100" spc="-20" b="1">
                <a:latin typeface="Calibri"/>
                <a:cs typeface="Calibri"/>
              </a:rPr>
              <a:t>x</a:t>
            </a:r>
            <a:r>
              <a:rPr dirty="0" baseline="27777" sz="1200" spc="-30" i="1">
                <a:latin typeface="Meiryo"/>
                <a:cs typeface="Meiryo"/>
              </a:rPr>
              <a:t>∗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80" i="1">
                <a:latin typeface="Trebuchet MS"/>
                <a:cs typeface="Trebuchet MS"/>
              </a:rPr>
              <a:t>network </a:t>
            </a:r>
            <a:r>
              <a:rPr dirty="0" sz="1100" spc="-65" i="1">
                <a:latin typeface="Trebuchet MS"/>
                <a:cs typeface="Trebuchet MS"/>
              </a:rPr>
              <a:t>have </a:t>
            </a:r>
            <a:r>
              <a:rPr dirty="0" sz="1100" spc="-75" i="1">
                <a:latin typeface="Trebuchet MS"/>
                <a:cs typeface="Trebuchet MS"/>
              </a:rPr>
              <a:t>the  </a:t>
            </a:r>
            <a:r>
              <a:rPr dirty="0" sz="1100" spc="-70" i="1">
                <a:latin typeface="Trebuchet MS"/>
                <a:cs typeface="Trebuchet MS"/>
              </a:rPr>
              <a:t>following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properties: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9122" y="1224873"/>
            <a:ext cx="114214" cy="1142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73379" y="121194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122" y="1434906"/>
            <a:ext cx="114214" cy="1142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73379" y="142197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8995" y="1126698"/>
            <a:ext cx="3670935" cy="619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Calibri"/>
                <a:cs typeface="Calibri"/>
              </a:rPr>
              <a:t>x</a:t>
            </a:r>
            <a:r>
              <a:rPr dirty="0" baseline="27777" sz="1200" spc="-30" i="1">
                <a:latin typeface="Meiryo"/>
                <a:cs typeface="Meiryo"/>
              </a:rPr>
              <a:t>∗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85" i="1">
                <a:latin typeface="Arial"/>
                <a:cs typeface="Arial"/>
              </a:rPr>
              <a:t>λ</a:t>
            </a:r>
            <a:r>
              <a:rPr dirty="0" sz="1100" spc="85" b="1">
                <a:latin typeface="Calibri"/>
                <a:cs typeface="Calibri"/>
              </a:rPr>
              <a:t>1 </a:t>
            </a:r>
            <a:r>
              <a:rPr dirty="0" sz="1100" spc="-95" i="1">
                <a:latin typeface="Trebuchet MS"/>
                <a:cs typeface="Trebuchet MS"/>
              </a:rPr>
              <a:t>for </a:t>
            </a:r>
            <a:r>
              <a:rPr dirty="0" sz="1100" spc="-60" i="1">
                <a:latin typeface="Trebuchet MS"/>
                <a:cs typeface="Trebuchet MS"/>
              </a:rPr>
              <a:t>some</a:t>
            </a:r>
            <a:r>
              <a:rPr dirty="0" sz="1100" spc="-20" i="1">
                <a:latin typeface="Trebuchet MS"/>
                <a:cs typeface="Trebuchet MS"/>
              </a:rPr>
              <a:t> </a:t>
            </a:r>
            <a:r>
              <a:rPr dirty="0" sz="1100" spc="114" i="1">
                <a:latin typeface="Arial"/>
                <a:cs typeface="Arial"/>
              </a:rPr>
              <a:t>λ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1800"/>
              </a:lnSpc>
              <a:spcBef>
                <a:spcPts val="325"/>
              </a:spcBef>
            </a:pPr>
            <a:r>
              <a:rPr dirty="0" sz="1100" spc="-95" i="1">
                <a:latin typeface="Trebuchet MS"/>
                <a:cs typeface="Trebuchet MS"/>
              </a:rPr>
              <a:t>if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sz="1100" spc="5">
                <a:latin typeface="Tahoma"/>
                <a:cs typeface="Tahoma"/>
              </a:rPr>
              <a:t>(</a:t>
            </a:r>
            <a:r>
              <a:rPr dirty="0" sz="1100" spc="5" i="1">
                <a:latin typeface="Trebuchet MS"/>
                <a:cs typeface="Trebuchet MS"/>
              </a:rPr>
              <a:t>t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55" i="1">
                <a:latin typeface="Trebuchet MS"/>
                <a:cs typeface="Trebuchet MS"/>
              </a:rPr>
              <a:t>converges </a:t>
            </a:r>
            <a:r>
              <a:rPr dirty="0" sz="1100" spc="-60" i="1">
                <a:latin typeface="Trebuchet MS"/>
                <a:cs typeface="Trebuchet MS"/>
              </a:rPr>
              <a:t>to </a:t>
            </a:r>
            <a:r>
              <a:rPr dirty="0" sz="1100" spc="-75" i="1">
                <a:latin typeface="Trebuchet MS"/>
                <a:cs typeface="Trebuchet MS"/>
              </a:rPr>
              <a:t>the equilibrium </a:t>
            </a:r>
            <a:r>
              <a:rPr dirty="0" sz="1100" spc="20" i="1">
                <a:latin typeface="Arial"/>
                <a:cs typeface="Arial"/>
              </a:rPr>
              <a:t>λ</a:t>
            </a:r>
            <a:r>
              <a:rPr dirty="0" baseline="-10416" sz="1200" spc="30">
                <a:latin typeface="Arial"/>
                <a:cs typeface="Arial"/>
              </a:rPr>
              <a:t>0</a:t>
            </a:r>
            <a:r>
              <a:rPr dirty="0" sz="1100" spc="20" b="1">
                <a:latin typeface="Calibri"/>
                <a:cs typeface="Calibri"/>
              </a:rPr>
              <a:t>1</a:t>
            </a:r>
            <a:r>
              <a:rPr dirty="0" sz="1100" spc="20" i="1">
                <a:latin typeface="Trebuchet MS"/>
                <a:cs typeface="Trebuchet MS"/>
              </a:rPr>
              <a:t>, </a:t>
            </a:r>
            <a:r>
              <a:rPr dirty="0" sz="1100" spc="-70" i="1">
                <a:latin typeface="Trebuchet MS"/>
                <a:cs typeface="Trebuchet MS"/>
              </a:rPr>
              <a:t>then </a:t>
            </a:r>
            <a:r>
              <a:rPr dirty="0" sz="1100" spc="50" i="1">
                <a:latin typeface="Arial"/>
                <a:cs typeface="Arial"/>
              </a:rPr>
              <a:t>λ</a:t>
            </a:r>
            <a:r>
              <a:rPr dirty="0" baseline="-10416" sz="1200" spc="75">
                <a:latin typeface="Arial"/>
                <a:cs typeface="Arial"/>
              </a:rPr>
              <a:t>0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35">
                <a:latin typeface="Tahoma"/>
                <a:cs typeface="Tahoma"/>
              </a:rPr>
              <a:t>(</a:t>
            </a:r>
            <a:r>
              <a:rPr dirty="0" sz="1100" spc="35" b="1">
                <a:latin typeface="Calibri"/>
                <a:cs typeface="Calibri"/>
              </a:rPr>
              <a:t>x </a:t>
            </a:r>
            <a:r>
              <a:rPr dirty="0" sz="1100" spc="-10">
                <a:latin typeface="Tahoma"/>
                <a:cs typeface="Tahoma"/>
              </a:rPr>
              <a:t>(0))</a:t>
            </a:r>
            <a:r>
              <a:rPr dirty="0" sz="1100" spc="-10" i="1">
                <a:latin typeface="Trebuchet MS"/>
                <a:cs typeface="Trebuchet MS"/>
              </a:rPr>
              <a:t>,  </a:t>
            </a:r>
            <a:r>
              <a:rPr dirty="0" sz="1100" spc="-95" i="1">
                <a:latin typeface="Trebuchet MS"/>
                <a:cs typeface="Trebuchet MS"/>
              </a:rPr>
              <a:t>for </a:t>
            </a:r>
            <a:r>
              <a:rPr dirty="0" sz="1100" spc="-50" i="1">
                <a:latin typeface="Trebuchet MS"/>
                <a:cs typeface="Trebuchet MS"/>
              </a:rPr>
              <a:t>any </a:t>
            </a:r>
            <a:r>
              <a:rPr dirty="0" sz="1100" spc="-75" i="1">
                <a:latin typeface="Trebuchet MS"/>
                <a:cs typeface="Trebuchet MS"/>
              </a:rPr>
              <a:t>initial </a:t>
            </a:r>
            <a:r>
              <a:rPr dirty="0" sz="1100" spc="-65" i="1">
                <a:latin typeface="Trebuchet MS"/>
                <a:cs typeface="Trebuchet MS"/>
              </a:rPr>
              <a:t>state</a:t>
            </a:r>
            <a:r>
              <a:rPr dirty="0" sz="1100" spc="-160" i="1">
                <a:latin typeface="Trebuchet MS"/>
                <a:cs typeface="Trebuchet MS"/>
              </a:rPr>
              <a:t> </a:t>
            </a:r>
            <a:r>
              <a:rPr dirty="0" sz="1100" spc="15" b="1">
                <a:latin typeface="Calibri"/>
                <a:cs typeface="Calibri"/>
              </a:rPr>
              <a:t>x</a:t>
            </a:r>
            <a:r>
              <a:rPr dirty="0" sz="1100" spc="15">
                <a:latin typeface="Tahoma"/>
                <a:cs typeface="Tahoma"/>
              </a:rPr>
              <a:t>(0)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9193" y="193662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ED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9194" y="2124049"/>
            <a:ext cx="3989651" cy="506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9994" y="3269856"/>
            <a:ext cx="101600" cy="101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0794" y="3257156"/>
            <a:ext cx="3938802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98846" y="1980857"/>
            <a:ext cx="50751" cy="1288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9193" y="2168321"/>
            <a:ext cx="3989704" cy="1152525"/>
          </a:xfrm>
          <a:custGeom>
            <a:avLst/>
            <a:gdLst/>
            <a:ahLst/>
            <a:cxnLst/>
            <a:rect l="l" t="t" r="r" b="b"/>
            <a:pathLst>
              <a:path w="3989704" h="1152525">
                <a:moveTo>
                  <a:pt x="3989652" y="0"/>
                </a:moveTo>
                <a:lnTo>
                  <a:pt x="0" y="0"/>
                </a:lnTo>
                <a:lnTo>
                  <a:pt x="0" y="1101534"/>
                </a:lnTo>
                <a:lnTo>
                  <a:pt x="4008" y="1121259"/>
                </a:lnTo>
                <a:lnTo>
                  <a:pt x="14922" y="1137412"/>
                </a:lnTo>
                <a:lnTo>
                  <a:pt x="31075" y="1148326"/>
                </a:lnTo>
                <a:lnTo>
                  <a:pt x="50800" y="1152335"/>
                </a:lnTo>
                <a:lnTo>
                  <a:pt x="3938852" y="1152335"/>
                </a:lnTo>
                <a:lnTo>
                  <a:pt x="3958576" y="1148326"/>
                </a:lnTo>
                <a:lnTo>
                  <a:pt x="3974729" y="1137412"/>
                </a:lnTo>
                <a:lnTo>
                  <a:pt x="3985644" y="1121259"/>
                </a:lnTo>
                <a:lnTo>
                  <a:pt x="3989652" y="1101534"/>
                </a:lnTo>
                <a:lnTo>
                  <a:pt x="3989652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98846" y="2018944"/>
            <a:ext cx="0" cy="1270000"/>
          </a:xfrm>
          <a:custGeom>
            <a:avLst/>
            <a:gdLst/>
            <a:ahLst/>
            <a:cxnLst/>
            <a:rect l="l" t="t" r="r" b="b"/>
            <a:pathLst>
              <a:path w="0" h="1270000">
                <a:moveTo>
                  <a:pt x="0" y="1269961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98846" y="200624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98846" y="199354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98846" y="198084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71094" y="1873102"/>
            <a:ext cx="4065904" cy="12363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500"/>
              </a:spcBef>
            </a:pP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Proof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(sketch).</a:t>
            </a:r>
            <a:endParaRPr sz="1100">
              <a:latin typeface="Tahoma"/>
              <a:cs typeface="Tahoma"/>
            </a:endParaRPr>
          </a:p>
          <a:p>
            <a:pPr marL="877569" marR="81280" indent="-789305">
              <a:lnSpc>
                <a:spcPct val="101800"/>
              </a:lnSpc>
              <a:spcBef>
                <a:spcPts val="445"/>
              </a:spcBef>
            </a:pPr>
            <a:r>
              <a:rPr dirty="0" sz="1100" spc="-40">
                <a:solidFill>
                  <a:srgbClr val="E0E0F3"/>
                </a:solidFill>
                <a:latin typeface="Tahoma"/>
                <a:cs typeface="Tahoma"/>
              </a:rPr>
              <a:t>Sufficiency </a:t>
            </a:r>
            <a:r>
              <a:rPr dirty="0" sz="1100" spc="-55">
                <a:solidFill>
                  <a:srgbClr val="E0E0F3"/>
                </a:solidFill>
                <a:latin typeface="Tahoma"/>
                <a:cs typeface="Tahoma"/>
              </a:rPr>
              <a:t>1 </a:t>
            </a:r>
            <a:r>
              <a:rPr dirty="0" sz="1100" spc="-35" i="1">
                <a:solidFill>
                  <a:srgbClr val="D8D8D8"/>
                </a:solidFill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solidFill>
                  <a:srgbClr val="D8D8D8"/>
                </a:solidFill>
                <a:latin typeface="Verdana"/>
                <a:cs typeface="Verdana"/>
              </a:rPr>
              <a:t>i </a:t>
            </a:r>
            <a:r>
              <a:rPr dirty="0" sz="1100" spc="80">
                <a:solidFill>
                  <a:srgbClr val="D8D8D8"/>
                </a:solidFill>
                <a:latin typeface="Tahoma"/>
                <a:cs typeface="Tahoma"/>
              </a:rPr>
              <a:t>= </a:t>
            </a:r>
            <a:r>
              <a:rPr dirty="0" sz="1100" spc="45" i="1">
                <a:solidFill>
                  <a:srgbClr val="D8D8D8"/>
                </a:solidFill>
                <a:latin typeface="Arial"/>
                <a:cs typeface="Arial"/>
              </a:rPr>
              <a:t>λ</a:t>
            </a:r>
            <a:r>
              <a:rPr dirty="0" sz="1100" spc="45">
                <a:solidFill>
                  <a:srgbClr val="D8D8D8"/>
                </a:solidFill>
                <a:latin typeface="Tahoma"/>
                <a:cs typeface="Tahoma"/>
              </a:rPr>
              <a:t>,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then </a:t>
            </a:r>
            <a:r>
              <a:rPr dirty="0" sz="1100" spc="-75" i="1">
                <a:solidFill>
                  <a:srgbClr val="D8D8D8"/>
                </a:solidFill>
                <a:latin typeface="Arial"/>
                <a:cs typeface="Arial"/>
              </a:rPr>
              <a:t>φ </a:t>
            </a:r>
            <a:r>
              <a:rPr dirty="0" sz="1100" spc="3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5" i="1">
                <a:solidFill>
                  <a:srgbClr val="D8D8D8"/>
                </a:solidFill>
                <a:latin typeface="Arial"/>
                <a:cs typeface="Arial"/>
              </a:rPr>
              <a:t>θ</a:t>
            </a:r>
            <a:r>
              <a:rPr dirty="0" sz="1100" spc="3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5" i="1">
                <a:solidFill>
                  <a:srgbClr val="D8D8D8"/>
                </a:solidFill>
                <a:latin typeface="Arial"/>
                <a:cs typeface="Arial"/>
              </a:rPr>
              <a:t>λ</a:t>
            </a:r>
            <a:r>
              <a:rPr dirty="0" sz="1100" spc="35">
                <a:solidFill>
                  <a:srgbClr val="D8D8D8"/>
                </a:solidFill>
                <a:latin typeface="Tahoma"/>
                <a:cs typeface="Tahoma"/>
              </a:rPr>
              <a:t>) </a:t>
            </a:r>
            <a:r>
              <a:rPr dirty="0" sz="1100" spc="-5" i="1">
                <a:solidFill>
                  <a:srgbClr val="D8D8D8"/>
                </a:solidFill>
                <a:latin typeface="Meiryo"/>
                <a:cs typeface="Meiryo"/>
              </a:rPr>
              <a:t>− </a:t>
            </a:r>
            <a:r>
              <a:rPr dirty="0" sz="1100" spc="40" i="1">
                <a:solidFill>
                  <a:srgbClr val="D8D8D8"/>
                </a:solidFill>
                <a:latin typeface="Arial"/>
                <a:cs typeface="Arial"/>
              </a:rPr>
              <a:t>θ</a:t>
            </a:r>
            <a:r>
              <a:rPr dirty="0" sz="1100" spc="4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40" i="1">
                <a:solidFill>
                  <a:srgbClr val="D8D8D8"/>
                </a:solidFill>
                <a:latin typeface="Arial"/>
                <a:cs typeface="Arial"/>
              </a:rPr>
              <a:t>λ</a:t>
            </a:r>
            <a:r>
              <a:rPr dirty="0" sz="1100" spc="40">
                <a:solidFill>
                  <a:srgbClr val="D8D8D8"/>
                </a:solidFill>
                <a:latin typeface="Tahoma"/>
                <a:cs typeface="Tahoma"/>
              </a:rPr>
              <a:t>)) </a:t>
            </a:r>
            <a:r>
              <a:rPr dirty="0" sz="1100" spc="80">
                <a:solidFill>
                  <a:srgbClr val="D8D8D8"/>
                </a:solidFill>
                <a:latin typeface="Tahoma"/>
                <a:cs typeface="Tahoma"/>
              </a:rPr>
              <a:t>=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0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since </a:t>
            </a:r>
            <a:r>
              <a:rPr dirty="0" sz="1100" spc="-75" i="1">
                <a:solidFill>
                  <a:srgbClr val="D8D8D8"/>
                </a:solidFill>
                <a:latin typeface="Arial"/>
                <a:cs typeface="Arial"/>
              </a:rPr>
              <a:t>φ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odd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and 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continuous.</a:t>
            </a:r>
            <a:endParaRPr sz="1100">
              <a:latin typeface="Tahoma"/>
              <a:cs typeface="Tahoma"/>
            </a:endParaRPr>
          </a:p>
          <a:p>
            <a:pPr marL="877569" marR="569595" indent="-717550">
              <a:lnSpc>
                <a:spcPct val="102699"/>
              </a:lnSpc>
              <a:spcBef>
                <a:spcPts val="295"/>
              </a:spcBef>
            </a:pPr>
            <a:r>
              <a:rPr dirty="0" sz="1100" spc="-45">
                <a:solidFill>
                  <a:srgbClr val="E0E0F3"/>
                </a:solidFill>
                <a:latin typeface="Tahoma"/>
                <a:cs typeface="Tahoma"/>
              </a:rPr>
              <a:t>Necessity </a:t>
            </a:r>
            <a:r>
              <a:rPr dirty="0" sz="1100" spc="-55">
                <a:solidFill>
                  <a:srgbClr val="E0E0F3"/>
                </a:solidFill>
                <a:latin typeface="Tahoma"/>
                <a:cs typeface="Tahoma"/>
              </a:rPr>
              <a:t>1 </a:t>
            </a:r>
            <a:r>
              <a:rPr dirty="0" sz="1100" spc="-20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baseline="27777" sz="1200" spc="-30" i="1">
                <a:solidFill>
                  <a:srgbClr val="D8D8D8"/>
                </a:solidFill>
                <a:latin typeface="Meiryo"/>
                <a:cs typeface="Meiryo"/>
              </a:rPr>
              <a:t>∗ </a:t>
            </a:r>
            <a:r>
              <a:rPr dirty="0" sz="1100" spc="60" i="1">
                <a:solidFill>
                  <a:srgbClr val="D8D8D8"/>
                </a:solidFill>
                <a:latin typeface="Meiryo"/>
                <a:cs typeface="Meiryo"/>
              </a:rPr>
              <a:t>/</a:t>
            </a:r>
            <a:r>
              <a:rPr dirty="0" sz="1100" spc="60">
                <a:solidFill>
                  <a:srgbClr val="D8D8D8"/>
                </a:solidFill>
                <a:latin typeface="Tahoma"/>
                <a:cs typeface="Tahoma"/>
              </a:rPr>
              <a:t>= </a:t>
            </a:r>
            <a:r>
              <a:rPr dirty="0" sz="1100" spc="45" i="1">
                <a:solidFill>
                  <a:srgbClr val="D8D8D8"/>
                </a:solidFill>
                <a:latin typeface="Arial"/>
                <a:cs typeface="Arial"/>
              </a:rPr>
              <a:t>λ</a:t>
            </a:r>
            <a:r>
              <a:rPr dirty="0" sz="1100" spc="45">
                <a:solidFill>
                  <a:srgbClr val="D8D8D8"/>
                </a:solidFill>
                <a:latin typeface="Tahoma"/>
                <a:cs typeface="Tahoma"/>
              </a:rPr>
              <a:t>,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then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there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exists </a:t>
            </a:r>
            <a:r>
              <a:rPr dirty="0" sz="1100" spc="-40" i="1">
                <a:solidFill>
                  <a:srgbClr val="D8D8D8"/>
                </a:solidFill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solidFill>
                  <a:srgbClr val="D8D8D8"/>
                </a:solidFill>
                <a:latin typeface="Verdana"/>
                <a:cs typeface="Verdana"/>
              </a:rPr>
              <a:t>i </a:t>
            </a:r>
            <a:r>
              <a:rPr dirty="0" sz="1100" spc="-20" i="1">
                <a:solidFill>
                  <a:srgbClr val="D8D8D8"/>
                </a:solidFill>
                <a:latin typeface="Verdana"/>
                <a:cs typeface="Verdana"/>
              </a:rPr>
              <a:t>&lt;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0 </a:t>
            </a:r>
            <a:r>
              <a:rPr dirty="0" sz="1100" spc="-65">
                <a:solidFill>
                  <a:srgbClr val="D8D8D8"/>
                </a:solidFill>
                <a:latin typeface="Tahoma"/>
                <a:cs typeface="Tahoma"/>
              </a:rPr>
              <a:t>(contradicts 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equilibrium).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45"/>
              </a:spcBef>
            </a:pPr>
            <a:r>
              <a:rPr dirty="0" sz="1100" spc="-55">
                <a:solidFill>
                  <a:srgbClr val="E0E0F3"/>
                </a:solidFill>
                <a:latin typeface="Tahoma"/>
                <a:cs typeface="Tahoma"/>
              </a:rPr>
              <a:t>Convergence </a:t>
            </a:r>
            <a:r>
              <a:rPr dirty="0" sz="1100" spc="-10">
                <a:solidFill>
                  <a:srgbClr val="D8D8D8"/>
                </a:solidFill>
                <a:latin typeface="Tahoma"/>
                <a:cs typeface="Tahoma"/>
              </a:rPr>
              <a:t>if </a:t>
            </a:r>
            <a:r>
              <a:rPr dirty="0" sz="1100" spc="114" i="1">
                <a:solidFill>
                  <a:srgbClr val="D8D8D8"/>
                </a:solidFill>
                <a:latin typeface="Arial"/>
                <a:cs typeface="Arial"/>
              </a:rPr>
              <a:t>λ </a:t>
            </a:r>
            <a:r>
              <a:rPr dirty="0" sz="1100" spc="60" i="1">
                <a:solidFill>
                  <a:srgbClr val="D8D8D8"/>
                </a:solidFill>
                <a:latin typeface="Meiryo"/>
                <a:cs typeface="Meiryo"/>
              </a:rPr>
              <a:t>/</a:t>
            </a:r>
            <a:r>
              <a:rPr dirty="0" sz="1100" spc="60">
                <a:solidFill>
                  <a:srgbClr val="D8D8D8"/>
                </a:solidFill>
                <a:latin typeface="Tahoma"/>
                <a:cs typeface="Tahoma"/>
              </a:rPr>
              <a:t>= </a:t>
            </a:r>
            <a:r>
              <a:rPr dirty="0" sz="1100" spc="55" i="1">
                <a:solidFill>
                  <a:srgbClr val="D8D8D8"/>
                </a:solidFill>
                <a:latin typeface="Arial"/>
                <a:cs typeface="Arial"/>
              </a:rPr>
              <a:t>χ </a:t>
            </a:r>
            <a:r>
              <a:rPr dirty="0" sz="1100" spc="3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5" b="1">
                <a:solidFill>
                  <a:srgbClr val="D8D8D8"/>
                </a:solidFill>
                <a:latin typeface="Calibri"/>
                <a:cs typeface="Calibri"/>
              </a:rPr>
              <a:t>x </a:t>
            </a:r>
            <a:r>
              <a:rPr dirty="0" sz="1100" spc="10">
                <a:solidFill>
                  <a:srgbClr val="D8D8D8"/>
                </a:solidFill>
                <a:latin typeface="Tahoma"/>
                <a:cs typeface="Tahoma"/>
              </a:rPr>
              <a:t>(0))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then </a:t>
            </a:r>
            <a:r>
              <a:rPr dirty="0" sz="1100" spc="55" i="1">
                <a:solidFill>
                  <a:srgbClr val="D8D8D8"/>
                </a:solidFill>
                <a:latin typeface="Arial"/>
                <a:cs typeface="Arial"/>
              </a:rPr>
              <a:t>χ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not</a:t>
            </a:r>
            <a:r>
              <a:rPr dirty="0" sz="1100" spc="-229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time-invariant.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50029" y="3182709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E0E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52556" y="318523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E0E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52556" y="327369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E0E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38218" y="3182709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E0E0F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6146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Convergence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436079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7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602018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733893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721192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480314"/>
            <a:ext cx="50751" cy="12535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646285"/>
            <a:ext cx="3989704" cy="1138555"/>
          </a:xfrm>
          <a:custGeom>
            <a:avLst/>
            <a:gdLst/>
            <a:ahLst/>
            <a:cxnLst/>
            <a:rect l="l" t="t" r="r" b="b"/>
            <a:pathLst>
              <a:path w="3989704" h="1138555">
                <a:moveTo>
                  <a:pt x="3989652" y="0"/>
                </a:moveTo>
                <a:lnTo>
                  <a:pt x="0" y="0"/>
                </a:lnTo>
                <a:lnTo>
                  <a:pt x="0" y="1087607"/>
                </a:lnTo>
                <a:lnTo>
                  <a:pt x="4008" y="1107332"/>
                </a:lnTo>
                <a:lnTo>
                  <a:pt x="14922" y="1123485"/>
                </a:lnTo>
                <a:lnTo>
                  <a:pt x="31075" y="1134399"/>
                </a:lnTo>
                <a:lnTo>
                  <a:pt x="50800" y="1138408"/>
                </a:lnTo>
                <a:lnTo>
                  <a:pt x="3938852" y="1138408"/>
                </a:lnTo>
                <a:lnTo>
                  <a:pt x="3958576" y="1134399"/>
                </a:lnTo>
                <a:lnTo>
                  <a:pt x="3974729" y="1123485"/>
                </a:lnTo>
                <a:lnTo>
                  <a:pt x="3985644" y="1107332"/>
                </a:lnTo>
                <a:lnTo>
                  <a:pt x="3989652" y="1087607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518392"/>
            <a:ext cx="0" cy="1235075"/>
          </a:xfrm>
          <a:custGeom>
            <a:avLst/>
            <a:gdLst/>
            <a:ahLst/>
            <a:cxnLst/>
            <a:rect l="l" t="t" r="r" b="b"/>
            <a:pathLst>
              <a:path w="0" h="1235075">
                <a:moveTo>
                  <a:pt x="0" y="123455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50569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49299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48029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09194" y="387957"/>
            <a:ext cx="3919220" cy="76454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Lemma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200"/>
              </a:spcBef>
            </a:pPr>
            <a:r>
              <a:rPr dirty="0" sz="1100" spc="-55" i="1">
                <a:latin typeface="Trebuchet MS"/>
                <a:cs typeface="Trebuchet MS"/>
              </a:rPr>
              <a:t>Let </a:t>
            </a:r>
            <a:r>
              <a:rPr dirty="0" sz="1100" spc="-20" i="1">
                <a:latin typeface="Trebuchet MS"/>
                <a:cs typeface="Trebuchet MS"/>
              </a:rPr>
              <a:t>G </a:t>
            </a:r>
            <a:r>
              <a:rPr dirty="0" sz="1100" spc="-65" i="1">
                <a:latin typeface="Trebuchet MS"/>
                <a:cs typeface="Trebuchet MS"/>
              </a:rPr>
              <a:t>be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80" i="1">
                <a:latin typeface="Trebuchet MS"/>
                <a:cs typeface="Trebuchet MS"/>
              </a:rPr>
              <a:t>network </a:t>
            </a:r>
            <a:r>
              <a:rPr dirty="0" sz="1100" spc="-50" i="1">
                <a:latin typeface="Trebuchet MS"/>
                <a:cs typeface="Trebuchet MS"/>
              </a:rPr>
              <a:t>and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-65" i="1">
                <a:latin typeface="Trebuchet MS"/>
                <a:cs typeface="Trebuchet MS"/>
              </a:rPr>
              <a:t>be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60" i="1">
                <a:latin typeface="Trebuchet MS"/>
                <a:cs typeface="Trebuchet MS"/>
              </a:rPr>
              <a:t>protocol </a:t>
            </a:r>
            <a:r>
              <a:rPr dirty="0" sz="1100" spc="-70" i="1">
                <a:latin typeface="Trebuchet MS"/>
                <a:cs typeface="Trebuchet MS"/>
              </a:rPr>
              <a:t>with </a:t>
            </a:r>
            <a:r>
              <a:rPr dirty="0" sz="1100" spc="-50" i="1">
                <a:latin typeface="Trebuchet MS"/>
                <a:cs typeface="Trebuchet MS"/>
              </a:rPr>
              <a:t>components </a:t>
            </a:r>
            <a:r>
              <a:rPr dirty="0" sz="1100" spc="-85" i="1">
                <a:latin typeface="Trebuchet MS"/>
                <a:cs typeface="Trebuchet MS"/>
              </a:rPr>
              <a:t>defined  </a:t>
            </a:r>
            <a:r>
              <a:rPr dirty="0" sz="1100" spc="-65" i="1">
                <a:latin typeface="Trebuchet MS"/>
                <a:cs typeface="Trebuchet MS"/>
              </a:rPr>
              <a:t>by </a:t>
            </a:r>
            <a:r>
              <a:rPr dirty="0" sz="1100" spc="-80" i="1">
                <a:latin typeface="Trebuchet MS"/>
                <a:cs typeface="Trebuchet MS"/>
              </a:rPr>
              <a:t>eqn. </a:t>
            </a:r>
            <a:r>
              <a:rPr dirty="0" sz="1100" spc="-35" i="1">
                <a:latin typeface="Trebuchet MS"/>
                <a:cs typeface="Trebuchet MS"/>
              </a:rPr>
              <a:t>(</a:t>
            </a:r>
            <a:r>
              <a:rPr dirty="0" sz="1100" spc="-35">
                <a:latin typeface="Tahoma"/>
                <a:cs typeface="Tahoma"/>
                <a:hlinkClick r:id="rId11" action="ppaction://hlinksldjump"/>
              </a:rPr>
              <a:t>3</a:t>
            </a:r>
            <a:r>
              <a:rPr dirty="0" sz="1100" spc="-35" i="1">
                <a:latin typeface="Trebuchet MS"/>
                <a:cs typeface="Trebuchet MS"/>
              </a:rPr>
              <a:t>). </a:t>
            </a:r>
            <a:r>
              <a:rPr dirty="0" sz="1100" spc="-30" i="1">
                <a:latin typeface="Trebuchet MS"/>
                <a:cs typeface="Trebuchet MS"/>
              </a:rPr>
              <a:t>Then </a:t>
            </a:r>
            <a:r>
              <a:rPr dirty="0" sz="1100" spc="-85" i="1">
                <a:latin typeface="Trebuchet MS"/>
                <a:cs typeface="Trebuchet MS"/>
              </a:rPr>
              <a:t>all </a:t>
            </a:r>
            <a:r>
              <a:rPr dirty="0" sz="1100" spc="-80" i="1">
                <a:latin typeface="Trebuchet MS"/>
                <a:cs typeface="Trebuchet MS"/>
              </a:rPr>
              <a:t>equilibria </a:t>
            </a:r>
            <a:r>
              <a:rPr dirty="0" sz="1100" spc="-20" b="1">
                <a:latin typeface="Calibri"/>
                <a:cs typeface="Calibri"/>
              </a:rPr>
              <a:t>x</a:t>
            </a:r>
            <a:r>
              <a:rPr dirty="0" baseline="27777" sz="1200" spc="-30" i="1">
                <a:latin typeface="Meiryo"/>
                <a:cs typeface="Meiryo"/>
              </a:rPr>
              <a:t>∗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80" i="1">
                <a:latin typeface="Trebuchet MS"/>
                <a:cs typeface="Trebuchet MS"/>
              </a:rPr>
              <a:t>network </a:t>
            </a:r>
            <a:r>
              <a:rPr dirty="0" sz="1100" spc="-65" i="1">
                <a:latin typeface="Trebuchet MS"/>
                <a:cs typeface="Trebuchet MS"/>
              </a:rPr>
              <a:t>have </a:t>
            </a:r>
            <a:r>
              <a:rPr dirty="0" sz="1100" spc="-75" i="1">
                <a:latin typeface="Trebuchet MS"/>
                <a:cs typeface="Trebuchet MS"/>
              </a:rPr>
              <a:t>the  </a:t>
            </a:r>
            <a:r>
              <a:rPr dirty="0" sz="1100" spc="-70" i="1">
                <a:latin typeface="Trebuchet MS"/>
                <a:cs typeface="Trebuchet MS"/>
              </a:rPr>
              <a:t>following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properties: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9122" y="1224873"/>
            <a:ext cx="114214" cy="1142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73379" y="121194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9122" y="1434906"/>
            <a:ext cx="114214" cy="1142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73379" y="142197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8995" y="1126698"/>
            <a:ext cx="3670935" cy="619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Calibri"/>
                <a:cs typeface="Calibri"/>
              </a:rPr>
              <a:t>x</a:t>
            </a:r>
            <a:r>
              <a:rPr dirty="0" baseline="27777" sz="1200" spc="-30" i="1">
                <a:latin typeface="Meiryo"/>
                <a:cs typeface="Meiryo"/>
              </a:rPr>
              <a:t>∗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85" i="1">
                <a:latin typeface="Arial"/>
                <a:cs typeface="Arial"/>
              </a:rPr>
              <a:t>λ</a:t>
            </a:r>
            <a:r>
              <a:rPr dirty="0" sz="1100" spc="85" b="1">
                <a:latin typeface="Calibri"/>
                <a:cs typeface="Calibri"/>
              </a:rPr>
              <a:t>1 </a:t>
            </a:r>
            <a:r>
              <a:rPr dirty="0" sz="1100" spc="-95" i="1">
                <a:latin typeface="Trebuchet MS"/>
                <a:cs typeface="Trebuchet MS"/>
              </a:rPr>
              <a:t>for </a:t>
            </a:r>
            <a:r>
              <a:rPr dirty="0" sz="1100" spc="-60" i="1">
                <a:latin typeface="Trebuchet MS"/>
                <a:cs typeface="Trebuchet MS"/>
              </a:rPr>
              <a:t>some</a:t>
            </a:r>
            <a:r>
              <a:rPr dirty="0" sz="1100" spc="-20" i="1">
                <a:latin typeface="Trebuchet MS"/>
                <a:cs typeface="Trebuchet MS"/>
              </a:rPr>
              <a:t> </a:t>
            </a:r>
            <a:r>
              <a:rPr dirty="0" sz="1100" spc="114" i="1">
                <a:latin typeface="Arial"/>
                <a:cs typeface="Arial"/>
              </a:rPr>
              <a:t>λ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1800"/>
              </a:lnSpc>
              <a:spcBef>
                <a:spcPts val="325"/>
              </a:spcBef>
            </a:pPr>
            <a:r>
              <a:rPr dirty="0" sz="1100" spc="-95" i="1">
                <a:latin typeface="Trebuchet MS"/>
                <a:cs typeface="Trebuchet MS"/>
              </a:rPr>
              <a:t>if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sz="1100" spc="5">
                <a:latin typeface="Tahoma"/>
                <a:cs typeface="Tahoma"/>
              </a:rPr>
              <a:t>(</a:t>
            </a:r>
            <a:r>
              <a:rPr dirty="0" sz="1100" spc="5" i="1">
                <a:latin typeface="Trebuchet MS"/>
                <a:cs typeface="Trebuchet MS"/>
              </a:rPr>
              <a:t>t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55" i="1">
                <a:latin typeface="Trebuchet MS"/>
                <a:cs typeface="Trebuchet MS"/>
              </a:rPr>
              <a:t>converges </a:t>
            </a:r>
            <a:r>
              <a:rPr dirty="0" sz="1100" spc="-60" i="1">
                <a:latin typeface="Trebuchet MS"/>
                <a:cs typeface="Trebuchet MS"/>
              </a:rPr>
              <a:t>to </a:t>
            </a:r>
            <a:r>
              <a:rPr dirty="0" sz="1100" spc="-75" i="1">
                <a:latin typeface="Trebuchet MS"/>
                <a:cs typeface="Trebuchet MS"/>
              </a:rPr>
              <a:t>the equilibrium </a:t>
            </a:r>
            <a:r>
              <a:rPr dirty="0" sz="1100" spc="20" i="1">
                <a:latin typeface="Arial"/>
                <a:cs typeface="Arial"/>
              </a:rPr>
              <a:t>λ</a:t>
            </a:r>
            <a:r>
              <a:rPr dirty="0" baseline="-10416" sz="1200" spc="30">
                <a:latin typeface="Arial"/>
                <a:cs typeface="Arial"/>
              </a:rPr>
              <a:t>0</a:t>
            </a:r>
            <a:r>
              <a:rPr dirty="0" sz="1100" spc="20" b="1">
                <a:latin typeface="Calibri"/>
                <a:cs typeface="Calibri"/>
              </a:rPr>
              <a:t>1</a:t>
            </a:r>
            <a:r>
              <a:rPr dirty="0" sz="1100" spc="20" i="1">
                <a:latin typeface="Trebuchet MS"/>
                <a:cs typeface="Trebuchet MS"/>
              </a:rPr>
              <a:t>, </a:t>
            </a:r>
            <a:r>
              <a:rPr dirty="0" sz="1100" spc="-70" i="1">
                <a:latin typeface="Trebuchet MS"/>
                <a:cs typeface="Trebuchet MS"/>
              </a:rPr>
              <a:t>then </a:t>
            </a:r>
            <a:r>
              <a:rPr dirty="0" sz="1100" spc="50" i="1">
                <a:latin typeface="Arial"/>
                <a:cs typeface="Arial"/>
              </a:rPr>
              <a:t>λ</a:t>
            </a:r>
            <a:r>
              <a:rPr dirty="0" baseline="-10416" sz="1200" spc="75">
                <a:latin typeface="Arial"/>
                <a:cs typeface="Arial"/>
              </a:rPr>
              <a:t>0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35">
                <a:latin typeface="Tahoma"/>
                <a:cs typeface="Tahoma"/>
              </a:rPr>
              <a:t>(</a:t>
            </a:r>
            <a:r>
              <a:rPr dirty="0" sz="1100" spc="35" b="1">
                <a:latin typeface="Calibri"/>
                <a:cs typeface="Calibri"/>
              </a:rPr>
              <a:t>x </a:t>
            </a:r>
            <a:r>
              <a:rPr dirty="0" sz="1100" spc="-10">
                <a:latin typeface="Tahoma"/>
                <a:cs typeface="Tahoma"/>
              </a:rPr>
              <a:t>(0))</a:t>
            </a:r>
            <a:r>
              <a:rPr dirty="0" sz="1100" spc="-10" i="1">
                <a:latin typeface="Trebuchet MS"/>
                <a:cs typeface="Trebuchet MS"/>
              </a:rPr>
              <a:t>,  </a:t>
            </a:r>
            <a:r>
              <a:rPr dirty="0" sz="1100" spc="-95" i="1">
                <a:latin typeface="Trebuchet MS"/>
                <a:cs typeface="Trebuchet MS"/>
              </a:rPr>
              <a:t>for </a:t>
            </a:r>
            <a:r>
              <a:rPr dirty="0" sz="1100" spc="-50" i="1">
                <a:latin typeface="Trebuchet MS"/>
                <a:cs typeface="Trebuchet MS"/>
              </a:rPr>
              <a:t>any </a:t>
            </a:r>
            <a:r>
              <a:rPr dirty="0" sz="1100" spc="-75" i="1">
                <a:latin typeface="Trebuchet MS"/>
                <a:cs typeface="Trebuchet MS"/>
              </a:rPr>
              <a:t>initial </a:t>
            </a:r>
            <a:r>
              <a:rPr dirty="0" sz="1100" spc="-65" i="1">
                <a:latin typeface="Trebuchet MS"/>
                <a:cs typeface="Trebuchet MS"/>
              </a:rPr>
              <a:t>state</a:t>
            </a:r>
            <a:r>
              <a:rPr dirty="0" sz="1100" spc="-160" i="1">
                <a:latin typeface="Trebuchet MS"/>
                <a:cs typeface="Trebuchet MS"/>
              </a:rPr>
              <a:t> </a:t>
            </a:r>
            <a:r>
              <a:rPr dirty="0" sz="1100" spc="15" b="1">
                <a:latin typeface="Calibri"/>
                <a:cs typeface="Calibri"/>
              </a:rPr>
              <a:t>x</a:t>
            </a:r>
            <a:r>
              <a:rPr dirty="0" sz="1100" spc="15">
                <a:latin typeface="Tahoma"/>
                <a:cs typeface="Tahoma"/>
              </a:rPr>
              <a:t>(0)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9193" y="193662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9194" y="2124049"/>
            <a:ext cx="3989651" cy="506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9994" y="3269856"/>
            <a:ext cx="101600" cy="101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0794" y="3257156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98846" y="1980857"/>
            <a:ext cx="50751" cy="12889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9193" y="2168321"/>
            <a:ext cx="3989704" cy="1152525"/>
          </a:xfrm>
          <a:custGeom>
            <a:avLst/>
            <a:gdLst/>
            <a:ahLst/>
            <a:cxnLst/>
            <a:rect l="l" t="t" r="r" b="b"/>
            <a:pathLst>
              <a:path w="3989704" h="1152525">
                <a:moveTo>
                  <a:pt x="3989652" y="0"/>
                </a:moveTo>
                <a:lnTo>
                  <a:pt x="0" y="0"/>
                </a:lnTo>
                <a:lnTo>
                  <a:pt x="0" y="1101534"/>
                </a:lnTo>
                <a:lnTo>
                  <a:pt x="4008" y="1121259"/>
                </a:lnTo>
                <a:lnTo>
                  <a:pt x="14922" y="1137412"/>
                </a:lnTo>
                <a:lnTo>
                  <a:pt x="31075" y="1148326"/>
                </a:lnTo>
                <a:lnTo>
                  <a:pt x="50800" y="1152335"/>
                </a:lnTo>
                <a:lnTo>
                  <a:pt x="3938852" y="1152335"/>
                </a:lnTo>
                <a:lnTo>
                  <a:pt x="3958576" y="1148326"/>
                </a:lnTo>
                <a:lnTo>
                  <a:pt x="3974729" y="1137412"/>
                </a:lnTo>
                <a:lnTo>
                  <a:pt x="3985644" y="1121259"/>
                </a:lnTo>
                <a:lnTo>
                  <a:pt x="3989652" y="1101534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98846" y="2018944"/>
            <a:ext cx="0" cy="1270000"/>
          </a:xfrm>
          <a:custGeom>
            <a:avLst/>
            <a:gdLst/>
            <a:ahLst/>
            <a:cxnLst/>
            <a:rect l="l" t="t" r="r" b="b"/>
            <a:pathLst>
              <a:path w="0" h="1270000">
                <a:moveTo>
                  <a:pt x="0" y="126996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98846" y="200624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98846" y="199354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98846" y="1980844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71094" y="1873102"/>
            <a:ext cx="4065904" cy="123634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500"/>
              </a:spcBef>
            </a:pP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Proof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(sketch).</a:t>
            </a:r>
            <a:endParaRPr sz="1100">
              <a:latin typeface="Tahoma"/>
              <a:cs typeface="Tahoma"/>
            </a:endParaRPr>
          </a:p>
          <a:p>
            <a:pPr marL="877569" marR="81280" indent="-789305">
              <a:lnSpc>
                <a:spcPct val="101800"/>
              </a:lnSpc>
              <a:spcBef>
                <a:spcPts val="445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</a:rPr>
              <a:t>Sufficiency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1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45" i="1">
                <a:latin typeface="Arial"/>
                <a:cs typeface="Arial"/>
              </a:rPr>
              <a:t>λ</a:t>
            </a:r>
            <a:r>
              <a:rPr dirty="0" sz="1100" spc="45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75" i="1">
                <a:latin typeface="Arial"/>
                <a:cs typeface="Arial"/>
              </a:rPr>
              <a:t>φ </a:t>
            </a:r>
            <a:r>
              <a:rPr dirty="0" sz="1100" spc="35">
                <a:latin typeface="Tahoma"/>
                <a:cs typeface="Tahoma"/>
              </a:rPr>
              <a:t>(</a:t>
            </a:r>
            <a:r>
              <a:rPr dirty="0" sz="1100" spc="35" i="1">
                <a:latin typeface="Arial"/>
                <a:cs typeface="Arial"/>
              </a:rPr>
              <a:t>θ</a:t>
            </a:r>
            <a:r>
              <a:rPr dirty="0" sz="1100" spc="35">
                <a:latin typeface="Tahoma"/>
                <a:cs typeface="Tahoma"/>
              </a:rPr>
              <a:t>(</a:t>
            </a:r>
            <a:r>
              <a:rPr dirty="0" sz="1100" spc="35" i="1">
                <a:latin typeface="Arial"/>
                <a:cs typeface="Arial"/>
              </a:rPr>
              <a:t>λ</a:t>
            </a:r>
            <a:r>
              <a:rPr dirty="0" sz="1100" spc="35">
                <a:latin typeface="Tahoma"/>
                <a:cs typeface="Tahoma"/>
              </a:rPr>
              <a:t>) </a:t>
            </a:r>
            <a:r>
              <a:rPr dirty="0" sz="1100" spc="-5" i="1">
                <a:latin typeface="Meiryo"/>
                <a:cs typeface="Meiryo"/>
              </a:rPr>
              <a:t>− </a:t>
            </a:r>
            <a:r>
              <a:rPr dirty="0" sz="1100" spc="40" i="1">
                <a:latin typeface="Arial"/>
                <a:cs typeface="Arial"/>
              </a:rPr>
              <a:t>θ</a:t>
            </a:r>
            <a:r>
              <a:rPr dirty="0" sz="1100" spc="40">
                <a:latin typeface="Tahoma"/>
                <a:cs typeface="Tahoma"/>
              </a:rPr>
              <a:t>(</a:t>
            </a:r>
            <a:r>
              <a:rPr dirty="0" sz="1100" spc="40" i="1">
                <a:latin typeface="Arial"/>
                <a:cs typeface="Arial"/>
              </a:rPr>
              <a:t>λ</a:t>
            </a:r>
            <a:r>
              <a:rPr dirty="0" sz="1100" spc="40">
                <a:latin typeface="Tahoma"/>
                <a:cs typeface="Tahoma"/>
              </a:rPr>
              <a:t>))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-55">
                <a:latin typeface="Tahoma"/>
                <a:cs typeface="Tahoma"/>
              </a:rPr>
              <a:t>0 </a:t>
            </a:r>
            <a:r>
              <a:rPr dirty="0" sz="1100" spc="-50">
                <a:latin typeface="Tahoma"/>
                <a:cs typeface="Tahoma"/>
              </a:rPr>
              <a:t>since </a:t>
            </a:r>
            <a:r>
              <a:rPr dirty="0" sz="1100" spc="-75" i="1">
                <a:latin typeface="Arial"/>
                <a:cs typeface="Arial"/>
              </a:rPr>
              <a:t>φ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odd </a:t>
            </a:r>
            <a:r>
              <a:rPr dirty="0" sz="1100" spc="-55">
                <a:latin typeface="Tahoma"/>
                <a:cs typeface="Tahoma"/>
              </a:rPr>
              <a:t>and  </a:t>
            </a:r>
            <a:r>
              <a:rPr dirty="0" sz="1100" spc="-40">
                <a:latin typeface="Tahoma"/>
                <a:cs typeface="Tahoma"/>
              </a:rPr>
              <a:t>continuous.</a:t>
            </a:r>
            <a:endParaRPr sz="1100">
              <a:latin typeface="Tahoma"/>
              <a:cs typeface="Tahoma"/>
            </a:endParaRPr>
          </a:p>
          <a:p>
            <a:pPr marL="877569" marR="569595" indent="-717550">
              <a:lnSpc>
                <a:spcPct val="102699"/>
              </a:lnSpc>
              <a:spcBef>
                <a:spcPts val="29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Necessity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1 </a:t>
            </a:r>
            <a:r>
              <a:rPr dirty="0" sz="1100" spc="-20" b="1">
                <a:latin typeface="Calibri"/>
                <a:cs typeface="Calibri"/>
              </a:rPr>
              <a:t>x</a:t>
            </a:r>
            <a:r>
              <a:rPr dirty="0" baseline="27777" sz="1200" spc="-30" i="1">
                <a:latin typeface="Meiryo"/>
                <a:cs typeface="Meiryo"/>
              </a:rPr>
              <a:t>∗ </a:t>
            </a:r>
            <a:r>
              <a:rPr dirty="0" sz="1100" spc="60" i="1">
                <a:latin typeface="Meiryo"/>
                <a:cs typeface="Meiryo"/>
              </a:rPr>
              <a:t>/</a:t>
            </a:r>
            <a:r>
              <a:rPr dirty="0" sz="1100" spc="60">
                <a:latin typeface="Tahoma"/>
                <a:cs typeface="Tahoma"/>
              </a:rPr>
              <a:t>= </a:t>
            </a:r>
            <a:r>
              <a:rPr dirty="0" sz="1100" spc="45" i="1">
                <a:latin typeface="Arial"/>
                <a:cs typeface="Arial"/>
              </a:rPr>
              <a:t>λ</a:t>
            </a:r>
            <a:r>
              <a:rPr dirty="0" sz="1100" spc="45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45">
                <a:latin typeface="Tahoma"/>
                <a:cs typeface="Tahoma"/>
              </a:rPr>
              <a:t>exists </a:t>
            </a: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 </a:t>
            </a:r>
            <a:r>
              <a:rPr dirty="0" sz="1100" spc="-20" i="1">
                <a:latin typeface="Verdana"/>
                <a:cs typeface="Verdana"/>
              </a:rPr>
              <a:t>&lt; </a:t>
            </a:r>
            <a:r>
              <a:rPr dirty="0" sz="1100" spc="-55">
                <a:latin typeface="Tahoma"/>
                <a:cs typeface="Tahoma"/>
              </a:rPr>
              <a:t>0 </a:t>
            </a:r>
            <a:r>
              <a:rPr dirty="0" sz="1100" spc="-65">
                <a:latin typeface="Tahoma"/>
                <a:cs typeface="Tahoma"/>
              </a:rPr>
              <a:t>(contradicts  </a:t>
            </a:r>
            <a:r>
              <a:rPr dirty="0" sz="1100" spc="-35">
                <a:latin typeface="Tahoma"/>
                <a:cs typeface="Tahoma"/>
              </a:rPr>
              <a:t>equilibrium).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45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Convergence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114" i="1">
                <a:latin typeface="Arial"/>
                <a:cs typeface="Arial"/>
              </a:rPr>
              <a:t>λ </a:t>
            </a:r>
            <a:r>
              <a:rPr dirty="0" sz="1100" spc="60" i="1">
                <a:latin typeface="Meiryo"/>
                <a:cs typeface="Meiryo"/>
              </a:rPr>
              <a:t>/</a:t>
            </a:r>
            <a:r>
              <a:rPr dirty="0" sz="1100" spc="60">
                <a:latin typeface="Tahoma"/>
                <a:cs typeface="Tahoma"/>
              </a:rPr>
              <a:t>=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35">
                <a:latin typeface="Tahoma"/>
                <a:cs typeface="Tahoma"/>
              </a:rPr>
              <a:t>(</a:t>
            </a:r>
            <a:r>
              <a:rPr dirty="0" sz="1100" spc="35" b="1">
                <a:latin typeface="Calibri"/>
                <a:cs typeface="Calibri"/>
              </a:rPr>
              <a:t>x </a:t>
            </a:r>
            <a:r>
              <a:rPr dirty="0" sz="1100" spc="10">
                <a:latin typeface="Tahoma"/>
                <a:cs typeface="Tahoma"/>
              </a:rPr>
              <a:t>(0))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time-invariant.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50029" y="3182709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52556" y="318523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52556" y="327369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38218" y="3182709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6146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Convergence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906563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8"/>
                </a:lnTo>
                <a:lnTo>
                  <a:pt x="3989652" y="178598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072515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2564117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2551417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950798"/>
            <a:ext cx="50751" cy="1613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116778"/>
            <a:ext cx="3989704" cy="1498600"/>
          </a:xfrm>
          <a:custGeom>
            <a:avLst/>
            <a:gdLst/>
            <a:ahLst/>
            <a:cxnLst/>
            <a:rect l="l" t="t" r="r" b="b"/>
            <a:pathLst>
              <a:path w="3989704" h="1498600">
                <a:moveTo>
                  <a:pt x="3989652" y="0"/>
                </a:moveTo>
                <a:lnTo>
                  <a:pt x="0" y="0"/>
                </a:lnTo>
                <a:lnTo>
                  <a:pt x="0" y="1447338"/>
                </a:lnTo>
                <a:lnTo>
                  <a:pt x="4008" y="1467063"/>
                </a:lnTo>
                <a:lnTo>
                  <a:pt x="14922" y="1483216"/>
                </a:lnTo>
                <a:lnTo>
                  <a:pt x="31075" y="1494130"/>
                </a:lnTo>
                <a:lnTo>
                  <a:pt x="50800" y="1498139"/>
                </a:lnTo>
                <a:lnTo>
                  <a:pt x="3938852" y="1498139"/>
                </a:lnTo>
                <a:lnTo>
                  <a:pt x="3958576" y="1494130"/>
                </a:lnTo>
                <a:lnTo>
                  <a:pt x="3974729" y="1483216"/>
                </a:lnTo>
                <a:lnTo>
                  <a:pt x="3985644" y="1467063"/>
                </a:lnTo>
                <a:lnTo>
                  <a:pt x="3989652" y="1447338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988885"/>
            <a:ext cx="0" cy="1594485"/>
          </a:xfrm>
          <a:custGeom>
            <a:avLst/>
            <a:gdLst/>
            <a:ahLst/>
            <a:cxnLst/>
            <a:rect l="l" t="t" r="r" b="b"/>
            <a:pathLst>
              <a:path w="0" h="1594485">
                <a:moveTo>
                  <a:pt x="0" y="159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97618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96348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95078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7294" y="858454"/>
            <a:ext cx="3693795" cy="59245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Theorem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200"/>
              </a:spcBef>
            </a:pPr>
            <a:r>
              <a:rPr dirty="0" sz="1100" spc="-55" i="1">
                <a:latin typeface="Trebuchet MS"/>
                <a:cs typeface="Trebuchet MS"/>
              </a:rPr>
              <a:t>Let </a:t>
            </a:r>
            <a:r>
              <a:rPr dirty="0" sz="1100" spc="-20" i="1">
                <a:latin typeface="Trebuchet MS"/>
                <a:cs typeface="Trebuchet MS"/>
              </a:rPr>
              <a:t>G </a:t>
            </a:r>
            <a:r>
              <a:rPr dirty="0" sz="1100" spc="-65" i="1">
                <a:latin typeface="Trebuchet MS"/>
                <a:cs typeface="Trebuchet MS"/>
              </a:rPr>
              <a:t>be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80" i="1">
                <a:latin typeface="Trebuchet MS"/>
                <a:cs typeface="Trebuchet MS"/>
              </a:rPr>
              <a:t>network of </a:t>
            </a:r>
            <a:r>
              <a:rPr dirty="0" sz="1100" spc="-55" i="1">
                <a:latin typeface="Trebuchet MS"/>
                <a:cs typeface="Trebuchet MS"/>
              </a:rPr>
              <a:t>agents </a:t>
            </a:r>
            <a:r>
              <a:rPr dirty="0" sz="1100" spc="-60" i="1">
                <a:latin typeface="Trebuchet MS"/>
                <a:cs typeface="Trebuchet MS"/>
              </a:rPr>
              <a:t>that </a:t>
            </a:r>
            <a:r>
              <a:rPr dirty="0" sz="1100" spc="-75" i="1">
                <a:latin typeface="Trebuchet MS"/>
                <a:cs typeface="Trebuchet MS"/>
              </a:rPr>
              <a:t>implement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70" i="1">
                <a:latin typeface="Trebuchet MS"/>
                <a:cs typeface="Trebuchet MS"/>
              </a:rPr>
              <a:t>distributed </a:t>
            </a:r>
            <a:r>
              <a:rPr dirty="0" sz="1100" spc="-55" i="1">
                <a:latin typeface="Trebuchet MS"/>
                <a:cs typeface="Trebuchet MS"/>
              </a:rPr>
              <a:t>and  </a:t>
            </a:r>
            <a:r>
              <a:rPr dirty="0" sz="1100" spc="-60" i="1">
                <a:latin typeface="Trebuchet MS"/>
                <a:cs typeface="Trebuchet MS"/>
              </a:rPr>
              <a:t>stationary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protocol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68602" y="1699138"/>
            <a:ext cx="45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 i="1">
                <a:latin typeface="Verdana"/>
                <a:cs typeface="Verdana"/>
              </a:rPr>
              <a:t>i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06701" y="1572098"/>
            <a:ext cx="1746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355">
                <a:latin typeface="Calibri"/>
                <a:cs typeface="Calibri"/>
              </a:rPr>
              <a:t>∑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4735" y="1744775"/>
            <a:ext cx="466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baseline="20202" sz="1650" spc="22" i="1">
                <a:latin typeface="Trebuchet MS"/>
                <a:cs typeface="Trebuchet MS"/>
              </a:rPr>
              <a:t>g</a:t>
            </a:r>
            <a:r>
              <a:rPr dirty="0" baseline="48611" sz="1200" spc="22" i="1">
                <a:latin typeface="Meiryo"/>
                <a:cs typeface="Meiryo"/>
              </a:rPr>
              <a:t>t</a:t>
            </a:r>
            <a:r>
              <a:rPr dirty="0" baseline="48611" sz="1200" spc="67" i="1">
                <a:latin typeface="Meiryo"/>
                <a:cs typeface="Meiryo"/>
              </a:rPr>
              <a:t> </a:t>
            </a:r>
            <a:r>
              <a:rPr dirty="0" sz="800" spc="-20" i="1">
                <a:latin typeface="Verdana"/>
                <a:cs typeface="Verdana"/>
              </a:rPr>
              <a:t>j</a:t>
            </a:r>
            <a:r>
              <a:rPr dirty="0" sz="800" spc="-20" i="1">
                <a:latin typeface="Meiryo"/>
                <a:cs typeface="Meiryo"/>
              </a:rPr>
              <a:t>∈</a:t>
            </a:r>
            <a:r>
              <a:rPr dirty="0" sz="800" spc="-20" i="1">
                <a:latin typeface="Verdana"/>
                <a:cs typeface="Verdana"/>
              </a:rPr>
              <a:t>N</a:t>
            </a:r>
            <a:r>
              <a:rPr dirty="0" baseline="-9259" sz="900" spc="-30" i="1">
                <a:latin typeface="Verdana"/>
                <a:cs typeface="Verdana"/>
              </a:rPr>
              <a:t>i</a:t>
            </a:r>
            <a:endParaRPr baseline="-9259" sz="9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73324" y="1656802"/>
            <a:ext cx="516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dirty="0" sz="800" spc="-50" i="1">
                <a:latin typeface="Verdana"/>
                <a:cs typeface="Verdana"/>
              </a:rPr>
              <a:t>j</a:t>
            </a:r>
            <a:r>
              <a:rPr dirty="0" sz="800" spc="-50" i="1">
                <a:latin typeface="Verdana"/>
                <a:cs typeface="Verdana"/>
              </a:rPr>
              <a:t>	</a:t>
            </a: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58989" y="1594328"/>
            <a:ext cx="228854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268095" algn="l"/>
              </a:tabLst>
            </a:pP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</a:t>
            </a:r>
            <a:r>
              <a:rPr dirty="0" baseline="-10416" sz="1200" spc="-240" i="1">
                <a:latin typeface="Verdana"/>
                <a:cs typeface="Verdana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5" b="1">
                <a:latin typeface="Calibri"/>
                <a:cs typeface="Calibri"/>
              </a:rPr>
              <a:t>x</a:t>
            </a:r>
            <a:r>
              <a:rPr dirty="0" baseline="-10416" sz="1200" spc="22" i="1">
                <a:latin typeface="Verdana"/>
                <a:cs typeface="Verdana"/>
              </a:rPr>
              <a:t>N</a:t>
            </a:r>
            <a:r>
              <a:rPr dirty="0" baseline="-10416" sz="1200" spc="60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r>
              <a:rPr dirty="0" u="sng" baseline="37878" sz="1650" spc="427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baseline="37878" sz="1650" spc="-82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r>
              <a:rPr dirty="0" baseline="37878" sz="1650" spc="-82" i="1">
                <a:latin typeface="Arial"/>
                <a:cs typeface="Arial"/>
              </a:rPr>
              <a:t>	</a:t>
            </a:r>
            <a:r>
              <a:rPr dirty="0" sz="1100" spc="-75" i="1">
                <a:latin typeface="Arial"/>
                <a:cs typeface="Arial"/>
              </a:rPr>
              <a:t>φ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θ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x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5" i="1">
                <a:latin typeface="Meiryo"/>
                <a:cs typeface="Meiryo"/>
              </a:rPr>
              <a:t>−</a:t>
            </a:r>
            <a:r>
              <a:rPr dirty="0" sz="1100" spc="-290" i="1">
                <a:latin typeface="Meiryo"/>
                <a:cs typeface="Meiryo"/>
              </a:rPr>
              <a:t> </a:t>
            </a:r>
            <a:r>
              <a:rPr dirty="0" sz="1100" spc="-25" i="1">
                <a:latin typeface="Arial"/>
                <a:cs typeface="Arial"/>
              </a:rPr>
              <a:t>θ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Trebuchet MS"/>
                <a:cs typeface="Trebuchet MS"/>
              </a:rPr>
              <a:t>x </a:t>
            </a:r>
            <a:r>
              <a:rPr dirty="0" sz="1100" spc="3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1894" y="2033113"/>
            <a:ext cx="3924300" cy="54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100"/>
              </a:spcBef>
            </a:pPr>
            <a:r>
              <a:rPr dirty="0" sz="1100" spc="-55" i="1">
                <a:latin typeface="Trebuchet MS"/>
                <a:cs typeface="Trebuchet MS"/>
              </a:rPr>
              <a:t>against </a:t>
            </a:r>
            <a:r>
              <a:rPr dirty="0" sz="1100" spc="-70" i="1">
                <a:latin typeface="Trebuchet MS"/>
                <a:cs typeface="Trebuchet MS"/>
              </a:rPr>
              <a:t>agreement </a:t>
            </a:r>
            <a:r>
              <a:rPr dirty="0" sz="1100" spc="-60" i="1">
                <a:latin typeface="Trebuchet MS"/>
                <a:cs typeface="Trebuchet MS"/>
              </a:rPr>
              <a:t>function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75" i="1">
                <a:latin typeface="Trebuchet MS"/>
                <a:cs typeface="Trebuchet MS"/>
              </a:rPr>
              <a:t>the </a:t>
            </a:r>
            <a:r>
              <a:rPr dirty="0" sz="1100" spc="-85" i="1">
                <a:latin typeface="Trebuchet MS"/>
                <a:cs typeface="Trebuchet MS"/>
              </a:rPr>
              <a:t>form </a:t>
            </a:r>
            <a:r>
              <a:rPr dirty="0" sz="1100" spc="-5" i="1">
                <a:latin typeface="Trebuchet MS"/>
                <a:cs typeface="Trebuchet MS"/>
                <a:hlinkClick r:id="rId11" action="ppaction://hlinksldjump"/>
              </a:rPr>
              <a:t>(1) </a:t>
            </a:r>
            <a:r>
              <a:rPr dirty="0" sz="1100" spc="-70" i="1">
                <a:latin typeface="Trebuchet MS"/>
                <a:cs typeface="Trebuchet MS"/>
              </a:rPr>
              <a:t>with </a:t>
            </a:r>
            <a:r>
              <a:rPr dirty="0" sz="1100" spc="-10" i="1">
                <a:latin typeface="Trebuchet MS"/>
                <a:cs typeface="Trebuchet MS"/>
              </a:rPr>
              <a:t>g </a:t>
            </a:r>
            <a:r>
              <a:rPr dirty="0" baseline="27777" sz="1200" spc="-120" i="1">
                <a:latin typeface="Meiryo"/>
                <a:cs typeface="Meiryo"/>
              </a:rPr>
              <a:t>t </a:t>
            </a:r>
            <a:r>
              <a:rPr dirty="0" sz="1100" spc="-20" i="1">
                <a:latin typeface="Verdana"/>
                <a:cs typeface="Verdana"/>
              </a:rPr>
              <a:t>&gt; </a:t>
            </a:r>
            <a:r>
              <a:rPr dirty="0" sz="1100" spc="-80">
                <a:latin typeface="Tahoma"/>
                <a:cs typeface="Tahoma"/>
              </a:rPr>
              <a:t>0</a:t>
            </a:r>
            <a:r>
              <a:rPr dirty="0" sz="1100" spc="-80" i="1">
                <a:latin typeface="Trebuchet MS"/>
                <a:cs typeface="Trebuchet MS"/>
              </a:rPr>
              <a:t>. </a:t>
            </a:r>
            <a:r>
              <a:rPr dirty="0" sz="1100" spc="-30" i="1">
                <a:latin typeface="Trebuchet MS"/>
                <a:cs typeface="Trebuchet MS"/>
              </a:rPr>
              <a:t>Then </a:t>
            </a:r>
            <a:r>
              <a:rPr dirty="0" sz="1100" spc="-75" i="1">
                <a:latin typeface="Trebuchet MS"/>
                <a:cs typeface="Trebuchet MS"/>
              </a:rPr>
              <a:t>the  </a:t>
            </a:r>
            <a:r>
              <a:rPr dirty="0" sz="1100" spc="-55" i="1">
                <a:latin typeface="Trebuchet MS"/>
                <a:cs typeface="Trebuchet MS"/>
              </a:rPr>
              <a:t>agents </a:t>
            </a:r>
            <a:r>
              <a:rPr dirty="0" sz="1100" spc="-60" i="1">
                <a:latin typeface="Trebuchet MS"/>
                <a:cs typeface="Trebuchet MS"/>
              </a:rPr>
              <a:t>asymptotically </a:t>
            </a:r>
            <a:r>
              <a:rPr dirty="0" sz="1100" spc="-70" i="1">
                <a:latin typeface="Trebuchet MS"/>
                <a:cs typeface="Trebuchet MS"/>
              </a:rPr>
              <a:t>reach </a:t>
            </a:r>
            <a:r>
              <a:rPr dirty="0" sz="1100" spc="-45" i="1">
                <a:latin typeface="Trebuchet MS"/>
                <a:cs typeface="Trebuchet MS"/>
              </a:rPr>
              <a:t>consensus on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35">
                <a:latin typeface="Tahoma"/>
                <a:cs typeface="Tahoma"/>
              </a:rPr>
              <a:t>(</a:t>
            </a:r>
            <a:r>
              <a:rPr dirty="0" sz="1100" spc="35" b="1">
                <a:latin typeface="Calibri"/>
                <a:cs typeface="Calibri"/>
              </a:rPr>
              <a:t>x </a:t>
            </a:r>
            <a:r>
              <a:rPr dirty="0" sz="1100" spc="10">
                <a:latin typeface="Tahoma"/>
                <a:cs typeface="Tahoma"/>
              </a:rPr>
              <a:t>(0)) </a:t>
            </a:r>
            <a:r>
              <a:rPr dirty="0" sz="1100" spc="-95" i="1">
                <a:latin typeface="Trebuchet MS"/>
                <a:cs typeface="Trebuchet MS"/>
              </a:rPr>
              <a:t>for </a:t>
            </a:r>
            <a:r>
              <a:rPr dirty="0" sz="1100" spc="-50" i="1">
                <a:latin typeface="Trebuchet MS"/>
                <a:cs typeface="Trebuchet MS"/>
              </a:rPr>
              <a:t>any </a:t>
            </a:r>
            <a:r>
              <a:rPr dirty="0" sz="1100" spc="-75" i="1">
                <a:latin typeface="Trebuchet MS"/>
                <a:cs typeface="Trebuchet MS"/>
              </a:rPr>
              <a:t>initial  </a:t>
            </a:r>
            <a:r>
              <a:rPr dirty="0" sz="1100" spc="-65" i="1">
                <a:latin typeface="Trebuchet MS"/>
                <a:cs typeface="Trebuchet MS"/>
              </a:rPr>
              <a:t>state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x</a:t>
            </a:r>
            <a:r>
              <a:rPr dirty="0" sz="1100" spc="-10">
                <a:latin typeface="Tahoma"/>
                <a:cs typeface="Tahoma"/>
              </a:rPr>
              <a:t>(0)</a:t>
            </a:r>
            <a:r>
              <a:rPr dirty="0" sz="1100" spc="-10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The 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consensus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0"/>
            <a:ext cx="6146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Convergence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of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30" i="1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χ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715060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902487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2851366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2838665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759295"/>
            <a:ext cx="50751" cy="20920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946744"/>
            <a:ext cx="3989704" cy="1955800"/>
          </a:xfrm>
          <a:custGeom>
            <a:avLst/>
            <a:gdLst/>
            <a:ahLst/>
            <a:cxnLst/>
            <a:rect l="l" t="t" r="r" b="b"/>
            <a:pathLst>
              <a:path w="3989704" h="1955800">
                <a:moveTo>
                  <a:pt x="3989652" y="0"/>
                </a:moveTo>
                <a:lnTo>
                  <a:pt x="0" y="0"/>
                </a:lnTo>
                <a:lnTo>
                  <a:pt x="0" y="1904621"/>
                </a:lnTo>
                <a:lnTo>
                  <a:pt x="4008" y="1924346"/>
                </a:lnTo>
                <a:lnTo>
                  <a:pt x="14922" y="1940498"/>
                </a:lnTo>
                <a:lnTo>
                  <a:pt x="31075" y="1951413"/>
                </a:lnTo>
                <a:lnTo>
                  <a:pt x="50800" y="1955421"/>
                </a:lnTo>
                <a:lnTo>
                  <a:pt x="3938852" y="1955421"/>
                </a:lnTo>
                <a:lnTo>
                  <a:pt x="3958576" y="1951413"/>
                </a:lnTo>
                <a:lnTo>
                  <a:pt x="3974729" y="1940498"/>
                </a:lnTo>
                <a:lnTo>
                  <a:pt x="3985644" y="1924346"/>
                </a:lnTo>
                <a:lnTo>
                  <a:pt x="3989652" y="1904621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797368"/>
            <a:ext cx="0" cy="2073275"/>
          </a:xfrm>
          <a:custGeom>
            <a:avLst/>
            <a:gdLst/>
            <a:ahLst/>
            <a:cxnLst/>
            <a:rect l="l" t="t" r="r" b="b"/>
            <a:pathLst>
              <a:path w="0" h="2073275">
                <a:moveTo>
                  <a:pt x="0" y="207304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78466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77196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75926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21894" y="657133"/>
            <a:ext cx="3907154" cy="12223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Proof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(idea).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dirty="0" sz="1100" spc="-40">
                <a:latin typeface="Tahoma"/>
                <a:cs typeface="Tahoma"/>
              </a:rPr>
              <a:t>Define</a:t>
            </a:r>
            <a:endParaRPr sz="1100">
              <a:latin typeface="Tahoma"/>
              <a:cs typeface="Tahoma"/>
            </a:endParaRPr>
          </a:p>
          <a:p>
            <a:pPr marL="1204595">
              <a:lnSpc>
                <a:spcPct val="100000"/>
              </a:lnSpc>
              <a:spcBef>
                <a:spcPts val="45"/>
              </a:spcBef>
            </a:pPr>
            <a:r>
              <a:rPr dirty="0" sz="1100" spc="-35" i="1">
                <a:latin typeface="Arial"/>
                <a:cs typeface="Arial"/>
              </a:rPr>
              <a:t>η</a:t>
            </a:r>
            <a:r>
              <a:rPr dirty="0" baseline="-10416" sz="1200" spc="-52" i="1">
                <a:latin typeface="Verdana"/>
                <a:cs typeface="Verdana"/>
              </a:rPr>
              <a:t>i</a:t>
            </a:r>
            <a:r>
              <a:rPr dirty="0" baseline="-10416" sz="1200" spc="225" i="1">
                <a:latin typeface="Verdana"/>
                <a:cs typeface="Verdan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g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</a:t>
            </a:r>
            <a:r>
              <a:rPr dirty="0" baseline="-10416" sz="1200" spc="-217" i="1">
                <a:latin typeface="Verdana"/>
                <a:cs typeface="Verdana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" i="1">
                <a:latin typeface="Meiryo"/>
                <a:cs typeface="Meiryo"/>
              </a:rPr>
              <a:t>−</a:t>
            </a:r>
            <a:r>
              <a:rPr dirty="0" sz="1100" spc="-150" i="1">
                <a:latin typeface="Meiryo"/>
                <a:cs typeface="Meiryo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g</a:t>
            </a:r>
            <a:r>
              <a:rPr dirty="0" sz="1100" spc="-35" i="1">
                <a:latin typeface="Trebuchet MS"/>
                <a:cs typeface="Trebuchet MS"/>
              </a:rPr>
              <a:t> </a:t>
            </a:r>
            <a:r>
              <a:rPr dirty="0" sz="1100" spc="50">
                <a:latin typeface="Tahoma"/>
                <a:cs typeface="Tahoma"/>
              </a:rPr>
              <a:t>(</a:t>
            </a:r>
            <a:r>
              <a:rPr dirty="0" sz="1100" spc="50" i="1">
                <a:latin typeface="Arial"/>
                <a:cs typeface="Arial"/>
              </a:rPr>
              <a:t>χ</a:t>
            </a:r>
            <a:r>
              <a:rPr dirty="0" sz="1100" spc="-100" i="1">
                <a:latin typeface="Arial"/>
                <a:cs typeface="Arial"/>
              </a:rPr>
              <a:t> </a:t>
            </a:r>
            <a:r>
              <a:rPr dirty="0" sz="1100" spc="35">
                <a:latin typeface="Tahoma"/>
                <a:cs typeface="Tahoma"/>
              </a:rPr>
              <a:t>(</a:t>
            </a:r>
            <a:r>
              <a:rPr dirty="0" sz="1100" spc="35" b="1">
                <a:latin typeface="Calibri"/>
                <a:cs typeface="Calibri"/>
              </a:rPr>
              <a:t>x</a:t>
            </a:r>
            <a:r>
              <a:rPr dirty="0" sz="1100" spc="-55" b="1">
                <a:latin typeface="Calibri"/>
                <a:cs typeface="Calibri"/>
              </a:rPr>
              <a:t> </a:t>
            </a:r>
            <a:r>
              <a:rPr dirty="0" sz="1100" spc="15">
                <a:latin typeface="Tahoma"/>
                <a:cs typeface="Tahoma"/>
              </a:rPr>
              <a:t>(0)))</a:t>
            </a:r>
            <a:endParaRPr sz="1100">
              <a:latin typeface="Tahoma"/>
              <a:cs typeface="Tahoma"/>
            </a:endParaRPr>
          </a:p>
          <a:p>
            <a:pPr algn="just" marL="38100" marR="17780">
              <a:lnSpc>
                <a:spcPct val="102600"/>
              </a:lnSpc>
              <a:spcBef>
                <a:spcPts val="640"/>
              </a:spcBef>
            </a:pP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50">
                <a:latin typeface="Tahoma"/>
                <a:cs typeface="Tahoma"/>
              </a:rPr>
              <a:t>note </a:t>
            </a:r>
            <a:r>
              <a:rPr dirty="0" sz="1100" spc="-20">
                <a:latin typeface="Tahoma"/>
                <a:cs typeface="Tahoma"/>
              </a:rPr>
              <a:t>that, </a:t>
            </a:r>
            <a:r>
              <a:rPr dirty="0" sz="1100" spc="-50">
                <a:latin typeface="Tahoma"/>
                <a:cs typeface="Tahoma"/>
              </a:rPr>
              <a:t>since </a:t>
            </a:r>
            <a:r>
              <a:rPr dirty="0" sz="1100" spc="-90" b="1" i="1">
                <a:latin typeface="Arial"/>
                <a:cs typeface="Arial"/>
              </a:rPr>
              <a:t>η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strictly </a:t>
            </a:r>
            <a:r>
              <a:rPr dirty="0" sz="1100" spc="-45">
                <a:latin typeface="Tahoma"/>
                <a:cs typeface="Tahoma"/>
              </a:rPr>
              <a:t>increasing (since </a:t>
            </a:r>
            <a:r>
              <a:rPr dirty="0" sz="1100" spc="-10" i="1">
                <a:latin typeface="Trebuchet MS"/>
                <a:cs typeface="Trebuchet MS"/>
              </a:rPr>
              <a:t>g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>
                <a:latin typeface="Tahoma"/>
                <a:cs typeface="Tahoma"/>
              </a:rPr>
              <a:t>)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90" b="1" i="1">
                <a:latin typeface="Arial"/>
                <a:cs typeface="Arial"/>
              </a:rPr>
              <a:t>η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-55">
                <a:latin typeface="Tahoma"/>
                <a:cs typeface="Tahoma"/>
              </a:rPr>
              <a:t>0  </a:t>
            </a:r>
            <a:r>
              <a:rPr dirty="0" sz="1100" spc="-25">
                <a:latin typeface="Tahoma"/>
                <a:cs typeface="Tahoma"/>
              </a:rPr>
              <a:t>iff </a:t>
            </a:r>
            <a:r>
              <a:rPr dirty="0" sz="1100" spc="40" b="1">
                <a:latin typeface="Calibri"/>
                <a:cs typeface="Calibri"/>
              </a:rPr>
              <a:t>x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55" i="1">
                <a:latin typeface="Arial"/>
                <a:cs typeface="Arial"/>
              </a:rPr>
              <a:t>χ </a:t>
            </a:r>
            <a:r>
              <a:rPr dirty="0" sz="1100" spc="35">
                <a:latin typeface="Tahoma"/>
                <a:cs typeface="Tahoma"/>
              </a:rPr>
              <a:t>(</a:t>
            </a:r>
            <a:r>
              <a:rPr dirty="0" sz="1100" spc="35" b="1">
                <a:latin typeface="Calibri"/>
                <a:cs typeface="Calibri"/>
              </a:rPr>
              <a:t>x </a:t>
            </a:r>
            <a:r>
              <a:rPr dirty="0" sz="1100" spc="5">
                <a:latin typeface="Tahoma"/>
                <a:cs typeface="Tahoma"/>
              </a:rPr>
              <a:t>(0)), </a:t>
            </a:r>
            <a:r>
              <a:rPr dirty="0" sz="1100" spc="-60">
                <a:latin typeface="Tahoma"/>
                <a:cs typeface="Tahoma"/>
              </a:rPr>
              <a:t>consensus </a:t>
            </a:r>
            <a:r>
              <a:rPr dirty="0" sz="1100" spc="-55">
                <a:latin typeface="Tahoma"/>
                <a:cs typeface="Tahoma"/>
              </a:rPr>
              <a:t>corresponds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asymptotic </a:t>
            </a:r>
            <a:r>
              <a:rPr dirty="0" sz="1100" spc="-20">
                <a:latin typeface="Tahoma"/>
                <a:cs typeface="Tahoma"/>
              </a:rPr>
              <a:t>stability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90" b="1" i="1">
                <a:latin typeface="Arial"/>
                <a:cs typeface="Arial"/>
              </a:rPr>
              <a:t>η </a:t>
            </a:r>
            <a:r>
              <a:rPr dirty="0" sz="1100" spc="-55">
                <a:latin typeface="Tahoma"/>
                <a:cs typeface="Tahoma"/>
              </a:rPr>
              <a:t>around </a:t>
            </a:r>
            <a:r>
              <a:rPr dirty="0" sz="1100" spc="-45">
                <a:latin typeface="Tahoma"/>
                <a:cs typeface="Tahoma"/>
              </a:rPr>
              <a:t>0. </a:t>
            </a:r>
            <a:r>
              <a:rPr dirty="0" sz="1100" spc="-50">
                <a:latin typeface="Tahoma"/>
                <a:cs typeface="Tahoma"/>
              </a:rPr>
              <a:t>Introduce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candidate </a:t>
            </a:r>
            <a:r>
              <a:rPr dirty="0" sz="1100" spc="-45">
                <a:latin typeface="Tahoma"/>
                <a:cs typeface="Tahoma"/>
              </a:rPr>
              <a:t>Lyapunov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88375" y="2057281"/>
            <a:ext cx="54610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80" i="1">
                <a:latin typeface="Trebuchet MS"/>
                <a:cs typeface="Trebuchet MS"/>
              </a:rPr>
              <a:t>V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b="1" i="1">
                <a:latin typeface="Arial"/>
                <a:cs typeface="Arial"/>
              </a:rPr>
              <a:t>η</a:t>
            </a:r>
            <a:r>
              <a:rPr dirty="0" sz="1100" spc="-15">
                <a:latin typeface="Tahoma"/>
                <a:cs typeface="Tahoma"/>
              </a:rPr>
              <a:t>)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63164" y="2061653"/>
            <a:ext cx="97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 i="1">
                <a:latin typeface="Arial"/>
                <a:cs typeface="Arial"/>
              </a:rPr>
              <a:t>η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38857" y="1912433"/>
            <a:ext cx="506730" cy="367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1755"/>
              </a:lnSpc>
              <a:spcBef>
                <a:spcPts val="125"/>
              </a:spcBef>
            </a:pP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baseline="-35185" sz="2250" spc="532">
                <a:latin typeface="Calibri"/>
                <a:cs typeface="Calibri"/>
              </a:rPr>
              <a:t>∑</a:t>
            </a:r>
            <a:r>
              <a:rPr dirty="0" baseline="-35185" sz="2250" spc="817">
                <a:latin typeface="Calibri"/>
                <a:cs typeface="Calibri"/>
              </a:rPr>
              <a:t> </a:t>
            </a:r>
            <a:r>
              <a:rPr dirty="0" sz="600" spc="-2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  <a:p>
            <a:pPr algn="r" marR="62865">
              <a:lnSpc>
                <a:spcPts val="915"/>
              </a:lnSpc>
            </a:pP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6494" y="2207271"/>
            <a:ext cx="3843020" cy="654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590550">
              <a:lnSpc>
                <a:spcPct val="100000"/>
              </a:lnSpc>
              <a:spcBef>
                <a:spcPts val="90"/>
              </a:spcBef>
            </a:pPr>
            <a:r>
              <a:rPr dirty="0" baseline="20202" sz="1650" spc="-82">
                <a:latin typeface="Tahoma"/>
                <a:cs typeface="Tahoma"/>
              </a:rPr>
              <a:t>2</a:t>
            </a:r>
            <a:r>
              <a:rPr dirty="0" baseline="20202" sz="1650" spc="-75">
                <a:latin typeface="Tahoma"/>
                <a:cs typeface="Tahoma"/>
              </a:rPr>
              <a:t> </a:t>
            </a:r>
            <a:r>
              <a:rPr dirty="0" sz="800" spc="30" i="1">
                <a:latin typeface="Verdana"/>
                <a:cs typeface="Verdana"/>
              </a:rPr>
              <a:t>i</a:t>
            </a:r>
            <a:r>
              <a:rPr dirty="0" sz="800" spc="30" i="1">
                <a:latin typeface="Meiryo"/>
                <a:cs typeface="Meiryo"/>
              </a:rPr>
              <a:t>∈</a:t>
            </a:r>
            <a:r>
              <a:rPr dirty="0" sz="800" spc="30">
                <a:latin typeface="Calibri"/>
                <a:cs typeface="Calibri"/>
              </a:rPr>
              <a:t>Γ</a:t>
            </a:r>
            <a:endParaRPr sz="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969"/>
              </a:spcBef>
            </a:pPr>
            <a:r>
              <a:rPr dirty="0" sz="1100" spc="-30">
                <a:latin typeface="Tahoma"/>
                <a:cs typeface="Tahoma"/>
              </a:rPr>
              <a:t>Then </a:t>
            </a:r>
            <a:r>
              <a:rPr dirty="0" sz="1100" spc="80" i="1">
                <a:latin typeface="Trebuchet MS"/>
                <a:cs typeface="Trebuchet MS"/>
              </a:rPr>
              <a:t>V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b="1" i="1">
                <a:latin typeface="Arial"/>
                <a:cs typeface="Arial"/>
              </a:rPr>
              <a:t>η</a:t>
            </a:r>
            <a:r>
              <a:rPr dirty="0" sz="1100" spc="-15">
                <a:latin typeface="Tahoma"/>
                <a:cs typeface="Tahoma"/>
              </a:rPr>
              <a:t>)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-55">
                <a:latin typeface="Tahoma"/>
                <a:cs typeface="Tahoma"/>
              </a:rPr>
              <a:t>0 </a:t>
            </a:r>
            <a:r>
              <a:rPr dirty="0" sz="1100" spc="-25">
                <a:latin typeface="Tahoma"/>
                <a:cs typeface="Tahoma"/>
              </a:rPr>
              <a:t>iff </a:t>
            </a:r>
            <a:r>
              <a:rPr dirty="0" sz="1100" spc="-90" b="1" i="1">
                <a:latin typeface="Arial"/>
                <a:cs typeface="Arial"/>
              </a:rPr>
              <a:t>η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0, </a:t>
            </a:r>
            <a:r>
              <a:rPr dirty="0" sz="1100" spc="80" i="1">
                <a:latin typeface="Trebuchet MS"/>
                <a:cs typeface="Trebuchet MS"/>
              </a:rPr>
              <a:t>V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b="1" i="1">
                <a:latin typeface="Arial"/>
                <a:cs typeface="Arial"/>
              </a:rPr>
              <a:t>η</a:t>
            </a:r>
            <a:r>
              <a:rPr dirty="0" sz="1100" spc="-15">
                <a:latin typeface="Tahoma"/>
                <a:cs typeface="Tahoma"/>
              </a:rPr>
              <a:t>) </a:t>
            </a:r>
            <a:r>
              <a:rPr dirty="0" sz="1100" spc="-20" i="1">
                <a:latin typeface="Verdana"/>
                <a:cs typeface="Verdana"/>
              </a:rPr>
              <a:t>&gt; </a:t>
            </a:r>
            <a:r>
              <a:rPr dirty="0" sz="1100" spc="-55">
                <a:latin typeface="Tahoma"/>
                <a:cs typeface="Tahoma"/>
              </a:rPr>
              <a:t>0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-90" b="1" i="1">
                <a:latin typeface="Arial"/>
                <a:cs typeface="Arial"/>
              </a:rPr>
              <a:t>η </a:t>
            </a:r>
            <a:r>
              <a:rPr dirty="0" sz="1100" spc="60" i="1">
                <a:latin typeface="Meiryo"/>
                <a:cs typeface="Meiryo"/>
              </a:rPr>
              <a:t>/</a:t>
            </a:r>
            <a:r>
              <a:rPr dirty="0" sz="1100" spc="60">
                <a:latin typeface="Tahoma"/>
                <a:cs typeface="Tahoma"/>
              </a:rPr>
              <a:t>= </a:t>
            </a:r>
            <a:r>
              <a:rPr dirty="0" sz="1100" spc="-45">
                <a:latin typeface="Tahoma"/>
                <a:cs typeface="Tahoma"/>
              </a:rPr>
              <a:t>0,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320" i="1">
                <a:latin typeface="Trebuchet MS"/>
                <a:cs typeface="Trebuchet MS"/>
              </a:rPr>
              <a:t>V</a:t>
            </a:r>
            <a:r>
              <a:rPr dirty="0" baseline="12626" sz="1650" spc="-480">
                <a:latin typeface="Trebuchet MS"/>
                <a:cs typeface="Trebuchet MS"/>
              </a:rPr>
              <a:t>˙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b="1" i="1">
                <a:latin typeface="Arial"/>
                <a:cs typeface="Arial"/>
              </a:rPr>
              <a:t>η</a:t>
            </a:r>
            <a:r>
              <a:rPr dirty="0" sz="1100" spc="-15">
                <a:latin typeface="Tahoma"/>
                <a:cs typeface="Tahoma"/>
              </a:rPr>
              <a:t>) </a:t>
            </a:r>
            <a:r>
              <a:rPr dirty="0" sz="1100" spc="-20" i="1">
                <a:latin typeface="Verdana"/>
                <a:cs typeface="Verdana"/>
              </a:rPr>
              <a:t>&lt;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if</a:t>
            </a:r>
            <a:endParaRPr sz="1100">
              <a:latin typeface="Tahoma"/>
              <a:cs typeface="Tahoma"/>
            </a:endParaRPr>
          </a:p>
          <a:p>
            <a:pPr marL="64769">
              <a:lnSpc>
                <a:spcPct val="100000"/>
              </a:lnSpc>
              <a:spcBef>
                <a:spcPts val="25"/>
              </a:spcBef>
            </a:pPr>
            <a:r>
              <a:rPr dirty="0" sz="1100" spc="-90" b="1" i="1">
                <a:latin typeface="Arial"/>
                <a:cs typeface="Arial"/>
              </a:rPr>
              <a:t>η </a:t>
            </a:r>
            <a:r>
              <a:rPr dirty="0" sz="1100" spc="60" i="1">
                <a:latin typeface="Meiryo"/>
                <a:cs typeface="Meiryo"/>
              </a:rPr>
              <a:t>/</a:t>
            </a:r>
            <a:r>
              <a:rPr dirty="0" sz="1100" spc="60">
                <a:latin typeface="Tahoma"/>
                <a:cs typeface="Tahoma"/>
              </a:rPr>
              <a:t>= </a:t>
            </a:r>
            <a:r>
              <a:rPr dirty="0" sz="1100" spc="-55">
                <a:latin typeface="Tahoma"/>
                <a:cs typeface="Tahoma"/>
              </a:rPr>
              <a:t>0 </a:t>
            </a:r>
            <a:r>
              <a:rPr dirty="0" sz="1100" spc="-65">
                <a:latin typeface="Tahoma"/>
                <a:cs typeface="Tahoma"/>
              </a:rPr>
              <a:t>proves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stability.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50029" y="2726601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52556" y="2729141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52556" y="281759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8218" y="2726601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522"/>
                </a:moveTo>
                <a:lnTo>
                  <a:pt x="0" y="0"/>
                </a:lnTo>
              </a:path>
            </a:pathLst>
          </a:custGeom>
          <a:ln w="5054">
            <a:solidFill>
              <a:srgbClr val="3333B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148263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9994" y="191038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794" y="1897684"/>
            <a:ext cx="3938802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98846" y="1533207"/>
            <a:ext cx="50751" cy="377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193" y="1527060"/>
            <a:ext cx="3989704" cy="434340"/>
          </a:xfrm>
          <a:custGeom>
            <a:avLst/>
            <a:gdLst/>
            <a:ahLst/>
            <a:cxnLst/>
            <a:rect l="l" t="t" r="r" b="b"/>
            <a:pathLst>
              <a:path w="3989704" h="434339">
                <a:moveTo>
                  <a:pt x="3989652" y="0"/>
                </a:moveTo>
                <a:lnTo>
                  <a:pt x="0" y="0"/>
                </a:lnTo>
                <a:lnTo>
                  <a:pt x="0" y="383324"/>
                </a:lnTo>
                <a:lnTo>
                  <a:pt x="4008" y="403048"/>
                </a:lnTo>
                <a:lnTo>
                  <a:pt x="14922" y="419201"/>
                </a:lnTo>
                <a:lnTo>
                  <a:pt x="31075" y="430116"/>
                </a:lnTo>
                <a:lnTo>
                  <a:pt x="50800" y="434124"/>
                </a:lnTo>
                <a:lnTo>
                  <a:pt x="3938852" y="434124"/>
                </a:lnTo>
                <a:lnTo>
                  <a:pt x="3958576" y="430116"/>
                </a:lnTo>
                <a:lnTo>
                  <a:pt x="3974729" y="419201"/>
                </a:lnTo>
                <a:lnTo>
                  <a:pt x="3985644" y="403048"/>
                </a:lnTo>
                <a:lnTo>
                  <a:pt x="3989652" y="383324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8846" y="157129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3581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5585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5458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53319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289151" y="1585211"/>
            <a:ext cx="20288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Mechanism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design</a:t>
            </a:r>
            <a:r>
              <a:rPr dirty="0" sz="1400" spc="5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problem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6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000" y="0"/>
            <a:ext cx="3727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36737" y="0"/>
            <a:ext cx="796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90150" y="0"/>
            <a:ext cx="9226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0" y="362699"/>
            <a:ext cx="4608195" cy="211454"/>
          </a:xfrm>
          <a:prstGeom prst="rect">
            <a:avLst/>
          </a:prstGeom>
          <a:solidFill>
            <a:srgbClr val="3333B2"/>
          </a:solidFill>
        </p:spPr>
        <p:txBody>
          <a:bodyPr wrap="square" lIns="0" tIns="0" rIns="0" bIns="0" rtlCol="0" vert="horz">
            <a:spAutoFit/>
          </a:bodyPr>
          <a:lstStyle/>
          <a:p>
            <a:pPr marL="107950">
              <a:lnSpc>
                <a:spcPts val="1400"/>
              </a:lnSpc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573570"/>
            <a:ext cx="4608004" cy="33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0743" y="1220190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51205" y="121952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636" y="1192084"/>
            <a:ext cx="643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Definitions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0743" y="1691551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1205" y="169088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1032" y="191535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1032" y="208742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16636" y="1663457"/>
            <a:ext cx="137287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51130" marR="5080" indent="-139065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consensus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problem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  <a:hlinkClick r:id="rId9" action="ppaction://hlinksldjump"/>
              </a:rPr>
              <a:t>Time-invariance </a:t>
            </a:r>
            <a:r>
              <a:rPr dirty="0" sz="1100" spc="-35"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55" i="1">
                <a:latin typeface="Arial"/>
                <a:cs typeface="Arial"/>
                <a:hlinkClick r:id="rId9" action="ppaction://hlinksldjump"/>
              </a:rPr>
              <a:t>χ 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  <a:hlinkClick r:id="rId10" action="ppaction://hlinksldjump"/>
              </a:rPr>
              <a:t>Convergence </a:t>
            </a:r>
            <a:r>
              <a:rPr dirty="0" sz="1100" spc="-35">
                <a:latin typeface="Tahoma"/>
                <a:cs typeface="Tahoma"/>
                <a:hlinkClick r:id="rId10" action="ppaction://hlinksldjump"/>
              </a:rPr>
              <a:t>of</a:t>
            </a:r>
            <a:r>
              <a:rPr dirty="0" sz="1100" spc="7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55" i="1">
                <a:latin typeface="Arial"/>
                <a:cs typeface="Arial"/>
                <a:hlinkClick r:id="rId10" action="ppaction://hlinksldjump"/>
              </a:rPr>
              <a:t>χ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0743" y="2507069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51205" y="2478975"/>
            <a:ext cx="1754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6944" sz="1200" spc="-37">
                <a:solidFill>
                  <a:srgbClr val="EAEAF7"/>
                </a:solidFill>
                <a:latin typeface="Arial"/>
                <a:cs typeface="Arial"/>
              </a:rPr>
              <a:t>3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Mechanism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design</a:t>
            </a:r>
            <a:r>
              <a:rPr dirty="0" sz="1100" spc="-7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problem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482129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669556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2112327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2099627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526364"/>
            <a:ext cx="50751" cy="1585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713817"/>
            <a:ext cx="3989704" cy="1449705"/>
          </a:xfrm>
          <a:custGeom>
            <a:avLst/>
            <a:gdLst/>
            <a:ahLst/>
            <a:cxnLst/>
            <a:rect l="l" t="t" r="r" b="b"/>
            <a:pathLst>
              <a:path w="3989704" h="1449705">
                <a:moveTo>
                  <a:pt x="3989652" y="0"/>
                </a:moveTo>
                <a:lnTo>
                  <a:pt x="0" y="0"/>
                </a:lnTo>
                <a:lnTo>
                  <a:pt x="0" y="1398510"/>
                </a:lnTo>
                <a:lnTo>
                  <a:pt x="4008" y="1418235"/>
                </a:lnTo>
                <a:lnTo>
                  <a:pt x="14922" y="1434388"/>
                </a:lnTo>
                <a:lnTo>
                  <a:pt x="31075" y="1445302"/>
                </a:lnTo>
                <a:lnTo>
                  <a:pt x="50800" y="1449310"/>
                </a:lnTo>
                <a:lnTo>
                  <a:pt x="3938852" y="1449310"/>
                </a:lnTo>
                <a:lnTo>
                  <a:pt x="3958576" y="1445302"/>
                </a:lnTo>
                <a:lnTo>
                  <a:pt x="3974729" y="1434388"/>
                </a:lnTo>
                <a:lnTo>
                  <a:pt x="3985644" y="1418235"/>
                </a:lnTo>
                <a:lnTo>
                  <a:pt x="3989652" y="1398510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564440"/>
            <a:ext cx="0" cy="1567180"/>
          </a:xfrm>
          <a:custGeom>
            <a:avLst/>
            <a:gdLst/>
            <a:ahLst/>
            <a:cxnLst/>
            <a:rect l="l" t="t" r="r" b="b"/>
            <a:pathLst>
              <a:path w="0" h="1567180">
                <a:moveTo>
                  <a:pt x="0" y="15669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5517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5390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5263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7294" y="424177"/>
            <a:ext cx="3079750" cy="452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15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(Individual objective</a:t>
            </a:r>
            <a:r>
              <a:rPr dirty="0" sz="1100" spc="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function)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40">
                <a:latin typeface="Tahoma"/>
                <a:cs typeface="Tahoma"/>
              </a:rPr>
              <a:t>Define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65" i="1">
                <a:latin typeface="Trebuchet MS"/>
                <a:cs typeface="Trebuchet MS"/>
              </a:rPr>
              <a:t>individual </a:t>
            </a:r>
            <a:r>
              <a:rPr dirty="0" sz="1100" spc="-70" i="1">
                <a:latin typeface="Trebuchet MS"/>
                <a:cs typeface="Trebuchet MS"/>
              </a:rPr>
              <a:t>objective </a:t>
            </a:r>
            <a:r>
              <a:rPr dirty="0" sz="1100" spc="-60" i="1">
                <a:latin typeface="Trebuchet MS"/>
                <a:cs typeface="Trebuchet MS"/>
              </a:rPr>
              <a:t>function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an agent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396" y="1127238"/>
            <a:ext cx="6870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2565" algn="l"/>
                <a:tab pos="374650" algn="l"/>
                <a:tab pos="622300" algn="l"/>
              </a:tabLst>
            </a:pPr>
            <a:r>
              <a:rPr dirty="0" sz="800" spc="-20" i="1">
                <a:latin typeface="Verdana"/>
                <a:cs typeface="Verdana"/>
              </a:rPr>
              <a:t>i	i	</a:t>
            </a:r>
            <a:r>
              <a:rPr dirty="0" sz="800" spc="-10" i="1">
                <a:latin typeface="Verdana"/>
                <a:cs typeface="Verdana"/>
              </a:rPr>
              <a:t>N</a:t>
            </a:r>
            <a:r>
              <a:rPr dirty="0" baseline="-9259" sz="900" spc="-15" i="1">
                <a:latin typeface="Verdana"/>
                <a:cs typeface="Verdana"/>
              </a:rPr>
              <a:t>i	</a:t>
            </a: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379" y="1061462"/>
            <a:ext cx="123761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 i="1">
                <a:latin typeface="Trebuchet MS"/>
                <a:cs typeface="Trebuchet MS"/>
              </a:rPr>
              <a:t>J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x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40" b="1">
                <a:latin typeface="Calibri"/>
                <a:cs typeface="Calibri"/>
              </a:rPr>
              <a:t>x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50" i="1">
                <a:latin typeface="Trebuchet MS"/>
                <a:cs typeface="Trebuchet MS"/>
              </a:rPr>
              <a:t>u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lim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81924" y="1193788"/>
            <a:ext cx="30861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200" i="1">
                <a:latin typeface="Verdana"/>
                <a:cs typeface="Verdana"/>
              </a:rPr>
              <a:t>T</a:t>
            </a:r>
            <a:r>
              <a:rPr dirty="0" sz="800" spc="45" i="1">
                <a:latin typeface="Meiryo"/>
                <a:cs typeface="Meiryo"/>
              </a:rPr>
              <a:t>→</a:t>
            </a:r>
            <a:r>
              <a:rPr dirty="0" sz="800" spc="-5">
                <a:latin typeface="Calibri"/>
                <a:cs typeface="Calibri"/>
              </a:rPr>
              <a:t>∞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90750" y="907958"/>
            <a:ext cx="9461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280">
                <a:latin typeface="Arial"/>
                <a:cs typeface="Arial"/>
              </a:rPr>
              <a:t> 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17165" y="970494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61755" y="121357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35440" y="954988"/>
            <a:ext cx="88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95536" y="1127238"/>
            <a:ext cx="3562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9550" algn="l"/>
              </a:tabLst>
            </a:pPr>
            <a:r>
              <a:rPr dirty="0" sz="800" spc="-20" i="1">
                <a:latin typeface="Verdana"/>
                <a:cs typeface="Verdana"/>
              </a:rPr>
              <a:t>i	</a:t>
            </a:r>
            <a:r>
              <a:rPr dirty="0" sz="800" spc="-10" i="1">
                <a:latin typeface="Verdana"/>
                <a:cs typeface="Verdana"/>
              </a:rPr>
              <a:t>N</a:t>
            </a:r>
            <a:r>
              <a:rPr dirty="0" baseline="-9259" sz="900" spc="-15" i="1">
                <a:latin typeface="Verdana"/>
                <a:cs typeface="Verdana"/>
              </a:rPr>
              <a:t>i</a:t>
            </a:r>
            <a:endParaRPr baseline="-9259" sz="9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86721" y="104739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2529" y="1061462"/>
            <a:ext cx="1020444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dirty="0" sz="1100" spc="40" i="1">
                <a:latin typeface="Trebuchet MS"/>
                <a:cs typeface="Trebuchet MS"/>
              </a:rPr>
              <a:t>F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x</a:t>
            </a:r>
            <a:r>
              <a:rPr dirty="0" sz="1100" spc="-20" i="1">
                <a:latin typeface="Trebuchet MS"/>
                <a:cs typeface="Trebuchet MS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x</a:t>
            </a:r>
            <a:r>
              <a:rPr dirty="0" sz="1100" spc="60" b="1">
                <a:latin typeface="Calibri"/>
                <a:cs typeface="Calibri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+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ρ</a:t>
            </a:r>
            <a:r>
              <a:rPr dirty="0" sz="1100" spc="-50" i="1">
                <a:latin typeface="Trebuchet MS"/>
                <a:cs typeface="Trebuchet MS"/>
              </a:rPr>
              <a:t>u</a:t>
            </a:r>
            <a:r>
              <a:rPr dirty="0" baseline="-17361" sz="1200" spc="-75" i="1">
                <a:latin typeface="Verdana"/>
                <a:cs typeface="Verdana"/>
              </a:rPr>
              <a:t>i</a:t>
            </a:r>
            <a:endParaRPr baseline="-17361" sz="12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48545" y="954988"/>
            <a:ext cx="88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36822" y="1067281"/>
            <a:ext cx="160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>
                <a:latin typeface="Trebuchet MS"/>
                <a:cs typeface="Trebuchet MS"/>
              </a:rPr>
              <a:t>d</a:t>
            </a: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193" y="2315057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2" y="18655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ED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9194" y="2488958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9994" y="3200768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0794" y="3188068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98846" y="2359291"/>
            <a:ext cx="50751" cy="8414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9193" y="2533230"/>
            <a:ext cx="3989704" cy="718820"/>
          </a:xfrm>
          <a:custGeom>
            <a:avLst/>
            <a:gdLst/>
            <a:ahLst/>
            <a:cxnLst/>
            <a:rect l="l" t="t" r="r" b="b"/>
            <a:pathLst>
              <a:path w="3989704" h="718820">
                <a:moveTo>
                  <a:pt x="3989652" y="0"/>
                </a:moveTo>
                <a:lnTo>
                  <a:pt x="0" y="0"/>
                </a:lnTo>
                <a:lnTo>
                  <a:pt x="0" y="667537"/>
                </a:lnTo>
                <a:lnTo>
                  <a:pt x="4008" y="687262"/>
                </a:lnTo>
                <a:lnTo>
                  <a:pt x="14922" y="703415"/>
                </a:lnTo>
                <a:lnTo>
                  <a:pt x="31075" y="714329"/>
                </a:lnTo>
                <a:lnTo>
                  <a:pt x="50800" y="718337"/>
                </a:lnTo>
                <a:lnTo>
                  <a:pt x="3938852" y="718337"/>
                </a:lnTo>
                <a:lnTo>
                  <a:pt x="3958576" y="714329"/>
                </a:lnTo>
                <a:lnTo>
                  <a:pt x="3974729" y="703415"/>
                </a:lnTo>
                <a:lnTo>
                  <a:pt x="3985644" y="687262"/>
                </a:lnTo>
                <a:lnTo>
                  <a:pt x="3989652" y="667537"/>
                </a:lnTo>
                <a:lnTo>
                  <a:pt x="3989652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98846" y="2397377"/>
            <a:ext cx="0" cy="822960"/>
          </a:xfrm>
          <a:custGeom>
            <a:avLst/>
            <a:gdLst/>
            <a:ahLst/>
            <a:cxnLst/>
            <a:rect l="l" t="t" r="r" b="b"/>
            <a:pathLst>
              <a:path w="0" h="822960">
                <a:moveTo>
                  <a:pt x="0" y="822440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98846" y="23846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98846" y="23719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98846" y="23592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71094" y="1418472"/>
            <a:ext cx="3985895" cy="179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 marR="81280">
              <a:lnSpc>
                <a:spcPct val="102600"/>
              </a:lnSpc>
              <a:spcBef>
                <a:spcPts val="100"/>
              </a:spcBef>
            </a:pP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-85" i="1">
                <a:latin typeface="Arial"/>
                <a:cs typeface="Arial"/>
              </a:rPr>
              <a:t>ρ </a:t>
            </a:r>
            <a:r>
              <a:rPr dirty="0" sz="1100" spc="-20" i="1">
                <a:latin typeface="Verdana"/>
                <a:cs typeface="Verdana"/>
              </a:rPr>
              <a:t>&gt; </a:t>
            </a:r>
            <a:r>
              <a:rPr dirty="0" sz="1100" spc="-55">
                <a:latin typeface="Tahoma"/>
                <a:cs typeface="Tahoma"/>
              </a:rPr>
              <a:t>0 and </a:t>
            </a:r>
            <a:r>
              <a:rPr dirty="0" sz="1100" spc="40" i="1">
                <a:latin typeface="Trebuchet MS"/>
                <a:cs typeface="Trebuchet MS"/>
              </a:rPr>
              <a:t>F </a:t>
            </a:r>
            <a:r>
              <a:rPr dirty="0" sz="1100" spc="-135">
                <a:latin typeface="Trebuchet MS"/>
                <a:cs typeface="Trebuchet MS"/>
              </a:rPr>
              <a:t>: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-5" i="1">
                <a:latin typeface="Meiryo"/>
                <a:cs typeface="Meiryo"/>
              </a:rPr>
              <a:t>× </a:t>
            </a:r>
            <a:r>
              <a:rPr dirty="0" sz="1100" spc="-25">
                <a:latin typeface="Arial Black"/>
                <a:cs typeface="Arial Black"/>
              </a:rPr>
              <a:t>R</a:t>
            </a:r>
            <a:r>
              <a:rPr dirty="0" baseline="27777" sz="1200" spc="-37" i="1">
                <a:latin typeface="Verdana"/>
                <a:cs typeface="Verdana"/>
              </a:rPr>
              <a:t>n </a:t>
            </a:r>
            <a:r>
              <a:rPr dirty="0" sz="1100" spc="35" i="1">
                <a:latin typeface="Meiryo"/>
                <a:cs typeface="Meiryo"/>
              </a:rPr>
              <a:t>→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non-negative </a:t>
            </a:r>
            <a:r>
              <a:rPr dirty="0" sz="1100" spc="-65" i="1">
                <a:latin typeface="Trebuchet MS"/>
                <a:cs typeface="Trebuchet MS"/>
              </a:rPr>
              <a:t>penalty  </a:t>
            </a:r>
            <a:r>
              <a:rPr dirty="0" sz="1100" spc="-60" i="1">
                <a:latin typeface="Trebuchet MS"/>
                <a:cs typeface="Trebuchet MS"/>
              </a:rPr>
              <a:t>function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measures </a:t>
            </a:r>
            <a:r>
              <a:rPr dirty="0" sz="1100" spc="-40">
                <a:latin typeface="Tahoma"/>
                <a:cs typeface="Tahoma"/>
              </a:rPr>
              <a:t>the deviation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agent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-5">
                <a:latin typeface="Tahoma"/>
                <a:cs typeface="Tahoma"/>
              </a:rPr>
              <a:t>’s </a:t>
            </a:r>
            <a:r>
              <a:rPr dirty="0" sz="1100" spc="-35">
                <a:latin typeface="Tahoma"/>
                <a:cs typeface="Tahoma"/>
              </a:rPr>
              <a:t>state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-45">
                <a:latin typeface="Tahoma"/>
                <a:cs typeface="Tahoma"/>
              </a:rPr>
              <a:t>from </a:t>
            </a:r>
            <a:r>
              <a:rPr dirty="0" sz="1100" spc="-20">
                <a:latin typeface="Tahoma"/>
                <a:cs typeface="Tahoma"/>
              </a:rPr>
              <a:t>its  </a:t>
            </a:r>
            <a:r>
              <a:rPr dirty="0" sz="1100" spc="-45">
                <a:latin typeface="Tahoma"/>
                <a:cs typeface="Tahoma"/>
              </a:rPr>
              <a:t>neighbors’ </a:t>
            </a:r>
            <a:r>
              <a:rPr dirty="0" sz="1100" spc="-40">
                <a:latin typeface="Tahoma"/>
                <a:cs typeface="Tahoma"/>
              </a:rPr>
              <a:t>states.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protocol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5" i="1">
                <a:latin typeface="Trebuchet MS"/>
                <a:cs typeface="Trebuchet MS"/>
              </a:rPr>
              <a:t>optimal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-55">
                <a:latin typeface="Tahoma"/>
                <a:cs typeface="Tahoma"/>
              </a:rPr>
              <a:t>each </a:t>
            </a: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 </a:t>
            </a:r>
            <a:r>
              <a:rPr dirty="0" sz="1100" spc="-35">
                <a:latin typeface="Tahoma"/>
                <a:cs typeface="Tahoma"/>
              </a:rPr>
              <a:t>optimizes </a:t>
            </a:r>
            <a:r>
              <a:rPr dirty="0" sz="1100" spc="-60">
                <a:latin typeface="Tahoma"/>
                <a:cs typeface="Tahoma"/>
              </a:rPr>
              <a:t>an  </a:t>
            </a:r>
            <a:r>
              <a:rPr dirty="0" sz="1100" spc="-40">
                <a:latin typeface="Tahoma"/>
                <a:cs typeface="Tahoma"/>
              </a:rPr>
              <a:t>agent’s </a:t>
            </a:r>
            <a:r>
              <a:rPr dirty="0" sz="1100" spc="-50">
                <a:latin typeface="Tahoma"/>
                <a:cs typeface="Tahoma"/>
              </a:rPr>
              <a:t>corresponding </a:t>
            </a:r>
            <a:r>
              <a:rPr dirty="0" sz="1100" spc="-30">
                <a:latin typeface="Tahoma"/>
                <a:cs typeface="Tahoma"/>
              </a:rPr>
              <a:t>individual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objective.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Mechanism 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dirty="0" sz="11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endParaRPr sz="1100">
              <a:latin typeface="Tahoma"/>
              <a:cs typeface="Tahoma"/>
            </a:endParaRPr>
          </a:p>
          <a:p>
            <a:pPr marL="88900" marR="108585">
              <a:lnSpc>
                <a:spcPct val="102600"/>
              </a:lnSpc>
              <a:spcBef>
                <a:spcPts val="260"/>
              </a:spcBef>
            </a:pP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Consider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 </a:t>
            </a:r>
            <a:r>
              <a:rPr dirty="0" sz="1100" spc="-60">
                <a:solidFill>
                  <a:srgbClr val="D8D8D8"/>
                </a:solidFill>
                <a:latin typeface="Tahoma"/>
                <a:cs typeface="Tahoma"/>
              </a:rPr>
              <a:t>network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of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agents. </a:t>
            </a:r>
            <a:r>
              <a:rPr dirty="0" sz="1100" spc="-2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dirty="0" sz="1100" spc="-55" i="1">
                <a:solidFill>
                  <a:srgbClr val="D8D8D8"/>
                </a:solidFill>
                <a:latin typeface="Trebuchet MS"/>
                <a:cs typeface="Trebuchet MS"/>
              </a:rPr>
              <a:t>mechanism design </a:t>
            </a:r>
            <a:r>
              <a:rPr dirty="0" sz="1100" spc="-80" i="1">
                <a:solidFill>
                  <a:srgbClr val="D8D8D8"/>
                </a:solidFill>
                <a:latin typeface="Trebuchet MS"/>
                <a:cs typeface="Trebuchet MS"/>
              </a:rPr>
              <a:t>problem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is, 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for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any </a:t>
            </a:r>
            <a:r>
              <a:rPr dirty="0" sz="1100" spc="-65">
                <a:solidFill>
                  <a:srgbClr val="D8D8D8"/>
                </a:solidFill>
                <a:latin typeface="Tahoma"/>
                <a:cs typeface="Tahoma"/>
              </a:rPr>
              <a:t>agreement 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function </a:t>
            </a:r>
            <a:r>
              <a:rPr dirty="0" sz="1100" spc="15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15">
                <a:solidFill>
                  <a:srgbClr val="D8D8D8"/>
                </a:solidFill>
                <a:latin typeface="Tahoma"/>
                <a:cs typeface="Tahoma"/>
              </a:rPr>
              <a:t>,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determine a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penalty </a:t>
            </a:r>
            <a:r>
              <a:rPr dirty="0" sz="1100" spc="40" i="1">
                <a:solidFill>
                  <a:srgbClr val="D8D8D8"/>
                </a:solidFill>
                <a:latin typeface="Trebuchet MS"/>
                <a:cs typeface="Trebuchet MS"/>
              </a:rPr>
              <a:t>F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such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that 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there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exists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an </a:t>
            </a:r>
            <a:r>
              <a:rPr dirty="0" sz="1100" spc="-25">
                <a:solidFill>
                  <a:srgbClr val="D8D8D8"/>
                </a:solidFill>
                <a:latin typeface="Tahoma"/>
                <a:cs typeface="Tahoma"/>
              </a:rPr>
              <a:t>optimal </a:t>
            </a:r>
            <a:r>
              <a:rPr dirty="0" sz="1100" spc="-60">
                <a:solidFill>
                  <a:srgbClr val="D8D8D8"/>
                </a:solidFill>
                <a:latin typeface="Tahoma"/>
                <a:cs typeface="Tahoma"/>
              </a:rPr>
              <a:t>consensus 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protocol </a:t>
            </a:r>
            <a:r>
              <a:rPr dirty="0" sz="1100" spc="20" b="1">
                <a:solidFill>
                  <a:srgbClr val="D8D8D8"/>
                </a:solidFill>
                <a:latin typeface="Calibri"/>
                <a:cs typeface="Calibri"/>
              </a:rPr>
              <a:t>u </a:t>
            </a:r>
            <a:r>
              <a:rPr dirty="0" sz="1100" spc="-25">
                <a:solidFill>
                  <a:srgbClr val="D8D8D8"/>
                </a:solidFill>
                <a:latin typeface="Tahoma"/>
                <a:cs typeface="Tahoma"/>
              </a:rPr>
              <a:t>with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respect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to  </a:t>
            </a:r>
            <a:r>
              <a:rPr dirty="0" sz="1100" spc="30" i="1">
                <a:solidFill>
                  <a:srgbClr val="D8D8D8"/>
                </a:solidFill>
                <a:latin typeface="Arial"/>
                <a:cs typeface="Arial"/>
              </a:rPr>
              <a:t>χ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30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(0))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for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any </a:t>
            </a:r>
            <a:r>
              <a:rPr dirty="0" sz="1100" spc="-10">
                <a:solidFill>
                  <a:srgbClr val="D8D8D8"/>
                </a:solidFill>
                <a:latin typeface="Tahoma"/>
                <a:cs typeface="Tahoma"/>
              </a:rPr>
              <a:t>initial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state </a:t>
            </a:r>
            <a:r>
              <a:rPr dirty="0" sz="1100" spc="-50" i="1">
                <a:solidFill>
                  <a:srgbClr val="D8D8D8"/>
                </a:solidFill>
                <a:latin typeface="Trebuchet MS"/>
                <a:cs typeface="Trebuchet MS"/>
              </a:rPr>
              <a:t>x</a:t>
            </a:r>
            <a:r>
              <a:rPr dirty="0" sz="1100" i="1">
                <a:solidFill>
                  <a:srgbClr val="D8D8D8"/>
                </a:solidFill>
                <a:latin typeface="Trebuchet MS"/>
                <a:cs typeface="Trebuchet MS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Tahoma"/>
                <a:cs typeface="Tahoma"/>
              </a:rPr>
              <a:t>(0).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482129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669556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2112327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2099627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526364"/>
            <a:ext cx="50751" cy="1585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713817"/>
            <a:ext cx="3989704" cy="1449705"/>
          </a:xfrm>
          <a:custGeom>
            <a:avLst/>
            <a:gdLst/>
            <a:ahLst/>
            <a:cxnLst/>
            <a:rect l="l" t="t" r="r" b="b"/>
            <a:pathLst>
              <a:path w="3989704" h="1449705">
                <a:moveTo>
                  <a:pt x="3989652" y="0"/>
                </a:moveTo>
                <a:lnTo>
                  <a:pt x="0" y="0"/>
                </a:lnTo>
                <a:lnTo>
                  <a:pt x="0" y="1398510"/>
                </a:lnTo>
                <a:lnTo>
                  <a:pt x="4008" y="1418235"/>
                </a:lnTo>
                <a:lnTo>
                  <a:pt x="14922" y="1434388"/>
                </a:lnTo>
                <a:lnTo>
                  <a:pt x="31075" y="1445302"/>
                </a:lnTo>
                <a:lnTo>
                  <a:pt x="50800" y="1449310"/>
                </a:lnTo>
                <a:lnTo>
                  <a:pt x="3938852" y="1449310"/>
                </a:lnTo>
                <a:lnTo>
                  <a:pt x="3958576" y="1445302"/>
                </a:lnTo>
                <a:lnTo>
                  <a:pt x="3974729" y="1434388"/>
                </a:lnTo>
                <a:lnTo>
                  <a:pt x="3985644" y="1418235"/>
                </a:lnTo>
                <a:lnTo>
                  <a:pt x="3989652" y="1398510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564440"/>
            <a:ext cx="0" cy="1567180"/>
          </a:xfrm>
          <a:custGeom>
            <a:avLst/>
            <a:gdLst/>
            <a:ahLst/>
            <a:cxnLst/>
            <a:rect l="l" t="t" r="r" b="b"/>
            <a:pathLst>
              <a:path w="0" h="1567180">
                <a:moveTo>
                  <a:pt x="0" y="156693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5517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5390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5263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7294" y="424177"/>
            <a:ext cx="3079750" cy="452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15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(Individual objective</a:t>
            </a:r>
            <a:r>
              <a:rPr dirty="0" sz="1100" spc="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function)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40">
                <a:latin typeface="Tahoma"/>
                <a:cs typeface="Tahoma"/>
              </a:rPr>
              <a:t>Define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65" i="1">
                <a:latin typeface="Trebuchet MS"/>
                <a:cs typeface="Trebuchet MS"/>
              </a:rPr>
              <a:t>individual </a:t>
            </a:r>
            <a:r>
              <a:rPr dirty="0" sz="1100" spc="-70" i="1">
                <a:latin typeface="Trebuchet MS"/>
                <a:cs typeface="Trebuchet MS"/>
              </a:rPr>
              <a:t>objective </a:t>
            </a:r>
            <a:r>
              <a:rPr dirty="0" sz="1100" spc="-60" i="1">
                <a:latin typeface="Trebuchet MS"/>
                <a:cs typeface="Trebuchet MS"/>
              </a:rPr>
              <a:t>function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an agent</a:t>
            </a:r>
            <a:r>
              <a:rPr dirty="0" sz="1100" spc="-229">
                <a:latin typeface="Tahoma"/>
                <a:cs typeface="Tahoma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396" y="1127238"/>
            <a:ext cx="6870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2565" algn="l"/>
                <a:tab pos="374650" algn="l"/>
                <a:tab pos="622300" algn="l"/>
              </a:tabLst>
            </a:pPr>
            <a:r>
              <a:rPr dirty="0" sz="800" spc="-20" i="1">
                <a:latin typeface="Verdana"/>
                <a:cs typeface="Verdana"/>
              </a:rPr>
              <a:t>i	i	</a:t>
            </a:r>
            <a:r>
              <a:rPr dirty="0" sz="800" spc="-10" i="1">
                <a:latin typeface="Verdana"/>
                <a:cs typeface="Verdana"/>
              </a:rPr>
              <a:t>N</a:t>
            </a:r>
            <a:r>
              <a:rPr dirty="0" baseline="-9259" sz="900" spc="-15" i="1">
                <a:latin typeface="Verdana"/>
                <a:cs typeface="Verdana"/>
              </a:rPr>
              <a:t>i	</a:t>
            </a:r>
            <a:r>
              <a:rPr dirty="0" sz="800" spc="-20" i="1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379" y="1061462"/>
            <a:ext cx="123761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 i="1">
                <a:latin typeface="Trebuchet MS"/>
                <a:cs typeface="Trebuchet MS"/>
              </a:rPr>
              <a:t>J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x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40" b="1">
                <a:latin typeface="Calibri"/>
                <a:cs typeface="Calibri"/>
              </a:rPr>
              <a:t>x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50" i="1">
                <a:latin typeface="Trebuchet MS"/>
                <a:cs typeface="Trebuchet MS"/>
              </a:rPr>
              <a:t>u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lim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81924" y="1193788"/>
            <a:ext cx="30861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200" i="1">
                <a:latin typeface="Verdana"/>
                <a:cs typeface="Verdana"/>
              </a:rPr>
              <a:t>T</a:t>
            </a:r>
            <a:r>
              <a:rPr dirty="0" sz="800" spc="45" i="1">
                <a:latin typeface="Meiryo"/>
                <a:cs typeface="Meiryo"/>
              </a:rPr>
              <a:t>→</a:t>
            </a:r>
            <a:r>
              <a:rPr dirty="0" sz="800" spc="-5">
                <a:latin typeface="Calibri"/>
                <a:cs typeface="Calibri"/>
              </a:rPr>
              <a:t>∞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90750" y="907958"/>
            <a:ext cx="9461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280">
                <a:latin typeface="Arial"/>
                <a:cs typeface="Arial"/>
              </a:rPr>
              <a:t> 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17165" y="970494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61755" y="121357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35440" y="954988"/>
            <a:ext cx="88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95536" y="1127238"/>
            <a:ext cx="3562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9550" algn="l"/>
              </a:tabLst>
            </a:pPr>
            <a:r>
              <a:rPr dirty="0" sz="800" spc="-20" i="1">
                <a:latin typeface="Verdana"/>
                <a:cs typeface="Verdana"/>
              </a:rPr>
              <a:t>i	</a:t>
            </a:r>
            <a:r>
              <a:rPr dirty="0" sz="800" spc="-10" i="1">
                <a:latin typeface="Verdana"/>
                <a:cs typeface="Verdana"/>
              </a:rPr>
              <a:t>N</a:t>
            </a:r>
            <a:r>
              <a:rPr dirty="0" baseline="-9259" sz="900" spc="-15" i="1">
                <a:latin typeface="Verdana"/>
                <a:cs typeface="Verdana"/>
              </a:rPr>
              <a:t>i</a:t>
            </a:r>
            <a:endParaRPr baseline="-9259" sz="9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86721" y="104739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2529" y="1061462"/>
            <a:ext cx="1020444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dirty="0" sz="1100" spc="40" i="1">
                <a:latin typeface="Trebuchet MS"/>
                <a:cs typeface="Trebuchet MS"/>
              </a:rPr>
              <a:t>F</a:t>
            </a:r>
            <a:r>
              <a:rPr dirty="0" sz="1100" spc="-18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Trebuchet MS"/>
                <a:cs typeface="Trebuchet MS"/>
              </a:rPr>
              <a:t>x</a:t>
            </a:r>
            <a:r>
              <a:rPr dirty="0" sz="1100" spc="-20" i="1">
                <a:latin typeface="Trebuchet MS"/>
                <a:cs typeface="Trebuchet MS"/>
              </a:rPr>
              <a:t> 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x</a:t>
            </a:r>
            <a:r>
              <a:rPr dirty="0" sz="1100" spc="60" b="1">
                <a:latin typeface="Calibri"/>
                <a:cs typeface="Calibri"/>
              </a:rPr>
              <a:t> </a:t>
            </a:r>
            <a:r>
              <a:rPr dirty="0" sz="1100" spc="20">
                <a:latin typeface="Tahoma"/>
                <a:cs typeface="Tahoma"/>
              </a:rPr>
              <a:t>)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80">
                <a:latin typeface="Tahoma"/>
                <a:cs typeface="Tahoma"/>
              </a:rPr>
              <a:t>+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ρ</a:t>
            </a:r>
            <a:r>
              <a:rPr dirty="0" sz="1100" spc="-50" i="1">
                <a:latin typeface="Trebuchet MS"/>
                <a:cs typeface="Trebuchet MS"/>
              </a:rPr>
              <a:t>u</a:t>
            </a:r>
            <a:r>
              <a:rPr dirty="0" baseline="-17361" sz="1200" spc="-75" i="1">
                <a:latin typeface="Verdana"/>
                <a:cs typeface="Verdana"/>
              </a:rPr>
              <a:t>i</a:t>
            </a:r>
            <a:endParaRPr baseline="-17361" sz="12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48545" y="954988"/>
            <a:ext cx="88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36822" y="1067281"/>
            <a:ext cx="160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>
                <a:latin typeface="Trebuchet MS"/>
                <a:cs typeface="Trebuchet MS"/>
              </a:rPr>
              <a:t>d</a:t>
            </a: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9193" y="2315057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9"/>
                </a:lnTo>
                <a:lnTo>
                  <a:pt x="3989652" y="186559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9194" y="2488958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9994" y="3200768"/>
            <a:ext cx="101600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0794" y="3188068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98846" y="2359291"/>
            <a:ext cx="50751" cy="8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9193" y="2533230"/>
            <a:ext cx="3989704" cy="718820"/>
          </a:xfrm>
          <a:custGeom>
            <a:avLst/>
            <a:gdLst/>
            <a:ahLst/>
            <a:cxnLst/>
            <a:rect l="l" t="t" r="r" b="b"/>
            <a:pathLst>
              <a:path w="3989704" h="718820">
                <a:moveTo>
                  <a:pt x="3989652" y="0"/>
                </a:moveTo>
                <a:lnTo>
                  <a:pt x="0" y="0"/>
                </a:lnTo>
                <a:lnTo>
                  <a:pt x="0" y="667537"/>
                </a:lnTo>
                <a:lnTo>
                  <a:pt x="4008" y="687262"/>
                </a:lnTo>
                <a:lnTo>
                  <a:pt x="14922" y="703415"/>
                </a:lnTo>
                <a:lnTo>
                  <a:pt x="31075" y="714329"/>
                </a:lnTo>
                <a:lnTo>
                  <a:pt x="50800" y="718337"/>
                </a:lnTo>
                <a:lnTo>
                  <a:pt x="3938852" y="718337"/>
                </a:lnTo>
                <a:lnTo>
                  <a:pt x="3958576" y="714329"/>
                </a:lnTo>
                <a:lnTo>
                  <a:pt x="3974729" y="703415"/>
                </a:lnTo>
                <a:lnTo>
                  <a:pt x="3985644" y="687262"/>
                </a:lnTo>
                <a:lnTo>
                  <a:pt x="3989652" y="667537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98846" y="2397377"/>
            <a:ext cx="0" cy="822960"/>
          </a:xfrm>
          <a:custGeom>
            <a:avLst/>
            <a:gdLst/>
            <a:ahLst/>
            <a:cxnLst/>
            <a:rect l="l" t="t" r="r" b="b"/>
            <a:pathLst>
              <a:path w="0" h="822960">
                <a:moveTo>
                  <a:pt x="0" y="82244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98846" y="23846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98846" y="23719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98846" y="23592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71094" y="1418472"/>
            <a:ext cx="3985895" cy="179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 marR="81280">
              <a:lnSpc>
                <a:spcPct val="102600"/>
              </a:lnSpc>
              <a:spcBef>
                <a:spcPts val="100"/>
              </a:spcBef>
            </a:pP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-85" i="1">
                <a:latin typeface="Arial"/>
                <a:cs typeface="Arial"/>
              </a:rPr>
              <a:t>ρ </a:t>
            </a:r>
            <a:r>
              <a:rPr dirty="0" sz="1100" spc="-20" i="1">
                <a:latin typeface="Verdana"/>
                <a:cs typeface="Verdana"/>
              </a:rPr>
              <a:t>&gt; </a:t>
            </a:r>
            <a:r>
              <a:rPr dirty="0" sz="1100" spc="-55">
                <a:latin typeface="Tahoma"/>
                <a:cs typeface="Tahoma"/>
              </a:rPr>
              <a:t>0 and </a:t>
            </a:r>
            <a:r>
              <a:rPr dirty="0" sz="1100" spc="40" i="1">
                <a:latin typeface="Trebuchet MS"/>
                <a:cs typeface="Trebuchet MS"/>
              </a:rPr>
              <a:t>F </a:t>
            </a:r>
            <a:r>
              <a:rPr dirty="0" sz="1100" spc="-135">
                <a:latin typeface="Trebuchet MS"/>
                <a:cs typeface="Trebuchet MS"/>
              </a:rPr>
              <a:t>: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-5" i="1">
                <a:latin typeface="Meiryo"/>
                <a:cs typeface="Meiryo"/>
              </a:rPr>
              <a:t>× </a:t>
            </a:r>
            <a:r>
              <a:rPr dirty="0" sz="1100" spc="-25">
                <a:latin typeface="Arial Black"/>
                <a:cs typeface="Arial Black"/>
              </a:rPr>
              <a:t>R</a:t>
            </a:r>
            <a:r>
              <a:rPr dirty="0" baseline="27777" sz="1200" spc="-37" i="1">
                <a:latin typeface="Verdana"/>
                <a:cs typeface="Verdana"/>
              </a:rPr>
              <a:t>n </a:t>
            </a:r>
            <a:r>
              <a:rPr dirty="0" sz="1100" spc="35" i="1">
                <a:latin typeface="Meiryo"/>
                <a:cs typeface="Meiryo"/>
              </a:rPr>
              <a:t>→ </a:t>
            </a:r>
            <a:r>
              <a:rPr dirty="0" sz="1100">
                <a:latin typeface="Arial Black"/>
                <a:cs typeface="Arial Black"/>
              </a:rPr>
              <a:t>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non-negative </a:t>
            </a:r>
            <a:r>
              <a:rPr dirty="0" sz="1100" spc="-65" i="1">
                <a:latin typeface="Trebuchet MS"/>
                <a:cs typeface="Trebuchet MS"/>
              </a:rPr>
              <a:t>penalty  </a:t>
            </a:r>
            <a:r>
              <a:rPr dirty="0" sz="1100" spc="-60" i="1">
                <a:latin typeface="Trebuchet MS"/>
                <a:cs typeface="Trebuchet MS"/>
              </a:rPr>
              <a:t>function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measures </a:t>
            </a:r>
            <a:r>
              <a:rPr dirty="0" sz="1100" spc="-40">
                <a:latin typeface="Tahoma"/>
                <a:cs typeface="Tahoma"/>
              </a:rPr>
              <a:t>the deviation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agent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-5">
                <a:latin typeface="Tahoma"/>
                <a:cs typeface="Tahoma"/>
              </a:rPr>
              <a:t>’s </a:t>
            </a:r>
            <a:r>
              <a:rPr dirty="0" sz="1100" spc="-35">
                <a:latin typeface="Tahoma"/>
                <a:cs typeface="Tahoma"/>
              </a:rPr>
              <a:t>state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-45">
                <a:latin typeface="Tahoma"/>
                <a:cs typeface="Tahoma"/>
              </a:rPr>
              <a:t>from </a:t>
            </a:r>
            <a:r>
              <a:rPr dirty="0" sz="1100" spc="-20">
                <a:latin typeface="Tahoma"/>
                <a:cs typeface="Tahoma"/>
              </a:rPr>
              <a:t>its  </a:t>
            </a:r>
            <a:r>
              <a:rPr dirty="0" sz="1100" spc="-45">
                <a:latin typeface="Tahoma"/>
                <a:cs typeface="Tahoma"/>
              </a:rPr>
              <a:t>neighbors’ </a:t>
            </a:r>
            <a:r>
              <a:rPr dirty="0" sz="1100" spc="-40">
                <a:latin typeface="Tahoma"/>
                <a:cs typeface="Tahoma"/>
              </a:rPr>
              <a:t>states.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protocol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5" i="1">
                <a:latin typeface="Trebuchet MS"/>
                <a:cs typeface="Trebuchet MS"/>
              </a:rPr>
              <a:t>optimal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-55">
                <a:latin typeface="Tahoma"/>
                <a:cs typeface="Tahoma"/>
              </a:rPr>
              <a:t>each </a:t>
            </a: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 </a:t>
            </a:r>
            <a:r>
              <a:rPr dirty="0" sz="1100" spc="-35">
                <a:latin typeface="Tahoma"/>
                <a:cs typeface="Tahoma"/>
              </a:rPr>
              <a:t>optimizes </a:t>
            </a:r>
            <a:r>
              <a:rPr dirty="0" sz="1100" spc="-60">
                <a:latin typeface="Tahoma"/>
                <a:cs typeface="Tahoma"/>
              </a:rPr>
              <a:t>an  </a:t>
            </a:r>
            <a:r>
              <a:rPr dirty="0" sz="1100" spc="-40">
                <a:latin typeface="Tahoma"/>
                <a:cs typeface="Tahoma"/>
              </a:rPr>
              <a:t>agent’s </a:t>
            </a:r>
            <a:r>
              <a:rPr dirty="0" sz="1100" spc="-50">
                <a:latin typeface="Tahoma"/>
                <a:cs typeface="Tahoma"/>
              </a:rPr>
              <a:t>corresponding </a:t>
            </a:r>
            <a:r>
              <a:rPr dirty="0" sz="1100" spc="-30">
                <a:latin typeface="Tahoma"/>
                <a:cs typeface="Tahoma"/>
              </a:rPr>
              <a:t>individual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objective.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Mechanism 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dirty="0" sz="11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endParaRPr sz="1100">
              <a:latin typeface="Tahoma"/>
              <a:cs typeface="Tahoma"/>
            </a:endParaRPr>
          </a:p>
          <a:p>
            <a:pPr marL="88900" marR="108585">
              <a:lnSpc>
                <a:spcPct val="102600"/>
              </a:lnSpc>
              <a:spcBef>
                <a:spcPts val="260"/>
              </a:spcBef>
            </a:pP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network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agents.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mechanism design </a:t>
            </a:r>
            <a:r>
              <a:rPr dirty="0" sz="1100" spc="-80" i="1">
                <a:latin typeface="Trebuchet MS"/>
                <a:cs typeface="Trebuchet MS"/>
              </a:rPr>
              <a:t>problem </a:t>
            </a:r>
            <a:r>
              <a:rPr dirty="0" sz="1100" spc="-40">
                <a:latin typeface="Tahoma"/>
                <a:cs typeface="Tahoma"/>
              </a:rPr>
              <a:t>is, 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any </a:t>
            </a:r>
            <a:r>
              <a:rPr dirty="0" sz="1100" spc="-65">
                <a:latin typeface="Tahoma"/>
                <a:cs typeface="Tahoma"/>
              </a:rPr>
              <a:t>agreement </a:t>
            </a:r>
            <a:r>
              <a:rPr dirty="0" sz="1100" spc="-30">
                <a:latin typeface="Tahoma"/>
                <a:cs typeface="Tahoma"/>
              </a:rPr>
              <a:t>function </a:t>
            </a:r>
            <a:r>
              <a:rPr dirty="0" sz="1100" spc="15" i="1">
                <a:latin typeface="Arial"/>
                <a:cs typeface="Arial"/>
              </a:rPr>
              <a:t>χ</a:t>
            </a:r>
            <a:r>
              <a:rPr dirty="0" sz="1100" spc="15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determine a </a:t>
            </a:r>
            <a:r>
              <a:rPr dirty="0" sz="1100" spc="-40">
                <a:latin typeface="Tahoma"/>
                <a:cs typeface="Tahoma"/>
              </a:rPr>
              <a:t>penalty </a:t>
            </a:r>
            <a:r>
              <a:rPr dirty="0" sz="1100" spc="40" i="1">
                <a:latin typeface="Trebuchet MS"/>
                <a:cs typeface="Trebuchet MS"/>
              </a:rPr>
              <a:t>F </a:t>
            </a:r>
            <a:r>
              <a:rPr dirty="0" sz="1100" spc="-50">
                <a:latin typeface="Tahoma"/>
                <a:cs typeface="Tahoma"/>
              </a:rPr>
              <a:t>such </a:t>
            </a:r>
            <a:r>
              <a:rPr dirty="0" sz="1100" spc="-15">
                <a:latin typeface="Tahoma"/>
                <a:cs typeface="Tahoma"/>
              </a:rPr>
              <a:t>that 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45">
                <a:latin typeface="Tahoma"/>
                <a:cs typeface="Tahoma"/>
              </a:rPr>
              <a:t>exists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25">
                <a:latin typeface="Tahoma"/>
                <a:cs typeface="Tahoma"/>
              </a:rPr>
              <a:t>optimal </a:t>
            </a:r>
            <a:r>
              <a:rPr dirty="0" sz="1100" spc="-60">
                <a:latin typeface="Tahoma"/>
                <a:cs typeface="Tahoma"/>
              </a:rPr>
              <a:t>consensus </a:t>
            </a:r>
            <a:r>
              <a:rPr dirty="0" sz="1100" spc="-30">
                <a:latin typeface="Tahoma"/>
                <a:cs typeface="Tahoma"/>
              </a:rPr>
              <a:t>protocol </a:t>
            </a:r>
            <a:r>
              <a:rPr dirty="0" sz="1100" spc="20" b="1">
                <a:latin typeface="Calibri"/>
                <a:cs typeface="Calibri"/>
              </a:rPr>
              <a:t>u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5">
                <a:latin typeface="Tahoma"/>
                <a:cs typeface="Tahoma"/>
              </a:rPr>
              <a:t>respect </a:t>
            </a:r>
            <a:r>
              <a:rPr dirty="0" sz="1100" spc="-15">
                <a:latin typeface="Tahoma"/>
                <a:cs typeface="Tahoma"/>
              </a:rPr>
              <a:t>to  </a:t>
            </a:r>
            <a:r>
              <a:rPr dirty="0" sz="1100" spc="30" i="1">
                <a:latin typeface="Arial"/>
                <a:cs typeface="Arial"/>
              </a:rPr>
              <a:t>χ</a:t>
            </a:r>
            <a:r>
              <a:rPr dirty="0" sz="1100" spc="30">
                <a:latin typeface="Tahoma"/>
                <a:cs typeface="Tahoma"/>
              </a:rPr>
              <a:t>(</a:t>
            </a:r>
            <a:r>
              <a:rPr dirty="0" sz="1100" spc="30" b="1">
                <a:latin typeface="Calibri"/>
                <a:cs typeface="Calibri"/>
              </a:rPr>
              <a:t>x</a:t>
            </a:r>
            <a:r>
              <a:rPr dirty="0" sz="1100" spc="30">
                <a:latin typeface="Tahoma"/>
                <a:cs typeface="Tahoma"/>
              </a:rPr>
              <a:t>(0))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55">
                <a:latin typeface="Tahoma"/>
                <a:cs typeface="Tahoma"/>
              </a:rPr>
              <a:t>any </a:t>
            </a:r>
            <a:r>
              <a:rPr dirty="0" sz="1100" spc="-10">
                <a:latin typeface="Tahoma"/>
                <a:cs typeface="Tahoma"/>
              </a:rPr>
              <a:t>initial </a:t>
            </a:r>
            <a:r>
              <a:rPr dirty="0" sz="1100" spc="-35">
                <a:latin typeface="Tahoma"/>
                <a:cs typeface="Tahoma"/>
              </a:rPr>
              <a:t>state </a:t>
            </a:r>
            <a:r>
              <a:rPr dirty="0" sz="1100" spc="-50" i="1">
                <a:latin typeface="Trebuchet MS"/>
                <a:cs typeface="Trebuchet MS"/>
              </a:rPr>
              <a:t>x</a:t>
            </a:r>
            <a:r>
              <a:rPr dirty="0" sz="1100" i="1">
                <a:latin typeface="Trebuchet MS"/>
                <a:cs typeface="Trebuchet MS"/>
              </a:rPr>
              <a:t> </a:t>
            </a:r>
            <a:r>
              <a:rPr dirty="0" sz="1100" spc="-5">
                <a:latin typeface="Tahoma"/>
                <a:cs typeface="Tahoma"/>
              </a:rPr>
              <a:t>(0).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300" y="0"/>
            <a:ext cx="70548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App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endix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Further</a:t>
            </a:r>
            <a:r>
              <a:rPr dirty="0" sz="600" spc="6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Reading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850" y="1189835"/>
            <a:ext cx="156210" cy="120650"/>
          </a:xfrm>
          <a:custGeom>
            <a:avLst/>
            <a:gdLst/>
            <a:ahLst/>
            <a:cxnLst/>
            <a:rect l="l" t="t" r="r" b="b"/>
            <a:pathLst>
              <a:path w="156209" h="120650">
                <a:moveTo>
                  <a:pt x="73383" y="0"/>
                </a:moveTo>
                <a:lnTo>
                  <a:pt x="3795" y="12652"/>
                </a:lnTo>
                <a:lnTo>
                  <a:pt x="948" y="20264"/>
                </a:lnTo>
                <a:lnTo>
                  <a:pt x="0" y="28468"/>
                </a:lnTo>
                <a:lnTo>
                  <a:pt x="948" y="36672"/>
                </a:lnTo>
                <a:lnTo>
                  <a:pt x="3795" y="44284"/>
                </a:lnTo>
                <a:lnTo>
                  <a:pt x="73383" y="120200"/>
                </a:lnTo>
                <a:lnTo>
                  <a:pt x="155622" y="107547"/>
                </a:lnTo>
                <a:lnTo>
                  <a:pt x="148505" y="98058"/>
                </a:lnTo>
                <a:lnTo>
                  <a:pt x="146133" y="88568"/>
                </a:lnTo>
                <a:lnTo>
                  <a:pt x="148505" y="79079"/>
                </a:lnTo>
                <a:lnTo>
                  <a:pt x="155622" y="69589"/>
                </a:lnTo>
                <a:lnTo>
                  <a:pt x="73383" y="0"/>
                </a:lnTo>
                <a:close/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489" y="1259425"/>
            <a:ext cx="86995" cy="50800"/>
          </a:xfrm>
          <a:custGeom>
            <a:avLst/>
            <a:gdLst/>
            <a:ahLst/>
            <a:cxnLst/>
            <a:rect l="l" t="t" r="r" b="b"/>
            <a:pathLst>
              <a:path w="86995" h="50800">
                <a:moveTo>
                  <a:pt x="4744" y="50610"/>
                </a:moveTo>
                <a:lnTo>
                  <a:pt x="1186" y="41121"/>
                </a:lnTo>
                <a:lnTo>
                  <a:pt x="0" y="31631"/>
                </a:lnTo>
                <a:lnTo>
                  <a:pt x="1186" y="22142"/>
                </a:lnTo>
                <a:lnTo>
                  <a:pt x="4744" y="12652"/>
                </a:lnTo>
                <a:lnTo>
                  <a:pt x="86984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8850" y="1189835"/>
            <a:ext cx="155622" cy="12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8850" y="1189835"/>
            <a:ext cx="156210" cy="120650"/>
          </a:xfrm>
          <a:custGeom>
            <a:avLst/>
            <a:gdLst/>
            <a:ahLst/>
            <a:cxnLst/>
            <a:rect l="l" t="t" r="r" b="b"/>
            <a:pathLst>
              <a:path w="156209" h="120650">
                <a:moveTo>
                  <a:pt x="73383" y="0"/>
                </a:moveTo>
                <a:lnTo>
                  <a:pt x="3795" y="12652"/>
                </a:lnTo>
                <a:lnTo>
                  <a:pt x="948" y="20264"/>
                </a:lnTo>
                <a:lnTo>
                  <a:pt x="0" y="28468"/>
                </a:lnTo>
                <a:lnTo>
                  <a:pt x="948" y="36672"/>
                </a:lnTo>
                <a:lnTo>
                  <a:pt x="3795" y="44284"/>
                </a:lnTo>
                <a:lnTo>
                  <a:pt x="73383" y="120200"/>
                </a:lnTo>
                <a:lnTo>
                  <a:pt x="155622" y="107547"/>
                </a:lnTo>
                <a:lnTo>
                  <a:pt x="148505" y="98058"/>
                </a:lnTo>
                <a:lnTo>
                  <a:pt x="146133" y="88568"/>
                </a:lnTo>
                <a:lnTo>
                  <a:pt x="148505" y="79079"/>
                </a:lnTo>
                <a:lnTo>
                  <a:pt x="155622" y="69589"/>
                </a:lnTo>
                <a:lnTo>
                  <a:pt x="73383" y="0"/>
                </a:lnTo>
                <a:close/>
              </a:path>
            </a:pathLst>
          </a:custGeom>
          <a:ln w="508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489" y="1259425"/>
            <a:ext cx="86995" cy="50800"/>
          </a:xfrm>
          <a:custGeom>
            <a:avLst/>
            <a:gdLst/>
            <a:ahLst/>
            <a:cxnLst/>
            <a:rect l="l" t="t" r="r" b="b"/>
            <a:pathLst>
              <a:path w="86995" h="50800">
                <a:moveTo>
                  <a:pt x="4744" y="50610"/>
                </a:moveTo>
                <a:lnTo>
                  <a:pt x="1186" y="41121"/>
                </a:lnTo>
                <a:lnTo>
                  <a:pt x="0" y="31631"/>
                </a:lnTo>
                <a:lnTo>
                  <a:pt x="1186" y="22142"/>
                </a:lnTo>
                <a:lnTo>
                  <a:pt x="4744" y="12652"/>
                </a:lnTo>
                <a:lnTo>
                  <a:pt x="86984" y="0"/>
                </a:lnTo>
              </a:path>
            </a:pathLst>
          </a:custGeom>
          <a:ln w="508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954" y="1759120"/>
            <a:ext cx="101219" cy="13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7954" y="175912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606" y="177809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3259" y="179707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3259" y="180972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0606" y="182870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0606" y="18413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0606" y="185401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606" y="186666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4890" y="1825543"/>
            <a:ext cx="31635" cy="44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3868" y="175912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97906" y="1146148"/>
            <a:ext cx="2901950" cy="1118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solidFill>
                  <a:srgbClr val="3333B2"/>
                </a:solidFill>
                <a:latin typeface="Tahoma"/>
                <a:cs typeface="Tahoma"/>
              </a:rPr>
              <a:t>A.</a:t>
            </a:r>
            <a:r>
              <a:rPr dirty="0" sz="1100" spc="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Author.</a:t>
            </a:r>
            <a:endParaRPr sz="1100">
              <a:latin typeface="Tahoma"/>
              <a:cs typeface="Tahoma"/>
            </a:endParaRPr>
          </a:p>
          <a:p>
            <a:pPr marL="208279" marR="1233805">
              <a:lnSpc>
                <a:spcPct val="102600"/>
              </a:lnSpc>
            </a:pPr>
            <a:r>
              <a:rPr dirty="0" sz="1100" spc="-25" i="1">
                <a:latin typeface="Trebuchet MS"/>
                <a:cs typeface="Trebuchet MS"/>
              </a:rPr>
              <a:t>Handbook </a:t>
            </a:r>
            <a:r>
              <a:rPr dirty="0" sz="1100" spc="-80" i="1">
                <a:latin typeface="Trebuchet MS"/>
                <a:cs typeface="Trebuchet MS"/>
              </a:rPr>
              <a:t>of </a:t>
            </a:r>
            <a:r>
              <a:rPr dirty="0" sz="1100" spc="-45" i="1">
                <a:latin typeface="Trebuchet MS"/>
                <a:cs typeface="Trebuchet MS"/>
              </a:rPr>
              <a:t>Everything</a:t>
            </a:r>
            <a:r>
              <a:rPr dirty="0" sz="1100" spc="-45">
                <a:latin typeface="Tahoma"/>
                <a:cs typeface="Tahoma"/>
              </a:rPr>
              <a:t>.  </a:t>
            </a:r>
            <a:r>
              <a:rPr dirty="0" sz="1100" spc="-60">
                <a:solidFill>
                  <a:srgbClr val="7A7ACD"/>
                </a:solidFill>
                <a:latin typeface="Tahoma"/>
                <a:cs typeface="Tahoma"/>
              </a:rPr>
              <a:t>Some </a:t>
            </a:r>
            <a:r>
              <a:rPr dirty="0" sz="1100" spc="-40">
                <a:solidFill>
                  <a:srgbClr val="7A7ACD"/>
                </a:solidFill>
                <a:latin typeface="Tahoma"/>
                <a:cs typeface="Tahoma"/>
              </a:rPr>
              <a:t>Press,</a:t>
            </a:r>
            <a:r>
              <a:rPr dirty="0" sz="1100" spc="80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7A7ACD"/>
                </a:solidFill>
                <a:latin typeface="Tahoma"/>
                <a:cs typeface="Tahoma"/>
              </a:rPr>
              <a:t>1990.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S.</a:t>
            </a:r>
            <a:r>
              <a:rPr dirty="0" sz="1100" spc="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Someone.</a:t>
            </a:r>
            <a:endParaRPr sz="1100">
              <a:latin typeface="Tahoma"/>
              <a:cs typeface="Tahoma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Tahoma"/>
                <a:cs typeface="Tahoma"/>
              </a:rPr>
              <a:t>On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that</a:t>
            </a:r>
            <a:r>
              <a:rPr dirty="0" sz="1100" spc="-35" i="1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55" i="1">
                <a:solidFill>
                  <a:srgbClr val="7A7ACD"/>
                </a:solidFill>
                <a:latin typeface="Trebuchet MS"/>
                <a:cs typeface="Trebuchet MS"/>
              </a:rPr>
              <a:t>Journal </a:t>
            </a:r>
            <a:r>
              <a:rPr dirty="0" sz="1100" spc="-45" i="1">
                <a:solidFill>
                  <a:srgbClr val="7A7ACD"/>
                </a:solidFill>
                <a:latin typeface="Trebuchet MS"/>
                <a:cs typeface="Trebuchet MS"/>
              </a:rPr>
              <a:t>on </a:t>
            </a:r>
            <a:r>
              <a:rPr dirty="0" sz="1100" spc="-20" i="1">
                <a:solidFill>
                  <a:srgbClr val="7A7ACD"/>
                </a:solidFill>
                <a:latin typeface="Trebuchet MS"/>
                <a:cs typeface="Trebuchet MS"/>
              </a:rPr>
              <a:t>This </a:t>
            </a:r>
            <a:r>
              <a:rPr dirty="0" sz="1100" spc="-50" i="1">
                <a:solidFill>
                  <a:srgbClr val="7A7ACD"/>
                </a:solidFill>
                <a:latin typeface="Trebuchet MS"/>
                <a:cs typeface="Trebuchet MS"/>
              </a:rPr>
              <a:t>and </a:t>
            </a:r>
            <a:r>
              <a:rPr dirty="0" sz="1100" spc="-25" i="1">
                <a:solidFill>
                  <a:srgbClr val="7A7ACD"/>
                </a:solidFill>
                <a:latin typeface="Trebuchet MS"/>
                <a:cs typeface="Trebuchet MS"/>
              </a:rPr>
              <a:t>That</a:t>
            </a:r>
            <a:r>
              <a:rPr dirty="0" sz="1100" spc="-25">
                <a:solidFill>
                  <a:srgbClr val="7A7ACD"/>
                </a:solidFill>
                <a:latin typeface="Tahoma"/>
                <a:cs typeface="Tahoma"/>
              </a:rPr>
              <a:t>. </a:t>
            </a:r>
            <a:r>
              <a:rPr dirty="0" sz="1100" spc="-50">
                <a:solidFill>
                  <a:srgbClr val="7A7ACD"/>
                </a:solidFill>
                <a:latin typeface="Tahoma"/>
                <a:cs typeface="Tahoma"/>
              </a:rPr>
              <a:t>2(1):50–100,</a:t>
            </a:r>
            <a:r>
              <a:rPr dirty="0" sz="1100" spc="75">
                <a:solidFill>
                  <a:srgbClr val="7A7ACD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7A7ACD"/>
                </a:solidFill>
                <a:latin typeface="Tahoma"/>
                <a:cs typeface="Tahoma"/>
              </a:rPr>
              <a:t>2000.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149838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9994" y="1890699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794" y="1877999"/>
            <a:ext cx="3938802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98846" y="1548955"/>
            <a:ext cx="50751" cy="341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193" y="1542802"/>
            <a:ext cx="3989704" cy="398780"/>
          </a:xfrm>
          <a:custGeom>
            <a:avLst/>
            <a:gdLst/>
            <a:ahLst/>
            <a:cxnLst/>
            <a:rect l="l" t="t" r="r" b="b"/>
            <a:pathLst>
              <a:path w="3989704" h="398780">
                <a:moveTo>
                  <a:pt x="3989652" y="0"/>
                </a:moveTo>
                <a:lnTo>
                  <a:pt x="0" y="0"/>
                </a:lnTo>
                <a:lnTo>
                  <a:pt x="0" y="347896"/>
                </a:lnTo>
                <a:lnTo>
                  <a:pt x="4008" y="367621"/>
                </a:lnTo>
                <a:lnTo>
                  <a:pt x="14922" y="383774"/>
                </a:lnTo>
                <a:lnTo>
                  <a:pt x="31075" y="394688"/>
                </a:lnTo>
                <a:lnTo>
                  <a:pt x="50800" y="398697"/>
                </a:lnTo>
                <a:lnTo>
                  <a:pt x="3938852" y="398697"/>
                </a:lnTo>
                <a:lnTo>
                  <a:pt x="3958576" y="394688"/>
                </a:lnTo>
                <a:lnTo>
                  <a:pt x="3974729" y="383774"/>
                </a:lnTo>
                <a:lnTo>
                  <a:pt x="3985644" y="367621"/>
                </a:lnTo>
                <a:lnTo>
                  <a:pt x="3989652" y="347896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8846" y="1587040"/>
            <a:ext cx="0" cy="323215"/>
          </a:xfrm>
          <a:custGeom>
            <a:avLst/>
            <a:gdLst/>
            <a:ahLst/>
            <a:cxnLst/>
            <a:rect l="l" t="t" r="r" b="b"/>
            <a:pathLst>
              <a:path w="0" h="323214">
                <a:moveTo>
                  <a:pt x="0" y="3227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5743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5616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5489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95348" y="1600959"/>
            <a:ext cx="8178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Definitions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83887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026299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734718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722018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883107"/>
            <a:ext cx="50751" cy="8516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070576"/>
            <a:ext cx="3989704" cy="715010"/>
          </a:xfrm>
          <a:custGeom>
            <a:avLst/>
            <a:gdLst/>
            <a:ahLst/>
            <a:cxnLst/>
            <a:rect l="l" t="t" r="r" b="b"/>
            <a:pathLst>
              <a:path w="3989704" h="715010">
                <a:moveTo>
                  <a:pt x="3989652" y="0"/>
                </a:moveTo>
                <a:lnTo>
                  <a:pt x="0" y="0"/>
                </a:lnTo>
                <a:lnTo>
                  <a:pt x="0" y="664141"/>
                </a:lnTo>
                <a:lnTo>
                  <a:pt x="4008" y="683866"/>
                </a:lnTo>
                <a:lnTo>
                  <a:pt x="14922" y="700019"/>
                </a:lnTo>
                <a:lnTo>
                  <a:pt x="31075" y="710933"/>
                </a:lnTo>
                <a:lnTo>
                  <a:pt x="50800" y="714942"/>
                </a:lnTo>
                <a:lnTo>
                  <a:pt x="3938852" y="714942"/>
                </a:lnTo>
                <a:lnTo>
                  <a:pt x="3958576" y="710933"/>
                </a:lnTo>
                <a:lnTo>
                  <a:pt x="3974729" y="700019"/>
                </a:lnTo>
                <a:lnTo>
                  <a:pt x="3985644" y="683866"/>
                </a:lnTo>
                <a:lnTo>
                  <a:pt x="3989652" y="664141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921200"/>
            <a:ext cx="0" cy="833119"/>
          </a:xfrm>
          <a:custGeom>
            <a:avLst/>
            <a:gdLst/>
            <a:ahLst/>
            <a:cxnLst/>
            <a:rect l="l" t="t" r="r" b="b"/>
            <a:pathLst>
              <a:path w="0" h="833119">
                <a:moveTo>
                  <a:pt x="0" y="83256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9085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8958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8831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193" y="1937448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ED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194" y="2124875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9994" y="2665653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794" y="2652953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98846" y="1981682"/>
            <a:ext cx="50751" cy="6839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9193" y="2169154"/>
            <a:ext cx="3989704" cy="547370"/>
          </a:xfrm>
          <a:custGeom>
            <a:avLst/>
            <a:gdLst/>
            <a:ahLst/>
            <a:cxnLst/>
            <a:rect l="l" t="t" r="r" b="b"/>
            <a:pathLst>
              <a:path w="3989704" h="547369">
                <a:moveTo>
                  <a:pt x="3989652" y="0"/>
                </a:moveTo>
                <a:lnTo>
                  <a:pt x="0" y="0"/>
                </a:lnTo>
                <a:lnTo>
                  <a:pt x="0" y="496499"/>
                </a:lnTo>
                <a:lnTo>
                  <a:pt x="4008" y="516224"/>
                </a:lnTo>
                <a:lnTo>
                  <a:pt x="14922" y="532377"/>
                </a:lnTo>
                <a:lnTo>
                  <a:pt x="31075" y="543291"/>
                </a:lnTo>
                <a:lnTo>
                  <a:pt x="50800" y="547300"/>
                </a:lnTo>
                <a:lnTo>
                  <a:pt x="3938852" y="547300"/>
                </a:lnTo>
                <a:lnTo>
                  <a:pt x="3958576" y="543291"/>
                </a:lnTo>
                <a:lnTo>
                  <a:pt x="3974729" y="532377"/>
                </a:lnTo>
                <a:lnTo>
                  <a:pt x="3985644" y="516224"/>
                </a:lnTo>
                <a:lnTo>
                  <a:pt x="3989652" y="496499"/>
                </a:lnTo>
                <a:lnTo>
                  <a:pt x="3989652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8846" y="2019777"/>
            <a:ext cx="0" cy="665480"/>
          </a:xfrm>
          <a:custGeom>
            <a:avLst/>
            <a:gdLst/>
            <a:ahLst/>
            <a:cxnLst/>
            <a:rect l="l" t="t" r="r" b="b"/>
            <a:pathLst>
              <a:path w="0" h="665480">
                <a:moveTo>
                  <a:pt x="0" y="664925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20070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9943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9816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09194" y="782824"/>
            <a:ext cx="3857625" cy="18954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(Agents)</a:t>
            </a:r>
            <a:endParaRPr sz="1100">
              <a:latin typeface="Tahoma"/>
              <a:cs typeface="Tahoma"/>
            </a:endParaRPr>
          </a:p>
          <a:p>
            <a:pPr marL="52069">
              <a:lnSpc>
                <a:spcPct val="100000"/>
              </a:lnSpc>
              <a:spcBef>
                <a:spcPts val="400"/>
              </a:spcBef>
            </a:pPr>
            <a:r>
              <a:rPr dirty="0" sz="1100" spc="145">
                <a:latin typeface="Calibri"/>
                <a:cs typeface="Calibri"/>
              </a:rPr>
              <a:t>Γ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1</a:t>
            </a:r>
            <a:r>
              <a:rPr dirty="0" sz="1100" spc="-15">
                <a:latin typeface="Calibri"/>
                <a:cs typeface="Calibri"/>
              </a:rPr>
              <a:t>, </a:t>
            </a:r>
            <a:r>
              <a:rPr dirty="0" sz="1100" spc="-135">
                <a:latin typeface="Trebuchet MS"/>
                <a:cs typeface="Trebuchet MS"/>
              </a:rPr>
              <a:t>. . .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40" i="1">
                <a:latin typeface="Trebuchet MS"/>
                <a:cs typeface="Trebuchet MS"/>
              </a:rPr>
              <a:t>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5" i="1">
                <a:latin typeface="Trebuchet MS"/>
                <a:cs typeface="Trebuchet MS"/>
              </a:rPr>
              <a:t>agents/players/nodes/vertices</a:t>
            </a:r>
            <a:r>
              <a:rPr dirty="0" sz="1100" spc="-110" i="1">
                <a:latin typeface="Trebuchet MS"/>
                <a:cs typeface="Trebuchet MS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50800" marR="170180">
              <a:lnSpc>
                <a:spcPct val="102699"/>
              </a:lnSpc>
            </a:pPr>
            <a:r>
              <a:rPr dirty="0" sz="1100" spc="-20" i="1">
                <a:latin typeface="Trebuchet MS"/>
                <a:cs typeface="Trebuchet MS"/>
              </a:rPr>
              <a:t>G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75">
                <a:latin typeface="Tahoma"/>
                <a:cs typeface="Tahoma"/>
              </a:rPr>
              <a:t>(</a:t>
            </a:r>
            <a:r>
              <a:rPr dirty="0" sz="1100" spc="75">
                <a:latin typeface="Calibri"/>
                <a:cs typeface="Calibri"/>
              </a:rPr>
              <a:t>Γ, </a:t>
            </a:r>
            <a:r>
              <a:rPr dirty="0" sz="1100" spc="60" i="1">
                <a:latin typeface="Trebuchet MS"/>
                <a:cs typeface="Trebuchet MS"/>
              </a:rPr>
              <a:t>E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fixed </a:t>
            </a:r>
            <a:r>
              <a:rPr dirty="0" sz="1100" spc="-20">
                <a:latin typeface="Tahoma"/>
                <a:cs typeface="Tahoma"/>
              </a:rPr>
              <a:t>(in </a:t>
            </a:r>
            <a:r>
              <a:rPr dirty="0" sz="1100" spc="-25">
                <a:latin typeface="Tahoma"/>
                <a:cs typeface="Tahoma"/>
              </a:rPr>
              <a:t>time) </a:t>
            </a:r>
            <a:r>
              <a:rPr dirty="0" sz="1100" spc="-45">
                <a:latin typeface="Tahoma"/>
                <a:cs typeface="Tahoma"/>
              </a:rPr>
              <a:t>undirected, connected, </a:t>
            </a:r>
            <a:r>
              <a:rPr dirty="0" sz="1100" spc="-60">
                <a:latin typeface="Tahoma"/>
                <a:cs typeface="Tahoma"/>
              </a:rPr>
              <a:t>network  </a:t>
            </a: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40">
                <a:latin typeface="Tahoma"/>
                <a:cs typeface="Tahoma"/>
              </a:rPr>
              <a:t>the connections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40">
                <a:latin typeface="Tahoma"/>
                <a:cs typeface="Tahoma"/>
              </a:rPr>
              <a:t>vertices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-130" i="1">
                <a:latin typeface="Meiryo"/>
                <a:cs typeface="Meiryo"/>
              </a:rPr>
              <a:t>∈ </a:t>
            </a:r>
            <a:r>
              <a:rPr dirty="0" sz="1100" spc="60">
                <a:latin typeface="Calibri"/>
                <a:cs typeface="Calibri"/>
              </a:rPr>
              <a:t>Γ</a:t>
            </a:r>
            <a:r>
              <a:rPr dirty="0" sz="1100" spc="60">
                <a:latin typeface="Tahoma"/>
                <a:cs typeface="Tahoma"/>
              </a:rPr>
              <a:t>,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where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60" i="1">
                <a:latin typeface="Trebuchet MS"/>
                <a:cs typeface="Trebuchet MS"/>
              </a:rPr>
              <a:t>E </a:t>
            </a:r>
            <a:r>
              <a:rPr dirty="0" sz="1100" spc="-5" i="1">
                <a:latin typeface="Meiryo"/>
                <a:cs typeface="Meiryo"/>
              </a:rPr>
              <a:t>⊂ </a:t>
            </a:r>
            <a:r>
              <a:rPr dirty="0" sz="1100" spc="145">
                <a:latin typeface="Calibri"/>
                <a:cs typeface="Calibri"/>
              </a:rPr>
              <a:t>Γ </a:t>
            </a:r>
            <a:r>
              <a:rPr dirty="0" sz="1100" spc="-5" i="1">
                <a:latin typeface="Meiryo"/>
                <a:cs typeface="Meiryo"/>
              </a:rPr>
              <a:t>× </a:t>
            </a:r>
            <a:r>
              <a:rPr dirty="0" sz="1100" spc="145">
                <a:latin typeface="Calibri"/>
                <a:cs typeface="Calibri"/>
              </a:rPr>
              <a:t>Γ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edge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45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(Neighborhood)</a:t>
            </a: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320"/>
              </a:spcBef>
            </a:pPr>
            <a:r>
              <a:rPr dirty="0" sz="1100" spc="65">
                <a:solidFill>
                  <a:srgbClr val="D8D8D8"/>
                </a:solidFill>
                <a:latin typeface="Tahoma"/>
                <a:cs typeface="Tahoma"/>
              </a:rPr>
              <a:t>A </a:t>
            </a:r>
            <a:r>
              <a:rPr dirty="0" sz="1100" spc="-55" i="1">
                <a:solidFill>
                  <a:srgbClr val="D8D8D8"/>
                </a:solidFill>
                <a:latin typeface="Trebuchet MS"/>
                <a:cs typeface="Trebuchet MS"/>
              </a:rPr>
              <a:t>neighborhood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of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vertex </a:t>
            </a:r>
            <a:r>
              <a:rPr dirty="0" sz="1100" spc="-80" i="1">
                <a:solidFill>
                  <a:srgbClr val="D8D8D8"/>
                </a:solidFill>
                <a:latin typeface="Trebuchet MS"/>
                <a:cs typeface="Trebuchet MS"/>
              </a:rPr>
              <a:t>i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set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of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all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vertices </a:t>
            </a:r>
            <a:r>
              <a:rPr dirty="0" sz="1100" spc="-114" i="1">
                <a:solidFill>
                  <a:srgbClr val="D8D8D8"/>
                </a:solidFill>
                <a:latin typeface="Trebuchet MS"/>
                <a:cs typeface="Trebuchet MS"/>
              </a:rPr>
              <a:t>j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for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which  </a:t>
            </a:r>
            <a:r>
              <a:rPr dirty="0" sz="1100" spc="-50">
                <a:solidFill>
                  <a:srgbClr val="D8D8D8"/>
                </a:solidFill>
                <a:latin typeface="Tahoma"/>
                <a:cs typeface="Tahoma"/>
              </a:rPr>
              <a:t>there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55">
                <a:solidFill>
                  <a:srgbClr val="D8D8D8"/>
                </a:solidFill>
                <a:latin typeface="Tahoma"/>
                <a:cs typeface="Tahoma"/>
              </a:rPr>
              <a:t>a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single </a:t>
            </a:r>
            <a:r>
              <a:rPr dirty="0" sz="1100" spc="-75">
                <a:solidFill>
                  <a:srgbClr val="D8D8D8"/>
                </a:solidFill>
                <a:latin typeface="Tahoma"/>
                <a:cs typeface="Tahoma"/>
              </a:rPr>
              <a:t>edge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connecting </a:t>
            </a:r>
            <a:r>
              <a:rPr dirty="0" sz="1100" spc="-80" i="1">
                <a:solidFill>
                  <a:srgbClr val="D8D8D8"/>
                </a:solidFill>
                <a:latin typeface="Trebuchet MS"/>
                <a:cs typeface="Trebuchet MS"/>
              </a:rPr>
              <a:t>i </a:t>
            </a:r>
            <a:r>
              <a:rPr dirty="0" sz="1100" spc="25">
                <a:solidFill>
                  <a:srgbClr val="D8D8D8"/>
                </a:solidFill>
                <a:latin typeface="Calibri"/>
                <a:cs typeface="Calibri"/>
              </a:rPr>
              <a:t>, </a:t>
            </a:r>
            <a:r>
              <a:rPr dirty="0" sz="1100" spc="-30" i="1">
                <a:solidFill>
                  <a:srgbClr val="D8D8D8"/>
                </a:solidFill>
                <a:latin typeface="Trebuchet MS"/>
                <a:cs typeface="Trebuchet MS"/>
              </a:rPr>
              <a:t>j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,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that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to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D8D8D8"/>
                </a:solidFill>
                <a:latin typeface="Tahoma"/>
                <a:cs typeface="Tahoma"/>
              </a:rPr>
              <a:t>say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50"/>
              </a:spcBef>
            </a:pPr>
            <a:r>
              <a:rPr dirty="0" sz="1100" spc="25" i="1">
                <a:solidFill>
                  <a:srgbClr val="D8D8D8"/>
                </a:solidFill>
                <a:latin typeface="Trebuchet MS"/>
                <a:cs typeface="Trebuchet MS"/>
              </a:rPr>
              <a:t>N</a:t>
            </a:r>
            <a:r>
              <a:rPr dirty="0" baseline="-10416" sz="1200" spc="37" i="1">
                <a:solidFill>
                  <a:srgbClr val="D8D8D8"/>
                </a:solidFill>
                <a:latin typeface="Verdana"/>
                <a:cs typeface="Verdana"/>
              </a:rPr>
              <a:t>i </a:t>
            </a:r>
            <a:r>
              <a:rPr dirty="0" sz="1100" spc="-15">
                <a:solidFill>
                  <a:srgbClr val="D8D8D8"/>
                </a:solidFill>
                <a:latin typeface="Trebuchet MS"/>
                <a:cs typeface="Trebuchet MS"/>
              </a:rPr>
              <a:t>: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= </a:t>
            </a:r>
            <a:r>
              <a:rPr dirty="0" sz="1100" spc="-100" i="1">
                <a:solidFill>
                  <a:srgbClr val="D8D8D8"/>
                </a:solidFill>
                <a:latin typeface="Meiryo"/>
                <a:cs typeface="Meiryo"/>
              </a:rPr>
              <a:t>{</a:t>
            </a:r>
            <a:r>
              <a:rPr dirty="0" sz="1100" spc="-100" i="1">
                <a:solidFill>
                  <a:srgbClr val="D8D8D8"/>
                </a:solidFill>
                <a:latin typeface="Trebuchet MS"/>
                <a:cs typeface="Trebuchet MS"/>
              </a:rPr>
              <a:t>j </a:t>
            </a:r>
            <a:r>
              <a:rPr dirty="0" sz="1100" spc="-170" i="1">
                <a:solidFill>
                  <a:srgbClr val="D8D8D8"/>
                </a:solidFill>
                <a:latin typeface="Meiryo"/>
                <a:cs typeface="Meiryo"/>
              </a:rPr>
              <a:t>| </a:t>
            </a:r>
            <a:r>
              <a:rPr dirty="0" sz="1100" spc="-2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-25" i="1">
                <a:solidFill>
                  <a:srgbClr val="D8D8D8"/>
                </a:solidFill>
                <a:latin typeface="Trebuchet MS"/>
                <a:cs typeface="Trebuchet MS"/>
              </a:rPr>
              <a:t>i </a:t>
            </a:r>
            <a:r>
              <a:rPr dirty="0" sz="1100" spc="25">
                <a:solidFill>
                  <a:srgbClr val="D8D8D8"/>
                </a:solidFill>
                <a:latin typeface="Calibri"/>
                <a:cs typeface="Calibri"/>
              </a:rPr>
              <a:t>, </a:t>
            </a:r>
            <a:r>
              <a:rPr dirty="0" sz="1100" spc="-114" i="1">
                <a:solidFill>
                  <a:srgbClr val="D8D8D8"/>
                </a:solidFill>
                <a:latin typeface="Trebuchet MS"/>
                <a:cs typeface="Trebuchet MS"/>
              </a:rPr>
              <a:t>j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 </a:t>
            </a:r>
            <a:r>
              <a:rPr dirty="0" sz="1100" spc="-130" i="1">
                <a:solidFill>
                  <a:srgbClr val="D8D8D8"/>
                </a:solidFill>
                <a:latin typeface="Meiryo"/>
                <a:cs typeface="Meiryo"/>
              </a:rPr>
              <a:t>∈</a:t>
            </a:r>
            <a:r>
              <a:rPr dirty="0" sz="1100" spc="-95" i="1">
                <a:solidFill>
                  <a:srgbClr val="D8D8D8"/>
                </a:solidFill>
                <a:latin typeface="Meiryo"/>
                <a:cs typeface="Meiryo"/>
              </a:rPr>
              <a:t> </a:t>
            </a:r>
            <a:r>
              <a:rPr dirty="0" sz="1100" spc="30" i="1">
                <a:solidFill>
                  <a:srgbClr val="D8D8D8"/>
                </a:solidFill>
                <a:latin typeface="Trebuchet MS"/>
                <a:cs typeface="Trebuchet MS"/>
              </a:rPr>
              <a:t>E</a:t>
            </a:r>
            <a:r>
              <a:rPr dirty="0" sz="1100" spc="30" i="1">
                <a:solidFill>
                  <a:srgbClr val="D8D8D8"/>
                </a:solidFill>
                <a:latin typeface="Meiryo"/>
                <a:cs typeface="Meiryo"/>
              </a:rPr>
              <a:t>}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838872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026299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734718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722018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883107"/>
            <a:ext cx="50751" cy="8516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070576"/>
            <a:ext cx="3989704" cy="715010"/>
          </a:xfrm>
          <a:custGeom>
            <a:avLst/>
            <a:gdLst/>
            <a:ahLst/>
            <a:cxnLst/>
            <a:rect l="l" t="t" r="r" b="b"/>
            <a:pathLst>
              <a:path w="3989704" h="715010">
                <a:moveTo>
                  <a:pt x="3989652" y="0"/>
                </a:moveTo>
                <a:lnTo>
                  <a:pt x="0" y="0"/>
                </a:lnTo>
                <a:lnTo>
                  <a:pt x="0" y="664141"/>
                </a:lnTo>
                <a:lnTo>
                  <a:pt x="4008" y="683866"/>
                </a:lnTo>
                <a:lnTo>
                  <a:pt x="14922" y="700019"/>
                </a:lnTo>
                <a:lnTo>
                  <a:pt x="31075" y="710933"/>
                </a:lnTo>
                <a:lnTo>
                  <a:pt x="50800" y="714942"/>
                </a:lnTo>
                <a:lnTo>
                  <a:pt x="3938852" y="714942"/>
                </a:lnTo>
                <a:lnTo>
                  <a:pt x="3958576" y="710933"/>
                </a:lnTo>
                <a:lnTo>
                  <a:pt x="3974729" y="700019"/>
                </a:lnTo>
                <a:lnTo>
                  <a:pt x="3985644" y="683866"/>
                </a:lnTo>
                <a:lnTo>
                  <a:pt x="3989652" y="664141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921200"/>
            <a:ext cx="0" cy="833119"/>
          </a:xfrm>
          <a:custGeom>
            <a:avLst/>
            <a:gdLst/>
            <a:ahLst/>
            <a:cxnLst/>
            <a:rect l="l" t="t" r="r" b="b"/>
            <a:pathLst>
              <a:path w="0" h="833119">
                <a:moveTo>
                  <a:pt x="0" y="83256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9085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8958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8831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193" y="1937448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194" y="2124875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9994" y="2665653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794" y="2652953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98846" y="1981682"/>
            <a:ext cx="50751" cy="6839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9193" y="2169154"/>
            <a:ext cx="3989704" cy="547370"/>
          </a:xfrm>
          <a:custGeom>
            <a:avLst/>
            <a:gdLst/>
            <a:ahLst/>
            <a:cxnLst/>
            <a:rect l="l" t="t" r="r" b="b"/>
            <a:pathLst>
              <a:path w="3989704" h="547369">
                <a:moveTo>
                  <a:pt x="3989652" y="0"/>
                </a:moveTo>
                <a:lnTo>
                  <a:pt x="0" y="0"/>
                </a:lnTo>
                <a:lnTo>
                  <a:pt x="0" y="496499"/>
                </a:lnTo>
                <a:lnTo>
                  <a:pt x="4008" y="516224"/>
                </a:lnTo>
                <a:lnTo>
                  <a:pt x="14922" y="532377"/>
                </a:lnTo>
                <a:lnTo>
                  <a:pt x="31075" y="543291"/>
                </a:lnTo>
                <a:lnTo>
                  <a:pt x="50800" y="547300"/>
                </a:lnTo>
                <a:lnTo>
                  <a:pt x="3938852" y="547300"/>
                </a:lnTo>
                <a:lnTo>
                  <a:pt x="3958576" y="543291"/>
                </a:lnTo>
                <a:lnTo>
                  <a:pt x="3974729" y="532377"/>
                </a:lnTo>
                <a:lnTo>
                  <a:pt x="3985644" y="516224"/>
                </a:lnTo>
                <a:lnTo>
                  <a:pt x="3989652" y="496499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8846" y="2019777"/>
            <a:ext cx="0" cy="665480"/>
          </a:xfrm>
          <a:custGeom>
            <a:avLst/>
            <a:gdLst/>
            <a:ahLst/>
            <a:cxnLst/>
            <a:rect l="l" t="t" r="r" b="b"/>
            <a:pathLst>
              <a:path w="0" h="665480">
                <a:moveTo>
                  <a:pt x="0" y="6649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20070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9943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98167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09194" y="782824"/>
            <a:ext cx="3857625" cy="18954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45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(Agents)</a:t>
            </a:r>
            <a:endParaRPr sz="1100">
              <a:latin typeface="Tahoma"/>
              <a:cs typeface="Tahoma"/>
            </a:endParaRPr>
          </a:p>
          <a:p>
            <a:pPr marL="52069">
              <a:lnSpc>
                <a:spcPct val="100000"/>
              </a:lnSpc>
              <a:spcBef>
                <a:spcPts val="400"/>
              </a:spcBef>
            </a:pPr>
            <a:r>
              <a:rPr dirty="0" sz="1100" spc="145">
                <a:latin typeface="Calibri"/>
                <a:cs typeface="Calibri"/>
              </a:rPr>
              <a:t>Γ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-15">
                <a:latin typeface="Tahoma"/>
                <a:cs typeface="Tahoma"/>
              </a:rPr>
              <a:t>1</a:t>
            </a:r>
            <a:r>
              <a:rPr dirty="0" sz="1100" spc="-15">
                <a:latin typeface="Calibri"/>
                <a:cs typeface="Calibri"/>
              </a:rPr>
              <a:t>, </a:t>
            </a:r>
            <a:r>
              <a:rPr dirty="0" sz="1100" spc="-135">
                <a:latin typeface="Trebuchet MS"/>
                <a:cs typeface="Trebuchet MS"/>
              </a:rPr>
              <a:t>. . .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40" i="1">
                <a:latin typeface="Trebuchet MS"/>
                <a:cs typeface="Trebuchet MS"/>
              </a:rPr>
              <a:t>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5" i="1">
                <a:latin typeface="Trebuchet MS"/>
                <a:cs typeface="Trebuchet MS"/>
              </a:rPr>
              <a:t>agents/players/nodes/vertices</a:t>
            </a:r>
            <a:r>
              <a:rPr dirty="0" sz="1100" spc="-110" i="1">
                <a:latin typeface="Trebuchet MS"/>
                <a:cs typeface="Trebuchet MS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50800" marR="170180">
              <a:lnSpc>
                <a:spcPct val="102699"/>
              </a:lnSpc>
            </a:pPr>
            <a:r>
              <a:rPr dirty="0" sz="1100" spc="-20" i="1">
                <a:latin typeface="Trebuchet MS"/>
                <a:cs typeface="Trebuchet MS"/>
              </a:rPr>
              <a:t>G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75">
                <a:latin typeface="Tahoma"/>
                <a:cs typeface="Tahoma"/>
              </a:rPr>
              <a:t>(</a:t>
            </a:r>
            <a:r>
              <a:rPr dirty="0" sz="1100" spc="75">
                <a:latin typeface="Calibri"/>
                <a:cs typeface="Calibri"/>
              </a:rPr>
              <a:t>Γ, </a:t>
            </a:r>
            <a:r>
              <a:rPr dirty="0" sz="1100" spc="60" i="1">
                <a:latin typeface="Trebuchet MS"/>
                <a:cs typeface="Trebuchet MS"/>
              </a:rPr>
              <a:t>E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fixed </a:t>
            </a:r>
            <a:r>
              <a:rPr dirty="0" sz="1100" spc="-20">
                <a:latin typeface="Tahoma"/>
                <a:cs typeface="Tahoma"/>
              </a:rPr>
              <a:t>(in </a:t>
            </a:r>
            <a:r>
              <a:rPr dirty="0" sz="1100" spc="-25">
                <a:latin typeface="Tahoma"/>
                <a:cs typeface="Tahoma"/>
              </a:rPr>
              <a:t>time) </a:t>
            </a:r>
            <a:r>
              <a:rPr dirty="0" sz="1100" spc="-45">
                <a:latin typeface="Tahoma"/>
                <a:cs typeface="Tahoma"/>
              </a:rPr>
              <a:t>undirected, connected, </a:t>
            </a:r>
            <a:r>
              <a:rPr dirty="0" sz="1100" spc="-60">
                <a:latin typeface="Tahoma"/>
                <a:cs typeface="Tahoma"/>
              </a:rPr>
              <a:t>network  </a:t>
            </a:r>
            <a:r>
              <a:rPr dirty="0" sz="1100" spc="-45">
                <a:latin typeface="Tahoma"/>
                <a:cs typeface="Tahoma"/>
              </a:rPr>
              <a:t>describing </a:t>
            </a:r>
            <a:r>
              <a:rPr dirty="0" sz="1100" spc="-40">
                <a:latin typeface="Tahoma"/>
                <a:cs typeface="Tahoma"/>
              </a:rPr>
              <a:t>the connections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40">
                <a:latin typeface="Tahoma"/>
                <a:cs typeface="Tahoma"/>
              </a:rPr>
              <a:t>vertices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-130" i="1">
                <a:latin typeface="Meiryo"/>
                <a:cs typeface="Meiryo"/>
              </a:rPr>
              <a:t>∈ </a:t>
            </a:r>
            <a:r>
              <a:rPr dirty="0" sz="1100" spc="60">
                <a:latin typeface="Calibri"/>
                <a:cs typeface="Calibri"/>
              </a:rPr>
              <a:t>Γ</a:t>
            </a:r>
            <a:r>
              <a:rPr dirty="0" sz="1100" spc="60">
                <a:latin typeface="Tahoma"/>
                <a:cs typeface="Tahoma"/>
              </a:rPr>
              <a:t>,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where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60" i="1">
                <a:latin typeface="Trebuchet MS"/>
                <a:cs typeface="Trebuchet MS"/>
              </a:rPr>
              <a:t>E </a:t>
            </a:r>
            <a:r>
              <a:rPr dirty="0" sz="1100" spc="-5" i="1">
                <a:latin typeface="Meiryo"/>
                <a:cs typeface="Meiryo"/>
              </a:rPr>
              <a:t>⊂ </a:t>
            </a:r>
            <a:r>
              <a:rPr dirty="0" sz="1100" spc="145">
                <a:latin typeface="Calibri"/>
                <a:cs typeface="Calibri"/>
              </a:rPr>
              <a:t>Γ </a:t>
            </a:r>
            <a:r>
              <a:rPr dirty="0" sz="1100" spc="-5" i="1">
                <a:latin typeface="Meiryo"/>
                <a:cs typeface="Meiryo"/>
              </a:rPr>
              <a:t>× </a:t>
            </a:r>
            <a:r>
              <a:rPr dirty="0" sz="1100" spc="145">
                <a:latin typeface="Calibri"/>
                <a:cs typeface="Calibri"/>
              </a:rPr>
              <a:t>Γ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edge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45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(Neighborhood)</a:t>
            </a: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32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55" i="1">
                <a:latin typeface="Trebuchet MS"/>
                <a:cs typeface="Trebuchet MS"/>
              </a:rPr>
              <a:t>neighborhood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vertex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set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5">
                <a:latin typeface="Tahoma"/>
                <a:cs typeface="Tahoma"/>
              </a:rPr>
              <a:t>vertices </a:t>
            </a:r>
            <a:r>
              <a:rPr dirty="0" sz="1100" spc="-114" i="1">
                <a:latin typeface="Trebuchet MS"/>
                <a:cs typeface="Trebuchet MS"/>
              </a:rPr>
              <a:t>j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which 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single </a:t>
            </a:r>
            <a:r>
              <a:rPr dirty="0" sz="1100" spc="-75">
                <a:latin typeface="Tahoma"/>
                <a:cs typeface="Tahoma"/>
              </a:rPr>
              <a:t>edge </a:t>
            </a:r>
            <a:r>
              <a:rPr dirty="0" sz="1100" spc="-40">
                <a:latin typeface="Tahoma"/>
                <a:cs typeface="Tahoma"/>
              </a:rPr>
              <a:t>connecting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30" i="1">
                <a:latin typeface="Trebuchet MS"/>
                <a:cs typeface="Trebuchet MS"/>
              </a:rPr>
              <a:t>j</a:t>
            </a:r>
            <a:r>
              <a:rPr dirty="0" sz="1100" spc="-30">
                <a:latin typeface="Tahoma"/>
                <a:cs typeface="Tahoma"/>
              </a:rPr>
              <a:t>,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say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50"/>
              </a:spcBef>
            </a:pPr>
            <a:r>
              <a:rPr dirty="0" sz="1100" spc="25" i="1">
                <a:latin typeface="Trebuchet MS"/>
                <a:cs typeface="Trebuchet MS"/>
              </a:rPr>
              <a:t>N</a:t>
            </a:r>
            <a:r>
              <a:rPr dirty="0" baseline="-10416" sz="1200" spc="37" i="1">
                <a:latin typeface="Verdana"/>
                <a:cs typeface="Verdana"/>
              </a:rPr>
              <a:t>i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 </a:t>
            </a:r>
            <a:r>
              <a:rPr dirty="0" sz="1100" spc="-100" i="1">
                <a:latin typeface="Meiryo"/>
                <a:cs typeface="Meiryo"/>
              </a:rPr>
              <a:t>{</a:t>
            </a:r>
            <a:r>
              <a:rPr dirty="0" sz="1100" spc="-100" i="1">
                <a:latin typeface="Trebuchet MS"/>
                <a:cs typeface="Trebuchet MS"/>
              </a:rPr>
              <a:t>j </a:t>
            </a:r>
            <a:r>
              <a:rPr dirty="0" sz="1100" spc="-170" i="1">
                <a:latin typeface="Meiryo"/>
                <a:cs typeface="Meiryo"/>
              </a:rPr>
              <a:t>|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Trebuchet MS"/>
                <a:cs typeface="Trebuchet MS"/>
              </a:rPr>
              <a:t>i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-114" i="1">
                <a:latin typeface="Trebuchet MS"/>
                <a:cs typeface="Trebuchet MS"/>
              </a:rPr>
              <a:t>j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130" i="1">
                <a:latin typeface="Meiryo"/>
                <a:cs typeface="Meiryo"/>
              </a:rPr>
              <a:t>∈</a:t>
            </a:r>
            <a:r>
              <a:rPr dirty="0" sz="1100" spc="-95" i="1">
                <a:latin typeface="Meiryo"/>
                <a:cs typeface="Meiryo"/>
              </a:rPr>
              <a:t> </a:t>
            </a:r>
            <a:r>
              <a:rPr dirty="0" sz="1100" spc="30" i="1">
                <a:latin typeface="Trebuchet MS"/>
                <a:cs typeface="Trebuchet MS"/>
              </a:rPr>
              <a:t>E</a:t>
            </a:r>
            <a:r>
              <a:rPr dirty="0" sz="1100" spc="30" i="1">
                <a:latin typeface="Meiryo"/>
                <a:cs typeface="Meiryo"/>
              </a:rPr>
              <a:t>}</a:t>
            </a:r>
            <a:r>
              <a:rPr dirty="0" sz="1100" spc="3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9262" y="1151459"/>
            <a:ext cx="1809997" cy="982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08103" y="979514"/>
            <a:ext cx="1179595" cy="1179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692757" y="2348819"/>
            <a:ext cx="1223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35">
                <a:latin typeface="Tahoma"/>
                <a:cs typeface="Tahoma"/>
              </a:rPr>
              <a:t>Neighborhoods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969416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156843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710372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697672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1013650"/>
            <a:ext cx="50751" cy="6967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201127"/>
            <a:ext cx="3989704" cy="560070"/>
          </a:xfrm>
          <a:custGeom>
            <a:avLst/>
            <a:gdLst/>
            <a:ahLst/>
            <a:cxnLst/>
            <a:rect l="l" t="t" r="r" b="b"/>
            <a:pathLst>
              <a:path w="3989704" h="560069">
                <a:moveTo>
                  <a:pt x="3989652" y="0"/>
                </a:moveTo>
                <a:lnTo>
                  <a:pt x="0" y="0"/>
                </a:lnTo>
                <a:lnTo>
                  <a:pt x="0" y="509244"/>
                </a:lnTo>
                <a:lnTo>
                  <a:pt x="4008" y="528969"/>
                </a:lnTo>
                <a:lnTo>
                  <a:pt x="14922" y="545122"/>
                </a:lnTo>
                <a:lnTo>
                  <a:pt x="31075" y="556036"/>
                </a:lnTo>
                <a:lnTo>
                  <a:pt x="50800" y="560044"/>
                </a:lnTo>
                <a:lnTo>
                  <a:pt x="3938852" y="560044"/>
                </a:lnTo>
                <a:lnTo>
                  <a:pt x="3958576" y="556036"/>
                </a:lnTo>
                <a:lnTo>
                  <a:pt x="3974729" y="545122"/>
                </a:lnTo>
                <a:lnTo>
                  <a:pt x="3985644" y="528969"/>
                </a:lnTo>
                <a:lnTo>
                  <a:pt x="3989652" y="509244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051751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80">
                <a:moveTo>
                  <a:pt x="0" y="67767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0390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0263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10136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09194" y="907309"/>
            <a:ext cx="3718560" cy="8134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3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(Control</a:t>
            </a:r>
            <a:r>
              <a:rPr dirty="0" sz="1100" spc="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policy)</a:t>
            </a: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420"/>
              </a:spcBef>
            </a:pPr>
            <a:r>
              <a:rPr dirty="0" sz="1100" spc="-15">
                <a:latin typeface="Tahoma"/>
                <a:cs typeface="Tahoma"/>
              </a:rPr>
              <a:t>Let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Trebuchet MS"/>
                <a:cs typeface="Trebuchet MS"/>
              </a:rPr>
              <a:t>t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state 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agent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-20">
                <a:latin typeface="Tahoma"/>
                <a:cs typeface="Tahoma"/>
              </a:rPr>
              <a:t>at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0" i="1">
                <a:latin typeface="Trebuchet MS"/>
                <a:cs typeface="Trebuchet MS"/>
              </a:rPr>
              <a:t>t</a:t>
            </a:r>
            <a:r>
              <a:rPr dirty="0" sz="1100" spc="-10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-60">
                <a:latin typeface="Tahoma"/>
                <a:cs typeface="Tahoma"/>
              </a:rPr>
              <a:t>evolves  </a:t>
            </a:r>
            <a:r>
              <a:rPr dirty="0" sz="1100" spc="-45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0" i="1">
                <a:latin typeface="Trebuchet MS"/>
                <a:cs typeface="Trebuchet MS"/>
              </a:rPr>
              <a:t>distributed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60" i="1">
                <a:latin typeface="Trebuchet MS"/>
                <a:cs typeface="Trebuchet MS"/>
              </a:rPr>
              <a:t>stationary </a:t>
            </a:r>
            <a:r>
              <a:rPr dirty="0" sz="1100" spc="-25">
                <a:latin typeface="Tahoma"/>
                <a:cs typeface="Tahoma"/>
              </a:rPr>
              <a:t>control </a:t>
            </a:r>
            <a:r>
              <a:rPr dirty="0" sz="1100" spc="-20">
                <a:latin typeface="Tahoma"/>
                <a:cs typeface="Tahoma"/>
              </a:rPr>
              <a:t>policy </a:t>
            </a: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 </a:t>
            </a:r>
            <a:r>
              <a:rPr dirty="0" sz="1100" spc="-30">
                <a:latin typeface="Tahoma"/>
                <a:cs typeface="Tahoma"/>
              </a:rPr>
              <a:t>, </a:t>
            </a:r>
            <a:r>
              <a:rPr dirty="0" sz="1100" spc="-10">
                <a:latin typeface="Tahoma"/>
                <a:cs typeface="Tahoma"/>
              </a:rPr>
              <a:t>if  </a:t>
            </a:r>
            <a:r>
              <a:rPr dirty="0" sz="1100" spc="-220" i="1">
                <a:latin typeface="Trebuchet MS"/>
                <a:cs typeface="Trebuchet MS"/>
              </a:rPr>
              <a:t>x</a:t>
            </a:r>
            <a:r>
              <a:rPr dirty="0" sz="1100" spc="-220">
                <a:latin typeface="Trebuchet MS"/>
                <a:cs typeface="Trebuchet MS"/>
              </a:rPr>
              <a:t>˙</a:t>
            </a:r>
            <a:r>
              <a:rPr dirty="0" baseline="-10416" sz="1200" spc="-330" i="1">
                <a:latin typeface="Verdana"/>
                <a:cs typeface="Verdana"/>
              </a:rPr>
              <a:t>i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baseline="-13888" sz="1200" spc="7" i="1">
                <a:latin typeface="Verdana"/>
                <a:cs typeface="Verdana"/>
              </a:rPr>
              <a:t>N</a:t>
            </a:r>
            <a:r>
              <a:rPr dirty="0" baseline="-27777" sz="900" spc="7" i="1">
                <a:latin typeface="Verdana"/>
                <a:cs typeface="Verdana"/>
              </a:rPr>
              <a:t>i </a:t>
            </a:r>
            <a:r>
              <a:rPr dirty="0" sz="1100">
                <a:latin typeface="Tahoma"/>
                <a:cs typeface="Tahoma"/>
              </a:rPr>
              <a:t>), </a:t>
            </a: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baseline="-13888" sz="1200" spc="7" i="1">
                <a:latin typeface="Verdana"/>
                <a:cs typeface="Verdana"/>
              </a:rPr>
              <a:t>N</a:t>
            </a:r>
            <a:r>
              <a:rPr dirty="0" baseline="-27777" sz="900" spc="7" i="1">
                <a:latin typeface="Verdana"/>
                <a:cs typeface="Verdana"/>
              </a:rPr>
              <a:t>i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 states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neighbors.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9193" y="1913089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EDE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9194" y="2100516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9994" y="2469832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794" y="2457132"/>
            <a:ext cx="393880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98846" y="1957324"/>
            <a:ext cx="50751" cy="512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9193" y="2144794"/>
            <a:ext cx="3989704" cy="375920"/>
          </a:xfrm>
          <a:custGeom>
            <a:avLst/>
            <a:gdLst/>
            <a:ahLst/>
            <a:cxnLst/>
            <a:rect l="l" t="t" r="r" b="b"/>
            <a:pathLst>
              <a:path w="3989704" h="375919">
                <a:moveTo>
                  <a:pt x="3989652" y="0"/>
                </a:moveTo>
                <a:lnTo>
                  <a:pt x="0" y="0"/>
                </a:lnTo>
                <a:lnTo>
                  <a:pt x="0" y="325037"/>
                </a:lnTo>
                <a:lnTo>
                  <a:pt x="4008" y="344762"/>
                </a:lnTo>
                <a:lnTo>
                  <a:pt x="14922" y="360915"/>
                </a:lnTo>
                <a:lnTo>
                  <a:pt x="31075" y="371829"/>
                </a:lnTo>
                <a:lnTo>
                  <a:pt x="50800" y="375838"/>
                </a:lnTo>
                <a:lnTo>
                  <a:pt x="3938852" y="375838"/>
                </a:lnTo>
                <a:lnTo>
                  <a:pt x="3958576" y="371829"/>
                </a:lnTo>
                <a:lnTo>
                  <a:pt x="3974729" y="360915"/>
                </a:lnTo>
                <a:lnTo>
                  <a:pt x="3985644" y="344762"/>
                </a:lnTo>
                <a:lnTo>
                  <a:pt x="3989652" y="325037"/>
                </a:lnTo>
                <a:lnTo>
                  <a:pt x="3989652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1995418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30">
                <a:moveTo>
                  <a:pt x="0" y="493464"/>
                </a:moveTo>
                <a:lnTo>
                  <a:pt x="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98271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97001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7F7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98846" y="195731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FCF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90271" y="1855150"/>
            <a:ext cx="3349625" cy="6248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59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(Protocol)</a:t>
            </a:r>
            <a:endParaRPr sz="1100">
              <a:latin typeface="Tahoma"/>
              <a:cs typeface="Tahoma"/>
            </a:endParaRPr>
          </a:p>
          <a:p>
            <a:pPr marL="69215">
              <a:lnSpc>
                <a:spcPct val="100000"/>
              </a:lnSpc>
              <a:spcBef>
                <a:spcPts val="355"/>
              </a:spcBef>
            </a:pPr>
            <a:r>
              <a:rPr dirty="0" sz="1100" spc="-2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dirty="0" sz="1100" spc="-60" i="1">
                <a:solidFill>
                  <a:srgbClr val="D8D8D8"/>
                </a:solidFill>
                <a:latin typeface="Trebuchet MS"/>
                <a:cs typeface="Trebuchet MS"/>
              </a:rPr>
              <a:t>protocol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of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dirty="0" sz="1100" spc="-60">
                <a:solidFill>
                  <a:srgbClr val="D8D8D8"/>
                </a:solidFill>
                <a:latin typeface="Tahoma"/>
                <a:cs typeface="Tahoma"/>
              </a:rPr>
              <a:t>network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is </a:t>
            </a:r>
            <a:r>
              <a:rPr dirty="0" sz="1100" spc="-4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dirty="0" sz="1100" spc="-25">
                <a:solidFill>
                  <a:srgbClr val="D8D8D8"/>
                </a:solidFill>
                <a:latin typeface="Tahoma"/>
                <a:cs typeface="Tahoma"/>
              </a:rPr>
              <a:t>collection </a:t>
            </a:r>
            <a:r>
              <a:rPr dirty="0" sz="1100" spc="-35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dirty="0" sz="1100" spc="-30">
                <a:solidFill>
                  <a:srgbClr val="D8D8D8"/>
                </a:solidFill>
                <a:latin typeface="Tahoma"/>
                <a:cs typeface="Tahoma"/>
              </a:rPr>
              <a:t> controls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254" i="1">
                <a:solidFill>
                  <a:srgbClr val="D8D8D8"/>
                </a:solidFill>
                <a:latin typeface="Verdana"/>
                <a:cs typeface="Verdana"/>
              </a:rPr>
              <a:t>_</a:t>
            </a:r>
            <a:r>
              <a:rPr dirty="0" sz="1100" spc="-254" i="1">
                <a:solidFill>
                  <a:srgbClr val="D8D8D8"/>
                </a:solidFill>
                <a:latin typeface="Trebuchet MS"/>
                <a:cs typeface="Trebuchet MS"/>
              </a:rPr>
              <a:t>u</a:t>
            </a:r>
            <a:r>
              <a:rPr dirty="0" sz="1100" spc="-254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-254" i="1">
                <a:solidFill>
                  <a:srgbClr val="D8D8D8"/>
                </a:solidFill>
                <a:latin typeface="Verdana"/>
                <a:cs typeface="Verdana"/>
              </a:rPr>
              <a:t>_</a:t>
            </a:r>
            <a:r>
              <a:rPr dirty="0" sz="1100" spc="-254" i="1">
                <a:solidFill>
                  <a:srgbClr val="D8D8D8"/>
                </a:solidFill>
                <a:latin typeface="Trebuchet MS"/>
                <a:cs typeface="Trebuchet MS"/>
              </a:rPr>
              <a:t>x </a:t>
            </a:r>
            <a:r>
              <a:rPr dirty="0" sz="1100" spc="20">
                <a:solidFill>
                  <a:srgbClr val="D8D8D8"/>
                </a:solidFill>
                <a:latin typeface="Tahoma"/>
                <a:cs typeface="Tahoma"/>
              </a:rPr>
              <a:t>) </a:t>
            </a:r>
            <a:r>
              <a:rPr dirty="0" sz="1100" spc="-15">
                <a:solidFill>
                  <a:srgbClr val="D8D8D8"/>
                </a:solidFill>
                <a:latin typeface="Trebuchet MS"/>
                <a:cs typeface="Trebuchet MS"/>
              </a:rPr>
              <a:t>: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= (</a:t>
            </a:r>
            <a:r>
              <a:rPr dirty="0" sz="1100" spc="-15" i="1">
                <a:solidFill>
                  <a:srgbClr val="D8D8D8"/>
                </a:solidFill>
                <a:latin typeface="Trebuchet MS"/>
                <a:cs typeface="Trebuchet MS"/>
              </a:rPr>
              <a:t>u</a:t>
            </a:r>
            <a:r>
              <a:rPr dirty="0" baseline="-10416" sz="1200" spc="-22" i="1">
                <a:solidFill>
                  <a:srgbClr val="D8D8D8"/>
                </a:solidFill>
                <a:latin typeface="Verdana"/>
                <a:cs typeface="Verdana"/>
              </a:rPr>
              <a:t>i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dirty="0" sz="1100" spc="-15" i="1">
                <a:solidFill>
                  <a:srgbClr val="D8D8D8"/>
                </a:solidFill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solidFill>
                  <a:srgbClr val="D8D8D8"/>
                </a:solidFill>
                <a:latin typeface="Verdana"/>
                <a:cs typeface="Verdana"/>
              </a:rPr>
              <a:t>i </a:t>
            </a:r>
            <a:r>
              <a:rPr dirty="0" sz="1100" spc="25">
                <a:solidFill>
                  <a:srgbClr val="D8D8D8"/>
                </a:solidFill>
                <a:latin typeface="Calibri"/>
                <a:cs typeface="Calibri"/>
              </a:rPr>
              <a:t>, </a:t>
            </a:r>
            <a:r>
              <a:rPr dirty="0" sz="1100" spc="5" b="1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dirty="0" baseline="-13888" sz="1200" spc="7" i="1">
                <a:solidFill>
                  <a:srgbClr val="D8D8D8"/>
                </a:solidFill>
                <a:latin typeface="Verdana"/>
                <a:cs typeface="Verdana"/>
              </a:rPr>
              <a:t>N</a:t>
            </a:r>
            <a:r>
              <a:rPr dirty="0" baseline="-27777" sz="900" spc="7" i="1">
                <a:solidFill>
                  <a:srgbClr val="D8D8D8"/>
                </a:solidFill>
                <a:latin typeface="Verdana"/>
                <a:cs typeface="Verdana"/>
              </a:rPr>
              <a:t>i </a:t>
            </a:r>
            <a:r>
              <a:rPr dirty="0" sz="1100" spc="30">
                <a:solidFill>
                  <a:srgbClr val="D8D8D8"/>
                </a:solidFill>
                <a:latin typeface="Tahoma"/>
                <a:cs typeface="Tahoma"/>
              </a:rPr>
              <a:t>)) </a:t>
            </a:r>
            <a:r>
              <a:rPr dirty="0" sz="1100" spc="-45">
                <a:solidFill>
                  <a:srgbClr val="D8D8D8"/>
                </a:solidFill>
                <a:latin typeface="Tahoma"/>
                <a:cs typeface="Tahoma"/>
              </a:rPr>
              <a:t>for </a:t>
            </a:r>
            <a:r>
              <a:rPr dirty="0" sz="1100" spc="-15">
                <a:solidFill>
                  <a:srgbClr val="D8D8D8"/>
                </a:solidFill>
                <a:latin typeface="Tahoma"/>
                <a:cs typeface="Tahoma"/>
              </a:rPr>
              <a:t>all </a:t>
            </a:r>
            <a:r>
              <a:rPr dirty="0" sz="1100" spc="-80" i="1">
                <a:solidFill>
                  <a:srgbClr val="D8D8D8"/>
                </a:solidFill>
                <a:latin typeface="Trebuchet MS"/>
                <a:cs typeface="Trebuchet MS"/>
              </a:rPr>
              <a:t>i </a:t>
            </a:r>
            <a:r>
              <a:rPr dirty="0" sz="1100" spc="-130" i="1">
                <a:solidFill>
                  <a:srgbClr val="D8D8D8"/>
                </a:solidFill>
                <a:latin typeface="Meiryo"/>
                <a:cs typeface="Meiryo"/>
              </a:rPr>
              <a:t>∈</a:t>
            </a:r>
            <a:r>
              <a:rPr dirty="0" sz="1100" spc="-275" i="1">
                <a:solidFill>
                  <a:srgbClr val="D8D8D8"/>
                </a:solidFill>
                <a:latin typeface="Meiryo"/>
                <a:cs typeface="Meiryo"/>
              </a:rPr>
              <a:t> </a:t>
            </a:r>
            <a:r>
              <a:rPr dirty="0" sz="1100" spc="60">
                <a:solidFill>
                  <a:srgbClr val="D8D8D8"/>
                </a:solidFill>
                <a:latin typeface="Calibri"/>
                <a:cs typeface="Calibri"/>
              </a:rPr>
              <a:t>Γ</a:t>
            </a:r>
            <a:r>
              <a:rPr dirty="0" sz="1100" spc="60">
                <a:solidFill>
                  <a:srgbClr val="D8D8D8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300" y="0"/>
            <a:ext cx="3854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Definitions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9387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97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0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005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09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13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17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1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25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029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3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37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418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458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24037" y="0"/>
            <a:ext cx="809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 </a:t>
            </a:r>
            <a:r>
              <a:rPr dirty="0" sz="600" spc="-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consensus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281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5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7450" y="0"/>
            <a:ext cx="9353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Mechanism </a:t>
            </a:r>
            <a:r>
              <a:rPr dirty="0" sz="600" spc="-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design</a:t>
            </a:r>
            <a:r>
              <a:rPr dirty="0" sz="600" spc="5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problem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3" y="969416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194" y="1156843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994" y="1710372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94" y="1697672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98846" y="1013650"/>
            <a:ext cx="50751" cy="6967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193" y="1201127"/>
            <a:ext cx="3989704" cy="560070"/>
          </a:xfrm>
          <a:custGeom>
            <a:avLst/>
            <a:gdLst/>
            <a:ahLst/>
            <a:cxnLst/>
            <a:rect l="l" t="t" r="r" b="b"/>
            <a:pathLst>
              <a:path w="3989704" h="560069">
                <a:moveTo>
                  <a:pt x="3989652" y="0"/>
                </a:moveTo>
                <a:lnTo>
                  <a:pt x="0" y="0"/>
                </a:lnTo>
                <a:lnTo>
                  <a:pt x="0" y="509244"/>
                </a:lnTo>
                <a:lnTo>
                  <a:pt x="4008" y="528969"/>
                </a:lnTo>
                <a:lnTo>
                  <a:pt x="14922" y="545122"/>
                </a:lnTo>
                <a:lnTo>
                  <a:pt x="31075" y="556036"/>
                </a:lnTo>
                <a:lnTo>
                  <a:pt x="50800" y="560044"/>
                </a:lnTo>
                <a:lnTo>
                  <a:pt x="3938852" y="560044"/>
                </a:lnTo>
                <a:lnTo>
                  <a:pt x="3958576" y="556036"/>
                </a:lnTo>
                <a:lnTo>
                  <a:pt x="3974729" y="545122"/>
                </a:lnTo>
                <a:lnTo>
                  <a:pt x="3985644" y="528969"/>
                </a:lnTo>
                <a:lnTo>
                  <a:pt x="3989652" y="509244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8846" y="1051751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80">
                <a:moveTo>
                  <a:pt x="0" y="67767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98846" y="10390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98846" y="10263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98846" y="101365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09194" y="907309"/>
            <a:ext cx="3718560" cy="8134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3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(Control</a:t>
            </a:r>
            <a:r>
              <a:rPr dirty="0" sz="1100" spc="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policy)</a:t>
            </a: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420"/>
              </a:spcBef>
            </a:pPr>
            <a:r>
              <a:rPr dirty="0" sz="1100" spc="-15">
                <a:latin typeface="Tahoma"/>
                <a:cs typeface="Tahoma"/>
              </a:rPr>
              <a:t>Let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Trebuchet MS"/>
                <a:cs typeface="Trebuchet MS"/>
              </a:rPr>
              <a:t>t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state 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agent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-20">
                <a:latin typeface="Tahoma"/>
                <a:cs typeface="Tahoma"/>
              </a:rPr>
              <a:t>at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0" i="1">
                <a:latin typeface="Trebuchet MS"/>
                <a:cs typeface="Trebuchet MS"/>
              </a:rPr>
              <a:t>t</a:t>
            </a:r>
            <a:r>
              <a:rPr dirty="0" sz="1100" spc="-10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then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-60">
                <a:latin typeface="Tahoma"/>
                <a:cs typeface="Tahoma"/>
              </a:rPr>
              <a:t>evolves  </a:t>
            </a:r>
            <a:r>
              <a:rPr dirty="0" sz="1100" spc="-45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70" i="1">
                <a:latin typeface="Trebuchet MS"/>
                <a:cs typeface="Trebuchet MS"/>
              </a:rPr>
              <a:t>distributed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60" i="1">
                <a:latin typeface="Trebuchet MS"/>
                <a:cs typeface="Trebuchet MS"/>
              </a:rPr>
              <a:t>stationary </a:t>
            </a:r>
            <a:r>
              <a:rPr dirty="0" sz="1100" spc="-25">
                <a:latin typeface="Tahoma"/>
                <a:cs typeface="Tahoma"/>
              </a:rPr>
              <a:t>control </a:t>
            </a:r>
            <a:r>
              <a:rPr dirty="0" sz="1100" spc="-20">
                <a:latin typeface="Tahoma"/>
                <a:cs typeface="Tahoma"/>
              </a:rPr>
              <a:t>policy </a:t>
            </a: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 </a:t>
            </a:r>
            <a:r>
              <a:rPr dirty="0" sz="1100" spc="-30">
                <a:latin typeface="Tahoma"/>
                <a:cs typeface="Tahoma"/>
              </a:rPr>
              <a:t>, </a:t>
            </a:r>
            <a:r>
              <a:rPr dirty="0" sz="1100" spc="-10">
                <a:latin typeface="Tahoma"/>
                <a:cs typeface="Tahoma"/>
              </a:rPr>
              <a:t>if  </a:t>
            </a:r>
            <a:r>
              <a:rPr dirty="0" sz="1100" spc="-220" i="1">
                <a:latin typeface="Trebuchet MS"/>
                <a:cs typeface="Trebuchet MS"/>
              </a:rPr>
              <a:t>x</a:t>
            </a:r>
            <a:r>
              <a:rPr dirty="0" sz="1100" spc="-220">
                <a:latin typeface="Trebuchet MS"/>
                <a:cs typeface="Trebuchet MS"/>
              </a:rPr>
              <a:t>˙</a:t>
            </a:r>
            <a:r>
              <a:rPr dirty="0" baseline="-10416" sz="1200" spc="-330" i="1">
                <a:latin typeface="Verdana"/>
                <a:cs typeface="Verdana"/>
              </a:rPr>
              <a:t>i </a:t>
            </a:r>
            <a:r>
              <a:rPr dirty="0" sz="1100" spc="80">
                <a:latin typeface="Tahoma"/>
                <a:cs typeface="Tahoma"/>
              </a:rPr>
              <a:t>= </a:t>
            </a:r>
            <a:r>
              <a:rPr dirty="0" sz="1100" spc="-40" i="1">
                <a:latin typeface="Trebuchet MS"/>
                <a:cs typeface="Trebuchet MS"/>
              </a:rPr>
              <a:t>u</a:t>
            </a:r>
            <a:r>
              <a:rPr dirty="0" baseline="-10416" sz="1200" spc="-60" i="1">
                <a:latin typeface="Verdana"/>
                <a:cs typeface="Verdana"/>
              </a:rPr>
              <a:t>i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baseline="-13888" sz="1200" spc="7" i="1">
                <a:latin typeface="Verdana"/>
                <a:cs typeface="Verdana"/>
              </a:rPr>
              <a:t>N</a:t>
            </a:r>
            <a:r>
              <a:rPr dirty="0" baseline="-27777" sz="900" spc="7" i="1">
                <a:latin typeface="Verdana"/>
                <a:cs typeface="Verdana"/>
              </a:rPr>
              <a:t>i </a:t>
            </a:r>
            <a:r>
              <a:rPr dirty="0" sz="1100">
                <a:latin typeface="Tahoma"/>
                <a:cs typeface="Tahoma"/>
              </a:rPr>
              <a:t>), </a:t>
            </a: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baseline="-13888" sz="1200" spc="7" i="1">
                <a:latin typeface="Verdana"/>
                <a:cs typeface="Verdana"/>
              </a:rPr>
              <a:t>N</a:t>
            </a:r>
            <a:r>
              <a:rPr dirty="0" baseline="-27777" sz="900" spc="7" i="1">
                <a:latin typeface="Verdana"/>
                <a:cs typeface="Verdana"/>
              </a:rPr>
              <a:t>i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the states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5" i="1">
                <a:latin typeface="Trebuchet MS"/>
                <a:cs typeface="Trebuchet MS"/>
              </a:rPr>
              <a:t>x</a:t>
            </a:r>
            <a:r>
              <a:rPr dirty="0" baseline="-10416" sz="1200" spc="-52" i="1">
                <a:latin typeface="Verdana"/>
                <a:cs typeface="Verdana"/>
              </a:rPr>
              <a:t>i </a:t>
            </a:r>
            <a:r>
              <a:rPr dirty="0" sz="1100" spc="-5">
                <a:latin typeface="Tahoma"/>
                <a:cs typeface="Tahoma"/>
              </a:rPr>
              <a:t>’s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neighbors.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9193" y="1913089"/>
            <a:ext cx="3989704" cy="200660"/>
          </a:xfrm>
          <a:custGeom>
            <a:avLst/>
            <a:gdLst/>
            <a:ahLst/>
            <a:cxnLst/>
            <a:rect l="l" t="t" r="r" b="b"/>
            <a:pathLst>
              <a:path w="3989704" h="2006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0082"/>
                </a:lnTo>
                <a:lnTo>
                  <a:pt x="3989652" y="20008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9194" y="2100516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9994" y="2469832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794" y="2457132"/>
            <a:ext cx="3938802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98846" y="1957324"/>
            <a:ext cx="50751" cy="512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9193" y="2144794"/>
            <a:ext cx="3989704" cy="375920"/>
          </a:xfrm>
          <a:custGeom>
            <a:avLst/>
            <a:gdLst/>
            <a:ahLst/>
            <a:cxnLst/>
            <a:rect l="l" t="t" r="r" b="b"/>
            <a:pathLst>
              <a:path w="3989704" h="375919">
                <a:moveTo>
                  <a:pt x="3989652" y="0"/>
                </a:moveTo>
                <a:lnTo>
                  <a:pt x="0" y="0"/>
                </a:lnTo>
                <a:lnTo>
                  <a:pt x="0" y="325037"/>
                </a:lnTo>
                <a:lnTo>
                  <a:pt x="4008" y="344762"/>
                </a:lnTo>
                <a:lnTo>
                  <a:pt x="14922" y="360915"/>
                </a:lnTo>
                <a:lnTo>
                  <a:pt x="31075" y="371829"/>
                </a:lnTo>
                <a:lnTo>
                  <a:pt x="50800" y="375838"/>
                </a:lnTo>
                <a:lnTo>
                  <a:pt x="3938852" y="375838"/>
                </a:lnTo>
                <a:lnTo>
                  <a:pt x="3958576" y="371829"/>
                </a:lnTo>
                <a:lnTo>
                  <a:pt x="3974729" y="360915"/>
                </a:lnTo>
                <a:lnTo>
                  <a:pt x="3985644" y="344762"/>
                </a:lnTo>
                <a:lnTo>
                  <a:pt x="3989652" y="325037"/>
                </a:lnTo>
                <a:lnTo>
                  <a:pt x="3989652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98846" y="1995418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30">
                <a:moveTo>
                  <a:pt x="0" y="49346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8846" y="198271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98846" y="197001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98846" y="1957318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90271" y="1855150"/>
            <a:ext cx="3349625" cy="6248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459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Definition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(Protocol)</a:t>
            </a:r>
            <a:endParaRPr sz="1100">
              <a:latin typeface="Tahoma"/>
              <a:cs typeface="Tahoma"/>
            </a:endParaRPr>
          </a:p>
          <a:p>
            <a:pPr marL="69215">
              <a:lnSpc>
                <a:spcPct val="100000"/>
              </a:lnSpc>
              <a:spcBef>
                <a:spcPts val="3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 i="1">
                <a:latin typeface="Trebuchet MS"/>
                <a:cs typeface="Trebuchet MS"/>
              </a:rPr>
              <a:t>protocol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network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collection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controls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254" i="1">
                <a:latin typeface="Verdana"/>
                <a:cs typeface="Verdana"/>
              </a:rPr>
              <a:t>_</a:t>
            </a:r>
            <a:r>
              <a:rPr dirty="0" sz="1100" spc="-254" i="1">
                <a:latin typeface="Trebuchet MS"/>
                <a:cs typeface="Trebuchet MS"/>
              </a:rPr>
              <a:t>u</a:t>
            </a:r>
            <a:r>
              <a:rPr dirty="0" sz="1100" spc="-254">
                <a:latin typeface="Tahoma"/>
                <a:cs typeface="Tahoma"/>
              </a:rPr>
              <a:t>(</a:t>
            </a:r>
            <a:r>
              <a:rPr dirty="0" sz="1100" spc="-254" i="1">
                <a:latin typeface="Verdana"/>
                <a:cs typeface="Verdana"/>
              </a:rPr>
              <a:t>_</a:t>
            </a:r>
            <a:r>
              <a:rPr dirty="0" sz="1100" spc="-254" i="1">
                <a:latin typeface="Trebuchet MS"/>
                <a:cs typeface="Trebuchet MS"/>
              </a:rPr>
              <a:t>x </a:t>
            </a:r>
            <a:r>
              <a:rPr dirty="0" sz="1100" spc="20">
                <a:latin typeface="Tahoma"/>
                <a:cs typeface="Tahoma"/>
              </a:rPr>
              <a:t>) </a:t>
            </a:r>
            <a:r>
              <a:rPr dirty="0" sz="1100" spc="-15">
                <a:latin typeface="Trebuchet MS"/>
                <a:cs typeface="Trebuchet MS"/>
              </a:rPr>
              <a:t>:</a:t>
            </a:r>
            <a:r>
              <a:rPr dirty="0" sz="1100" spc="-15">
                <a:latin typeface="Tahoma"/>
                <a:cs typeface="Tahoma"/>
              </a:rPr>
              <a:t>= (</a:t>
            </a:r>
            <a:r>
              <a:rPr dirty="0" sz="1100" spc="-15" i="1">
                <a:latin typeface="Trebuchet MS"/>
                <a:cs typeface="Trebuchet MS"/>
              </a:rPr>
              <a:t>u</a:t>
            </a:r>
            <a:r>
              <a:rPr dirty="0" baseline="-10416" sz="1200" spc="-22" i="1">
                <a:latin typeface="Verdana"/>
                <a:cs typeface="Verdana"/>
              </a:rPr>
              <a:t>i </a:t>
            </a:r>
            <a:r>
              <a:rPr dirty="0" sz="1100" spc="-15">
                <a:latin typeface="Tahoma"/>
                <a:cs typeface="Tahoma"/>
              </a:rPr>
              <a:t>(</a:t>
            </a:r>
            <a:r>
              <a:rPr dirty="0" sz="1100" spc="-15" i="1">
                <a:latin typeface="Trebuchet MS"/>
                <a:cs typeface="Trebuchet MS"/>
              </a:rPr>
              <a:t>x</a:t>
            </a:r>
            <a:r>
              <a:rPr dirty="0" baseline="-10416" sz="1200" spc="-22" i="1">
                <a:latin typeface="Verdana"/>
                <a:cs typeface="Verdana"/>
              </a:rPr>
              <a:t>i </a:t>
            </a:r>
            <a:r>
              <a:rPr dirty="0" sz="1100" spc="25">
                <a:latin typeface="Calibri"/>
                <a:cs typeface="Calibri"/>
              </a:rPr>
              <a:t>, </a:t>
            </a:r>
            <a:r>
              <a:rPr dirty="0" sz="1100" spc="5" b="1">
                <a:latin typeface="Calibri"/>
                <a:cs typeface="Calibri"/>
              </a:rPr>
              <a:t>x</a:t>
            </a:r>
            <a:r>
              <a:rPr dirty="0" baseline="-13888" sz="1200" spc="7" i="1">
                <a:latin typeface="Verdana"/>
                <a:cs typeface="Verdana"/>
              </a:rPr>
              <a:t>N</a:t>
            </a:r>
            <a:r>
              <a:rPr dirty="0" baseline="-27777" sz="900" spc="7" i="1">
                <a:latin typeface="Verdana"/>
                <a:cs typeface="Verdana"/>
              </a:rPr>
              <a:t>i </a:t>
            </a:r>
            <a:r>
              <a:rPr dirty="0" sz="1100" spc="30">
                <a:latin typeface="Tahoma"/>
                <a:cs typeface="Tahoma"/>
              </a:rPr>
              <a:t>))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80" i="1">
                <a:latin typeface="Trebuchet MS"/>
                <a:cs typeface="Trebuchet MS"/>
              </a:rPr>
              <a:t>i </a:t>
            </a:r>
            <a:r>
              <a:rPr dirty="0" sz="1100" spc="-130" i="1">
                <a:latin typeface="Meiryo"/>
                <a:cs typeface="Meiryo"/>
              </a:rPr>
              <a:t>∈</a:t>
            </a:r>
            <a:r>
              <a:rPr dirty="0" sz="1100" spc="-275" i="1">
                <a:latin typeface="Meiryo"/>
                <a:cs typeface="Meiryo"/>
              </a:rPr>
              <a:t> </a:t>
            </a:r>
            <a:r>
              <a:rPr dirty="0" sz="1100" spc="60">
                <a:latin typeface="Calibri"/>
                <a:cs typeface="Calibri"/>
              </a:rPr>
              <a:t>Γ</a:t>
            </a:r>
            <a:r>
              <a:rPr dirty="0" sz="1100" spc="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2021-03-15T21:28:03Z</dcterms:created>
  <dcterms:modified xsi:type="dcterms:W3CDTF">2021-03-15T21:28:03Z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2021-03-15T00:00:00Z</vt:filetime>
  </property>
</Properties>
</file>