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0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5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3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5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4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CA5B-73A5-46AA-9C6F-3A55FE3E6A9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4FB0-8C2C-4886-B3EF-0D7C1744B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0"/>
            <a:ext cx="3867150" cy="61277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Проведение анализа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700" y="141922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Разбивка на сегменты производилась следующим образом:</a:t>
            </a:r>
          </a:p>
          <a:p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sz="1400" dirty="0" smtClean="0"/>
              <a:t>Разделение клиентов на тех, у кого есть платные клики и тех, у кого нет платных кликов.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/>
              <a:t>RF-</a:t>
            </a:r>
            <a:r>
              <a:rPr lang="ru-RU" sz="1400" dirty="0" smtClean="0"/>
              <a:t>анализ для клиентов без платных кликов.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/>
              <a:t>RFM-</a:t>
            </a:r>
            <a:r>
              <a:rPr lang="ru-RU" sz="1400" dirty="0" smtClean="0"/>
              <a:t>анализ для клиентов с платными кликами.</a:t>
            </a:r>
          </a:p>
        </p:txBody>
      </p:sp>
    </p:spTree>
    <p:extLst>
      <p:ext uri="{BB962C8B-B14F-4D97-AF65-F5344CB8AC3E}">
        <p14:creationId xmlns:p14="http://schemas.microsoft.com/office/powerpoint/2010/main" val="403115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" y="104775"/>
            <a:ext cx="10515600" cy="52070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Результаты </a:t>
            </a:r>
            <a:r>
              <a:rPr lang="en-US" sz="3200" dirty="0" smtClean="0"/>
              <a:t>RF-</a:t>
            </a:r>
            <a:r>
              <a:rPr lang="ru-RU" sz="3200" dirty="0" smtClean="0"/>
              <a:t>анализа (клиенты без платных кликов)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861626"/>
            <a:ext cx="10515600" cy="586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Всего клиентов без платных кликов – 243931 (</a:t>
            </a:r>
            <a:r>
              <a:rPr lang="ru-RU" sz="2000" dirty="0" smtClean="0">
                <a:solidFill>
                  <a:srgbClr val="FF0000"/>
                </a:solidFill>
              </a:rPr>
              <a:t>81.5%</a:t>
            </a:r>
            <a:r>
              <a:rPr lang="ru-RU" sz="2000" dirty="0" smtClean="0"/>
              <a:t>)</a:t>
            </a:r>
          </a:p>
          <a:p>
            <a:pPr marL="0" indent="0">
              <a:buNone/>
            </a:pPr>
            <a:r>
              <a:rPr lang="ru-RU" sz="2000" dirty="0" smtClean="0"/>
              <a:t>Распределение по </a:t>
            </a:r>
            <a:r>
              <a:rPr lang="en-US" sz="2000" dirty="0" smtClean="0"/>
              <a:t>RF</a:t>
            </a:r>
            <a:r>
              <a:rPr lang="ru-RU" sz="2000" dirty="0" smtClean="0"/>
              <a:t>-сегментам:</a:t>
            </a:r>
          </a:p>
          <a:p>
            <a:r>
              <a:rPr lang="ru-RU" sz="1400" dirty="0" smtClean="0"/>
              <a:t>21 – </a:t>
            </a:r>
            <a:r>
              <a:rPr lang="en-US" sz="1400" dirty="0" smtClean="0"/>
              <a:t>28.43%</a:t>
            </a:r>
          </a:p>
          <a:p>
            <a:r>
              <a:rPr lang="en-US" sz="1400" dirty="0" smtClean="0"/>
              <a:t>23 – 16.62%</a:t>
            </a:r>
          </a:p>
          <a:p>
            <a:r>
              <a:rPr lang="en-US" sz="1400" dirty="0"/>
              <a:t>2</a:t>
            </a:r>
            <a:r>
              <a:rPr lang="en-US" sz="1400" dirty="0" smtClean="0"/>
              <a:t>2 – 14.89%</a:t>
            </a:r>
          </a:p>
          <a:p>
            <a:r>
              <a:rPr lang="en-US" sz="1400" dirty="0" smtClean="0"/>
              <a:t>31 – 10.98%</a:t>
            </a:r>
          </a:p>
          <a:p>
            <a:r>
              <a:rPr lang="en-US" sz="1400" dirty="0" smtClean="0"/>
              <a:t>12 – 7.41%</a:t>
            </a:r>
          </a:p>
          <a:p>
            <a:r>
              <a:rPr lang="en-US" sz="1400" dirty="0" smtClean="0"/>
              <a:t>13 – 6.96%</a:t>
            </a:r>
          </a:p>
          <a:p>
            <a:r>
              <a:rPr lang="en-US" sz="1400" dirty="0" smtClean="0"/>
              <a:t>11 – 5.62%</a:t>
            </a:r>
          </a:p>
          <a:p>
            <a:r>
              <a:rPr lang="en-US" sz="1400" dirty="0" smtClean="0"/>
              <a:t>32 – 4.66%</a:t>
            </a:r>
          </a:p>
          <a:p>
            <a:r>
              <a:rPr lang="en-US" sz="1400" dirty="0" smtClean="0"/>
              <a:t>33-4.65%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7650" y="86162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5873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Классификация клиентов (без платных кликов)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775" y="711199"/>
            <a:ext cx="10515600" cy="5737225"/>
          </a:xfrm>
        </p:spPr>
        <p:txBody>
          <a:bodyPr/>
          <a:lstStyle/>
          <a:p>
            <a:pPr marL="0" indent="0">
              <a:buNone/>
            </a:pPr>
            <a:r>
              <a:rPr lang="ru-RU" sz="1600" u="sng" dirty="0"/>
              <a:t>Классификация клиентов:</a:t>
            </a:r>
          </a:p>
          <a:p>
            <a:r>
              <a:rPr lang="ru-RU" sz="1600" dirty="0"/>
              <a:t>11 – Случайные клиенты </a:t>
            </a:r>
          </a:p>
          <a:p>
            <a:r>
              <a:rPr lang="ru-RU" sz="1600" dirty="0" smtClean="0"/>
              <a:t>33 </a:t>
            </a:r>
            <a:r>
              <a:rPr lang="ru-RU" sz="1600" dirty="0"/>
              <a:t>– Клиенты, которые много и часто пользуются сайтом, </a:t>
            </a:r>
            <a:r>
              <a:rPr lang="ru-RU" sz="1600" u="sng" dirty="0"/>
              <a:t>но не приносят платных кликов (ничего не покупают</a:t>
            </a:r>
            <a:r>
              <a:rPr lang="ru-RU" sz="1600" dirty="0" smtClean="0"/>
              <a:t>). Также такие клиенты могут «созревать» или ждать товаров с минимальной ценой</a:t>
            </a:r>
          </a:p>
          <a:p>
            <a:r>
              <a:rPr lang="ru-RU" sz="1600" dirty="0" smtClean="0"/>
              <a:t>31</a:t>
            </a:r>
            <a:r>
              <a:rPr lang="en-US" sz="1600" dirty="0" smtClean="0"/>
              <a:t>, 21</a:t>
            </a:r>
            <a:r>
              <a:rPr lang="ru-RU" sz="1600" dirty="0" smtClean="0"/>
              <a:t> –</a:t>
            </a:r>
            <a:r>
              <a:rPr lang="en-US" sz="1600" dirty="0"/>
              <a:t> </a:t>
            </a:r>
            <a:r>
              <a:rPr lang="ru-RU" sz="1600" dirty="0" smtClean="0"/>
              <a:t>«Растущие». Это клиенты, которые начинают проявлять интерес к сайту </a:t>
            </a:r>
          </a:p>
          <a:p>
            <a:r>
              <a:rPr lang="ru-RU" sz="1600" dirty="0"/>
              <a:t>13</a:t>
            </a:r>
            <a:r>
              <a:rPr lang="en-US" sz="1600" dirty="0"/>
              <a:t>,12 </a:t>
            </a:r>
            <a:r>
              <a:rPr lang="en-US" sz="1600" dirty="0" smtClean="0"/>
              <a:t>–</a:t>
            </a:r>
            <a:r>
              <a:rPr lang="ru-RU" sz="1600" dirty="0" smtClean="0"/>
              <a:t> «Потерянные». Это клиенты, которые раньше часто пользовались сайтом (скорее просто для мониторинга цен), но активность их снижается</a:t>
            </a:r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1600" u="sng" dirty="0" smtClean="0"/>
              <a:t>Рекомендации по увеличению </a:t>
            </a:r>
            <a:r>
              <a:rPr lang="en-US" sz="1600" u="sng" dirty="0" smtClean="0"/>
              <a:t>LTV</a:t>
            </a:r>
            <a:r>
              <a:rPr lang="ru-RU" sz="1600" u="sng" dirty="0" smtClean="0"/>
              <a:t>:</a:t>
            </a:r>
          </a:p>
          <a:p>
            <a:r>
              <a:rPr lang="ru-RU" sz="1600" dirty="0" smtClean="0"/>
              <a:t>11 – Можно не тратить силы на их привлечение</a:t>
            </a:r>
          </a:p>
          <a:p>
            <a:r>
              <a:rPr lang="ru-RU" sz="1600" dirty="0" smtClean="0"/>
              <a:t>33 – Данным клиентам можно предлагать товары из категорий, которые они чаще всего просматривали, или различные </a:t>
            </a:r>
            <a:r>
              <a:rPr lang="ru-RU" sz="1600" dirty="0" err="1" smtClean="0"/>
              <a:t>акционные</a:t>
            </a:r>
            <a:r>
              <a:rPr lang="ru-RU" sz="1600" dirty="0" smtClean="0"/>
              <a:t> товары. Также можно предлагать товар из категории, которую чаще всего просматривают в регионе клиента.</a:t>
            </a:r>
          </a:p>
          <a:p>
            <a:r>
              <a:rPr lang="ru-RU" sz="1600" dirty="0" smtClean="0"/>
              <a:t>31</a:t>
            </a:r>
            <a:r>
              <a:rPr lang="en-US" sz="1600" dirty="0" smtClean="0"/>
              <a:t>,21 – </a:t>
            </a:r>
            <a:r>
              <a:rPr lang="ru-RU" sz="1600" dirty="0" smtClean="0"/>
              <a:t>Данным клиентам можно помимо категорий товаров, аналогичных уже просмотренным, можно предлагать какие-то </a:t>
            </a:r>
            <a:r>
              <a:rPr lang="ru-RU" sz="1600" dirty="0" err="1" smtClean="0"/>
              <a:t>акционные</a:t>
            </a:r>
            <a:r>
              <a:rPr lang="ru-RU" sz="1600" dirty="0" smtClean="0"/>
              <a:t> товары, предложения и т п для увеличения интереса к сайту.</a:t>
            </a:r>
          </a:p>
          <a:p>
            <a:r>
              <a:rPr lang="ru-RU" sz="1600" dirty="0" smtClean="0"/>
              <a:t>13</a:t>
            </a:r>
            <a:r>
              <a:rPr lang="en-US" sz="1600" dirty="0" smtClean="0"/>
              <a:t>,12 – </a:t>
            </a:r>
            <a:r>
              <a:rPr lang="ru-RU" sz="1600" dirty="0" smtClean="0"/>
              <a:t>Для данных клиентов можно также не тратить много сил для попытки возобновления интереса к сайту (можно периодически направлять какие-то уведомления о выгодных товарах или проведении каких-то акций в личный кабинет или на электронную почту).</a:t>
            </a:r>
          </a:p>
          <a:p>
            <a:pPr marL="0" indent="0">
              <a:buNone/>
            </a:pPr>
            <a:endParaRPr lang="ru-RU" sz="1600" u="sng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7090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895" y="0"/>
            <a:ext cx="10053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Результаты </a:t>
            </a:r>
            <a:r>
              <a:rPr lang="en-US" sz="3200" dirty="0" smtClean="0"/>
              <a:t>RFM-</a:t>
            </a:r>
            <a:r>
              <a:rPr lang="ru-RU" sz="3200" dirty="0"/>
              <a:t>анализа (</a:t>
            </a:r>
            <a:r>
              <a:rPr lang="ru-RU" sz="3200" dirty="0" smtClean="0"/>
              <a:t>клиенты</a:t>
            </a:r>
            <a:r>
              <a:rPr lang="en-US" sz="3200" dirty="0"/>
              <a:t> </a:t>
            </a:r>
            <a:r>
              <a:rPr lang="en-US" sz="3200" dirty="0" smtClean="0"/>
              <a:t>c </a:t>
            </a:r>
            <a:r>
              <a:rPr lang="ru-RU" sz="3200" dirty="0" smtClean="0"/>
              <a:t>платными кликами)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85775" y="690176"/>
            <a:ext cx="10515600" cy="586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Всего клиентов без платных кликов – 55277 (</a:t>
            </a:r>
            <a:r>
              <a:rPr lang="ru-RU" sz="2000" dirty="0" smtClean="0">
                <a:solidFill>
                  <a:srgbClr val="FF0000"/>
                </a:solidFill>
              </a:rPr>
              <a:t>18.5%</a:t>
            </a:r>
            <a:r>
              <a:rPr lang="ru-RU" sz="2000" dirty="0" smtClean="0"/>
              <a:t>)</a:t>
            </a:r>
          </a:p>
          <a:p>
            <a:pPr marL="0" indent="0">
              <a:buNone/>
            </a:pPr>
            <a:r>
              <a:rPr lang="ru-RU" sz="2000" dirty="0" smtClean="0"/>
              <a:t>Распределение по </a:t>
            </a:r>
            <a:r>
              <a:rPr lang="en-US" sz="2000" dirty="0" smtClean="0"/>
              <a:t>RFM</a:t>
            </a:r>
            <a:r>
              <a:rPr lang="ru-RU" sz="2000" dirty="0" smtClean="0"/>
              <a:t>-сегментам:</a:t>
            </a:r>
          </a:p>
          <a:p>
            <a:r>
              <a:rPr lang="en-US" sz="1100" dirty="0" smtClean="0"/>
              <a:t>232</a:t>
            </a:r>
            <a:r>
              <a:rPr lang="ru-RU" sz="1100" dirty="0" smtClean="0"/>
              <a:t> – </a:t>
            </a:r>
            <a:r>
              <a:rPr lang="en-US" sz="1100" dirty="0" smtClean="0"/>
              <a:t>37.13%</a:t>
            </a:r>
          </a:p>
          <a:p>
            <a:r>
              <a:rPr lang="en-US" sz="1100" dirty="0" smtClean="0"/>
              <a:t>332 – 11.66%</a:t>
            </a:r>
          </a:p>
          <a:p>
            <a:r>
              <a:rPr lang="en-US" sz="1100" dirty="0" smtClean="0"/>
              <a:t>132 – 11.22%</a:t>
            </a:r>
          </a:p>
          <a:p>
            <a:r>
              <a:rPr lang="en-US" sz="1100" dirty="0" smtClean="0"/>
              <a:t>211 – 9.94%</a:t>
            </a:r>
          </a:p>
          <a:p>
            <a:r>
              <a:rPr lang="en-US" sz="1100" dirty="0" smtClean="0"/>
              <a:t>233 – 7.52%</a:t>
            </a:r>
          </a:p>
          <a:p>
            <a:r>
              <a:rPr lang="en-US" sz="1100" dirty="0" smtClean="0"/>
              <a:t>231 – 5.40%</a:t>
            </a:r>
          </a:p>
          <a:p>
            <a:r>
              <a:rPr lang="en-US" sz="1100" dirty="0" smtClean="0"/>
              <a:t>133 – 5.13%</a:t>
            </a:r>
          </a:p>
          <a:p>
            <a:r>
              <a:rPr lang="en-US" sz="1100" dirty="0" smtClean="0"/>
              <a:t>311 – 4.75%</a:t>
            </a:r>
          </a:p>
          <a:p>
            <a:r>
              <a:rPr lang="en-US" sz="1100" dirty="0" smtClean="0"/>
              <a:t>331  - 2.25%</a:t>
            </a:r>
          </a:p>
          <a:p>
            <a:r>
              <a:rPr lang="en-US" sz="1100" dirty="0" smtClean="0"/>
              <a:t>111 – 2.18%</a:t>
            </a:r>
          </a:p>
          <a:p>
            <a:r>
              <a:rPr lang="en-US" sz="1100" dirty="0" smtClean="0"/>
              <a:t>131 – 1.44%</a:t>
            </a:r>
          </a:p>
          <a:p>
            <a:r>
              <a:rPr lang="en-US" sz="1100" dirty="0" smtClean="0"/>
              <a:t>333 – 1.32%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4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5873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Классификация клиентов (с платными кликами)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85775" y="711199"/>
            <a:ext cx="10515600" cy="5737225"/>
          </a:xfrm>
        </p:spPr>
        <p:txBody>
          <a:bodyPr/>
          <a:lstStyle/>
          <a:p>
            <a:pPr marL="0" indent="0">
              <a:buNone/>
            </a:pPr>
            <a:r>
              <a:rPr lang="ru-RU" sz="1600" u="sng" dirty="0"/>
              <a:t>Классификация клиентов:</a:t>
            </a:r>
          </a:p>
          <a:p>
            <a:r>
              <a:rPr lang="ru-RU" sz="1600" dirty="0" smtClean="0"/>
              <a:t>111 </a:t>
            </a:r>
            <a:r>
              <a:rPr lang="ru-RU" sz="1600" dirty="0"/>
              <a:t>– Случайные клиенты </a:t>
            </a:r>
          </a:p>
          <a:p>
            <a:r>
              <a:rPr lang="ru-RU" sz="1600" dirty="0" smtClean="0"/>
              <a:t>333 – «</a:t>
            </a:r>
            <a:r>
              <a:rPr lang="en-US" sz="1600" dirty="0" smtClean="0"/>
              <a:t>VIP</a:t>
            </a:r>
            <a:r>
              <a:rPr lang="ru-RU" sz="1600" dirty="0" smtClean="0"/>
              <a:t>»</a:t>
            </a:r>
            <a:r>
              <a:rPr lang="en-US" sz="1600" dirty="0" smtClean="0"/>
              <a:t>-</a:t>
            </a:r>
            <a:r>
              <a:rPr lang="ru-RU" sz="1600" dirty="0" smtClean="0"/>
              <a:t>клиенты. </a:t>
            </a:r>
          </a:p>
          <a:p>
            <a:r>
              <a:rPr lang="ru-RU" sz="1600" dirty="0" smtClean="0"/>
              <a:t>232</a:t>
            </a:r>
            <a:r>
              <a:rPr lang="en-US" sz="1600" dirty="0" smtClean="0"/>
              <a:t>, 332, 233, 231, 132, 133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«Растущие». Это клиенты, которые начинают проявлять интерес к сайту и делать какие-то покупки (приносить платные клики)</a:t>
            </a:r>
          </a:p>
          <a:p>
            <a:r>
              <a:rPr lang="ru-RU" sz="1600" dirty="0" smtClean="0"/>
              <a:t>311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1</a:t>
            </a:r>
            <a:r>
              <a:rPr lang="ru-RU" sz="1600" dirty="0" smtClean="0"/>
              <a:t>13</a:t>
            </a:r>
            <a:r>
              <a:rPr lang="en-US" sz="1600" dirty="0" smtClean="0"/>
              <a:t>, 211, 131 –</a:t>
            </a:r>
            <a:r>
              <a:rPr lang="ru-RU" sz="1600" dirty="0" smtClean="0"/>
              <a:t> «Потерянные». Это клиенты, которые раньше часто пользовались сайтом</a:t>
            </a:r>
            <a:r>
              <a:rPr lang="en-US" sz="1600" dirty="0" smtClean="0"/>
              <a:t> </a:t>
            </a:r>
            <a:r>
              <a:rPr lang="ru-RU" sz="1600" dirty="0" smtClean="0"/>
              <a:t>и что-то покупали но активность их снижается</a:t>
            </a:r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1600" u="sng" dirty="0" smtClean="0"/>
              <a:t>Рекомендации по увеличению </a:t>
            </a:r>
            <a:r>
              <a:rPr lang="en-US" sz="1600" u="sng" dirty="0" smtClean="0"/>
              <a:t>LTV</a:t>
            </a:r>
            <a:r>
              <a:rPr lang="ru-RU" sz="1600" u="sng" dirty="0" smtClean="0"/>
              <a:t>:</a:t>
            </a:r>
          </a:p>
          <a:p>
            <a:r>
              <a:rPr lang="ru-RU" sz="1600" dirty="0" smtClean="0"/>
              <a:t>11</a:t>
            </a:r>
            <a:r>
              <a:rPr lang="en-US" sz="1600" dirty="0" smtClean="0"/>
              <a:t>1</a:t>
            </a:r>
            <a:r>
              <a:rPr lang="ru-RU" sz="1600" dirty="0" smtClean="0"/>
              <a:t> – Можно не тратить силы на их привлечение</a:t>
            </a:r>
          </a:p>
          <a:p>
            <a:r>
              <a:rPr lang="ru-RU" sz="1600" dirty="0" smtClean="0"/>
              <a:t>333 – Данным клиентам можно предлагать товары из категорий, которые они чаще всего просматривали, или различные </a:t>
            </a:r>
            <a:r>
              <a:rPr lang="ru-RU" sz="1600" dirty="0" err="1" smtClean="0"/>
              <a:t>акционные</a:t>
            </a:r>
            <a:r>
              <a:rPr lang="ru-RU" sz="1600" dirty="0" smtClean="0"/>
              <a:t> товары. </a:t>
            </a:r>
            <a:r>
              <a:rPr lang="ru-RU" sz="1600" dirty="0" smtClean="0"/>
              <a:t>Также можно предлагать товар из категории, которую чаще всего просматривают в регионе клиента.</a:t>
            </a:r>
            <a:endParaRPr lang="ru-RU" sz="1600" dirty="0" smtClean="0"/>
          </a:p>
          <a:p>
            <a:r>
              <a:rPr lang="ru-RU" sz="1600" dirty="0" smtClean="0"/>
              <a:t>232</a:t>
            </a:r>
            <a:r>
              <a:rPr lang="en-US" sz="1600" dirty="0" smtClean="0"/>
              <a:t>, 332, 233, 231, 132, 133</a:t>
            </a:r>
            <a:r>
              <a:rPr lang="en-US" sz="1600" dirty="0" smtClean="0"/>
              <a:t>– </a:t>
            </a:r>
            <a:r>
              <a:rPr lang="ru-RU" sz="1600" dirty="0" smtClean="0"/>
              <a:t>Данным клиентам можно помимо категорий товаров, аналогичных уже просмотренным, можно предлагать какие-то </a:t>
            </a:r>
            <a:r>
              <a:rPr lang="ru-RU" sz="1600" dirty="0" err="1" smtClean="0"/>
              <a:t>акционные</a:t>
            </a:r>
            <a:r>
              <a:rPr lang="ru-RU" sz="1600" dirty="0" smtClean="0"/>
              <a:t> товары, предложения и т п для увеличения интереса к сайта, а также для увеличения количества покупок</a:t>
            </a:r>
          </a:p>
          <a:p>
            <a:r>
              <a:rPr lang="ru-RU" sz="1600" dirty="0" smtClean="0"/>
              <a:t>311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1</a:t>
            </a:r>
            <a:r>
              <a:rPr lang="ru-RU" sz="1600" dirty="0" smtClean="0"/>
              <a:t>13</a:t>
            </a:r>
            <a:r>
              <a:rPr lang="en-US" sz="1600" dirty="0" smtClean="0"/>
              <a:t>, 211, 131</a:t>
            </a:r>
            <a:r>
              <a:rPr lang="ru-RU" sz="1600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Для данных клиентов можно также не тратить много сил для попытки возобновления интереса к сайту (можно периодически направлять какие-то уведомления о выгодных товарах или проведении каких-то акций в личный кабинет или на электронную почту).</a:t>
            </a:r>
          </a:p>
          <a:p>
            <a:pPr marL="0" indent="0">
              <a:buNone/>
            </a:pPr>
            <a:endParaRPr lang="ru-RU" sz="1600" u="sng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0306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605</Words>
  <Application>Microsoft Office PowerPoint</Application>
  <PresentationFormat>Широкоэкранный</PresentationFormat>
  <Paragraphs>59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Проведение анализа</vt:lpstr>
      <vt:lpstr>Результаты RF-анализа (клиенты без платных кликов)</vt:lpstr>
      <vt:lpstr>Классификация клиентов (без платных кликов)</vt:lpstr>
      <vt:lpstr>Презентация PowerPoint</vt:lpstr>
      <vt:lpstr>Классификация клиентов (с платными кликами)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2019-04-28T14:45:19Z</dcterms:created>
  <dcterms:modified xsi:type="dcterms:W3CDTF">2019-04-28T23:44:04Z</dcterms:modified>
</cp:coreProperties>
</file>