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bc8aa0b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70bc8aa0b4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bc8aa0b4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bc8aa0b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bc8aa0b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70bc8aa0b4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4f6fc44a_1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4f6fc44a_1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bc8aa0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0bc8aa0b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bc8aa0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0bc8aa0b4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bc8aa0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70bc8aa0b4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0bc8aa0b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70bc8aa0b4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4f6fc44a_1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4f6fc44a_1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bc8aa0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0bc8aa0b4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1" name="Google Shape;4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0000"/>
          </a:blip>
          <a:srcRect b="7813" l="0" r="0" t="7805"/>
          <a:stretch/>
        </p:blipFill>
        <p:spPr>
          <a:xfrm>
            <a:off x="12650" y="0"/>
            <a:ext cx="12192002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Введение в веб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Видео 2. Server Side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690850" y="1721800"/>
            <a:ext cx="8754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Веб-технологии: уязвимости и безопасность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690850" y="654793"/>
            <a:ext cx="46812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Не путать Frontend-сервер и Frontend в браузере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b="0" l="20353" r="20359" t="0"/>
          <a:stretch/>
        </p:blipFill>
        <p:spPr>
          <a:xfrm>
            <a:off x="6096000" y="-100"/>
            <a:ext cx="6096005" cy="685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 amt="20000"/>
          </a:blip>
          <a:srcRect b="2830" l="0" r="0" t="2821"/>
          <a:stretch/>
        </p:blipFill>
        <p:spPr>
          <a:xfrm>
            <a:off x="0" y="0"/>
            <a:ext cx="12191999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Backend Server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Backend Server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Войти на сайт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1394350" y="406455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Создать страницу профиля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7031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75156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Узнать в базе данных количество денег на счете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1.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7515650" y="406455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Вычисления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68244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2.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Вы узнали, зачем нужен Frontend Server.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Backend Server.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Balancer.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Как различные серверы связаны между собой.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видео</a:t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Сервер не так уж прост.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Frontend Server.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Backend Server.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Balancer.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 amt="20000"/>
          </a:blip>
          <a:srcRect b="12495" l="0" r="0" t="1250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Сервер не так уж прост</a:t>
            </a:r>
            <a:r>
              <a:rPr lang="ru-RU">
                <a:solidFill>
                  <a:schemeClr val="lt1"/>
                </a:solidFill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8233375" y="460075"/>
            <a:ext cx="3200100" cy="52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Сервер не так уж прост</a:t>
            </a:r>
            <a:endParaRPr/>
          </a:p>
        </p:txBody>
      </p:sp>
      <p:cxnSp>
        <p:nvCxnSpPr>
          <p:cNvPr id="139" name="Google Shape;139;p29"/>
          <p:cNvCxnSpPr>
            <a:stCxn id="140" idx="3"/>
            <a:endCxn id="141" idx="1"/>
          </p:cNvCxnSpPr>
          <p:nvPr/>
        </p:nvCxnSpPr>
        <p:spPr>
          <a:xfrm flipH="1" rot="10800000">
            <a:off x="1827300" y="2331696"/>
            <a:ext cx="1023600" cy="12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9"/>
          <p:cNvCxnSpPr>
            <a:stCxn id="140" idx="3"/>
            <a:endCxn id="143" idx="1"/>
          </p:cNvCxnSpPr>
          <p:nvPr/>
        </p:nvCxnSpPr>
        <p:spPr>
          <a:xfrm>
            <a:off x="1827300" y="3552996"/>
            <a:ext cx="972600" cy="1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9"/>
          <p:cNvCxnSpPr>
            <a:stCxn id="141" idx="3"/>
            <a:endCxn id="145" idx="1"/>
          </p:cNvCxnSpPr>
          <p:nvPr/>
        </p:nvCxnSpPr>
        <p:spPr>
          <a:xfrm>
            <a:off x="3988724" y="2331725"/>
            <a:ext cx="2277900" cy="26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9"/>
          <p:cNvCxnSpPr>
            <a:stCxn id="141" idx="3"/>
            <a:endCxn id="147" idx="1"/>
          </p:cNvCxnSpPr>
          <p:nvPr/>
        </p:nvCxnSpPr>
        <p:spPr>
          <a:xfrm>
            <a:off x="3988724" y="2331725"/>
            <a:ext cx="227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9"/>
          <p:cNvSpPr/>
          <p:nvPr/>
        </p:nvSpPr>
        <p:spPr>
          <a:xfrm>
            <a:off x="623400" y="2644746"/>
            <a:ext cx="1203900" cy="1816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Balancer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2850824" y="1667525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2799829" y="4356800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6266498" y="1667525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6266498" y="4356800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29"/>
          <p:cNvCxnSpPr>
            <a:stCxn id="143" idx="3"/>
            <a:endCxn id="147" idx="1"/>
          </p:cNvCxnSpPr>
          <p:nvPr/>
        </p:nvCxnSpPr>
        <p:spPr>
          <a:xfrm flipH="1" rot="10800000">
            <a:off x="3937729" y="2331800"/>
            <a:ext cx="2328900" cy="26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9"/>
          <p:cNvCxnSpPr>
            <a:stCxn id="143" idx="3"/>
            <a:endCxn id="145" idx="1"/>
          </p:cNvCxnSpPr>
          <p:nvPr/>
        </p:nvCxnSpPr>
        <p:spPr>
          <a:xfrm>
            <a:off x="3937729" y="5021000"/>
            <a:ext cx="2328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8233375" y="460075"/>
            <a:ext cx="3200100" cy="52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Сервер не так уж прост</a:t>
            </a:r>
            <a:endParaRPr/>
          </a:p>
        </p:txBody>
      </p:sp>
      <p:cxnSp>
        <p:nvCxnSpPr>
          <p:cNvPr id="155" name="Google Shape;155;p30"/>
          <p:cNvCxnSpPr>
            <a:stCxn id="156" idx="3"/>
            <a:endCxn id="157" idx="1"/>
          </p:cNvCxnSpPr>
          <p:nvPr/>
        </p:nvCxnSpPr>
        <p:spPr>
          <a:xfrm flipH="1" rot="10800000">
            <a:off x="1827300" y="2331696"/>
            <a:ext cx="1023600" cy="12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30"/>
          <p:cNvCxnSpPr>
            <a:stCxn id="156" idx="3"/>
            <a:endCxn id="159" idx="1"/>
          </p:cNvCxnSpPr>
          <p:nvPr/>
        </p:nvCxnSpPr>
        <p:spPr>
          <a:xfrm>
            <a:off x="1827300" y="3552996"/>
            <a:ext cx="972600" cy="1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30"/>
          <p:cNvCxnSpPr>
            <a:stCxn id="157" idx="3"/>
            <a:endCxn id="161" idx="1"/>
          </p:cNvCxnSpPr>
          <p:nvPr/>
        </p:nvCxnSpPr>
        <p:spPr>
          <a:xfrm>
            <a:off x="3988724" y="2331725"/>
            <a:ext cx="2277900" cy="26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30"/>
          <p:cNvCxnSpPr>
            <a:stCxn id="157" idx="3"/>
            <a:endCxn id="163" idx="1"/>
          </p:cNvCxnSpPr>
          <p:nvPr/>
        </p:nvCxnSpPr>
        <p:spPr>
          <a:xfrm>
            <a:off x="3988724" y="2331725"/>
            <a:ext cx="227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30"/>
          <p:cNvSpPr/>
          <p:nvPr/>
        </p:nvSpPr>
        <p:spPr>
          <a:xfrm>
            <a:off x="623400" y="2644746"/>
            <a:ext cx="1203900" cy="18165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Balancer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2850824" y="1667525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2799829" y="4356800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6266498" y="1667525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6266498" y="4356800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30"/>
          <p:cNvCxnSpPr>
            <a:stCxn id="159" idx="3"/>
            <a:endCxn id="163" idx="1"/>
          </p:cNvCxnSpPr>
          <p:nvPr/>
        </p:nvCxnSpPr>
        <p:spPr>
          <a:xfrm flipH="1" rot="10800000">
            <a:off x="3937729" y="2331800"/>
            <a:ext cx="2328900" cy="26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30"/>
          <p:cNvCxnSpPr>
            <a:stCxn id="159" idx="3"/>
            <a:endCxn id="161" idx="1"/>
          </p:cNvCxnSpPr>
          <p:nvPr/>
        </p:nvCxnSpPr>
        <p:spPr>
          <a:xfrm>
            <a:off x="3937729" y="5021000"/>
            <a:ext cx="2328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233375" y="460075"/>
            <a:ext cx="3200100" cy="52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Сервер не так уж прост</a:t>
            </a:r>
            <a:endParaRPr/>
          </a:p>
        </p:txBody>
      </p:sp>
      <p:cxnSp>
        <p:nvCxnSpPr>
          <p:cNvPr id="171" name="Google Shape;171;p31"/>
          <p:cNvCxnSpPr>
            <a:stCxn id="172" idx="3"/>
            <a:endCxn id="173" idx="1"/>
          </p:cNvCxnSpPr>
          <p:nvPr/>
        </p:nvCxnSpPr>
        <p:spPr>
          <a:xfrm flipH="1" rot="10800000">
            <a:off x="1827300" y="2331696"/>
            <a:ext cx="1023600" cy="12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1"/>
          <p:cNvCxnSpPr>
            <a:stCxn id="172" idx="3"/>
            <a:endCxn id="175" idx="1"/>
          </p:cNvCxnSpPr>
          <p:nvPr/>
        </p:nvCxnSpPr>
        <p:spPr>
          <a:xfrm>
            <a:off x="1827300" y="3552996"/>
            <a:ext cx="972600" cy="1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31"/>
          <p:cNvCxnSpPr>
            <a:stCxn id="173" idx="3"/>
            <a:endCxn id="177" idx="1"/>
          </p:cNvCxnSpPr>
          <p:nvPr/>
        </p:nvCxnSpPr>
        <p:spPr>
          <a:xfrm>
            <a:off x="3988724" y="2331725"/>
            <a:ext cx="2277900" cy="26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1"/>
          <p:cNvCxnSpPr>
            <a:stCxn id="173" idx="3"/>
            <a:endCxn id="179" idx="1"/>
          </p:cNvCxnSpPr>
          <p:nvPr/>
        </p:nvCxnSpPr>
        <p:spPr>
          <a:xfrm>
            <a:off x="3988724" y="2331725"/>
            <a:ext cx="227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1"/>
          <p:cNvSpPr/>
          <p:nvPr/>
        </p:nvSpPr>
        <p:spPr>
          <a:xfrm>
            <a:off x="623400" y="2644746"/>
            <a:ext cx="1203900" cy="1816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Balancer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2850824" y="1667525"/>
            <a:ext cx="1137900" cy="13284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2799829" y="4356800"/>
            <a:ext cx="1137900" cy="13284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6266498" y="1667525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6266498" y="4356800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31"/>
          <p:cNvCxnSpPr>
            <a:stCxn id="175" idx="3"/>
            <a:endCxn id="179" idx="1"/>
          </p:cNvCxnSpPr>
          <p:nvPr/>
        </p:nvCxnSpPr>
        <p:spPr>
          <a:xfrm flipH="1" rot="10800000">
            <a:off x="3937729" y="2331800"/>
            <a:ext cx="2328900" cy="26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1"/>
          <p:cNvCxnSpPr>
            <a:stCxn id="175" idx="3"/>
            <a:endCxn id="177" idx="1"/>
          </p:cNvCxnSpPr>
          <p:nvPr/>
        </p:nvCxnSpPr>
        <p:spPr>
          <a:xfrm>
            <a:off x="3937729" y="5021000"/>
            <a:ext cx="2328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8233375" y="460075"/>
            <a:ext cx="3200100" cy="52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Сервер не так уж прост</a:t>
            </a:r>
            <a:endParaRPr/>
          </a:p>
        </p:txBody>
      </p:sp>
      <p:cxnSp>
        <p:nvCxnSpPr>
          <p:cNvPr id="187" name="Google Shape;187;p32"/>
          <p:cNvCxnSpPr>
            <a:stCxn id="188" idx="3"/>
            <a:endCxn id="189" idx="1"/>
          </p:cNvCxnSpPr>
          <p:nvPr/>
        </p:nvCxnSpPr>
        <p:spPr>
          <a:xfrm flipH="1" rot="10800000">
            <a:off x="1827300" y="2331696"/>
            <a:ext cx="1023600" cy="12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2"/>
          <p:cNvCxnSpPr>
            <a:stCxn id="188" idx="3"/>
            <a:endCxn id="191" idx="1"/>
          </p:cNvCxnSpPr>
          <p:nvPr/>
        </p:nvCxnSpPr>
        <p:spPr>
          <a:xfrm>
            <a:off x="1827300" y="3552996"/>
            <a:ext cx="972600" cy="146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2"/>
          <p:cNvCxnSpPr>
            <a:stCxn id="189" idx="3"/>
            <a:endCxn id="193" idx="1"/>
          </p:cNvCxnSpPr>
          <p:nvPr/>
        </p:nvCxnSpPr>
        <p:spPr>
          <a:xfrm>
            <a:off x="3988724" y="2331725"/>
            <a:ext cx="2277900" cy="26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2"/>
          <p:cNvCxnSpPr>
            <a:stCxn id="189" idx="3"/>
            <a:endCxn id="195" idx="1"/>
          </p:cNvCxnSpPr>
          <p:nvPr/>
        </p:nvCxnSpPr>
        <p:spPr>
          <a:xfrm>
            <a:off x="3988724" y="2331725"/>
            <a:ext cx="227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32"/>
          <p:cNvSpPr/>
          <p:nvPr/>
        </p:nvSpPr>
        <p:spPr>
          <a:xfrm>
            <a:off x="623400" y="2644746"/>
            <a:ext cx="1203900" cy="1816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Balancer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2850824" y="1667525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2799829" y="4356800"/>
            <a:ext cx="1137900" cy="13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6266498" y="1667525"/>
            <a:ext cx="1137900" cy="13284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6266498" y="4356800"/>
            <a:ext cx="1137900" cy="13284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Google Shape;196;p32"/>
          <p:cNvCxnSpPr>
            <a:stCxn id="191" idx="3"/>
            <a:endCxn id="195" idx="1"/>
          </p:cNvCxnSpPr>
          <p:nvPr/>
        </p:nvCxnSpPr>
        <p:spPr>
          <a:xfrm flipH="1" rot="10800000">
            <a:off x="3937729" y="2331800"/>
            <a:ext cx="2328900" cy="268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2"/>
          <p:cNvCxnSpPr>
            <a:stCxn id="191" idx="3"/>
            <a:endCxn id="193" idx="1"/>
          </p:cNvCxnSpPr>
          <p:nvPr/>
        </p:nvCxnSpPr>
        <p:spPr>
          <a:xfrm>
            <a:off x="3937729" y="5021000"/>
            <a:ext cx="2328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 amt="21000"/>
          </a:blip>
          <a:srcRect b="7698" l="0" r="0" t="7698"/>
          <a:stretch/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Frontend Server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690847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Frontend Server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13943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Отдача картинок, стилей и других редко меняющихся файлов.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7031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6E32E0"/>
                </a:solidFill>
              </a:rPr>
              <a:t>1.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1394350" y="406455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Балансировка нагрузки между Backend-серверами.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7031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6E32E0"/>
                </a:solidFill>
              </a:rPr>
              <a:t>2.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7515650" y="1880125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Ограничение доступа к ресурсам.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6824475" y="1785450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6E32E0"/>
                </a:solidFill>
              </a:rPr>
              <a:t>3</a:t>
            </a:r>
            <a:r>
              <a:rPr lang="ru-RU" sz="3000">
                <a:solidFill>
                  <a:srgbClr val="6E32E0"/>
                </a:solidFill>
              </a:rPr>
              <a:t>.</a:t>
            </a:r>
            <a:endParaRPr sz="3000">
              <a:solidFill>
                <a:srgbClr val="6E32E0"/>
              </a:solidFill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7515650" y="4064550"/>
            <a:ext cx="390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...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6824475" y="3969875"/>
            <a:ext cx="703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6E32E0"/>
                </a:solidFill>
              </a:rPr>
              <a:t>4</a:t>
            </a:r>
            <a:r>
              <a:rPr lang="ru-RU" sz="3000">
                <a:solidFill>
                  <a:srgbClr val="6E32E0"/>
                </a:solidFill>
              </a:rPr>
              <a:t>.</a:t>
            </a:r>
            <a:endParaRPr sz="3000">
              <a:solidFill>
                <a:srgbClr val="6E32E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