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a8929452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a8929452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96df7400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96df7400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9870423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9870423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9870423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9870423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96df740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96df740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96df7400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96df7400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6df740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6df740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8929452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8929452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a8929452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a8929452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6df740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6df740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a892945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a892945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892945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892945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URL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Доменное имя. DNS. Punycode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21" name="Google Shape;421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3648860" y="962200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2398524" y="1842466"/>
            <a:ext cx="1002300" cy="47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</a:t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4910766" y="1842466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org</a:t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3648860" y="1842466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</a:t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6152304" y="1842466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2711287" y="2733039"/>
            <a:ext cx="1112700" cy="47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geekbrains</a:t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4279775" y="2733039"/>
            <a:ext cx="1002300" cy="47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mail</a:t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5824738" y="2733039"/>
            <a:ext cx="1002300" cy="47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3915551" y="3527802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2736530" y="3527802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www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1537500" y="3520736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admin</a:t>
            </a:r>
            <a:endParaRPr/>
          </a:p>
        </p:txBody>
      </p:sp>
      <p:cxnSp>
        <p:nvCxnSpPr>
          <p:cNvPr id="434" name="Google Shape;434;p22"/>
          <p:cNvCxnSpPr>
            <a:stCxn id="423" idx="2"/>
            <a:endCxn id="424" idx="0"/>
          </p:cNvCxnSpPr>
          <p:nvPr/>
        </p:nvCxnSpPr>
        <p:spPr>
          <a:xfrm flipH="1">
            <a:off x="2899610" y="1435000"/>
            <a:ext cx="12504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2"/>
          <p:cNvCxnSpPr>
            <a:stCxn id="423" idx="2"/>
            <a:endCxn id="426" idx="0"/>
          </p:cNvCxnSpPr>
          <p:nvPr/>
        </p:nvCxnSpPr>
        <p:spPr>
          <a:xfrm>
            <a:off x="4150010" y="1435000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2"/>
          <p:cNvCxnSpPr>
            <a:stCxn id="423" idx="2"/>
            <a:endCxn id="425" idx="0"/>
          </p:cNvCxnSpPr>
          <p:nvPr/>
        </p:nvCxnSpPr>
        <p:spPr>
          <a:xfrm>
            <a:off x="4150010" y="1435000"/>
            <a:ext cx="1261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2"/>
          <p:cNvCxnSpPr>
            <a:stCxn id="423" idx="2"/>
            <a:endCxn id="427" idx="0"/>
          </p:cNvCxnSpPr>
          <p:nvPr/>
        </p:nvCxnSpPr>
        <p:spPr>
          <a:xfrm>
            <a:off x="4150010" y="1435000"/>
            <a:ext cx="25035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2"/>
          <p:cNvCxnSpPr>
            <a:stCxn id="426" idx="2"/>
            <a:endCxn id="428" idx="0"/>
          </p:cNvCxnSpPr>
          <p:nvPr/>
        </p:nvCxnSpPr>
        <p:spPr>
          <a:xfrm flipH="1">
            <a:off x="3267710" y="2315266"/>
            <a:ext cx="882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2"/>
          <p:cNvCxnSpPr>
            <a:stCxn id="426" idx="2"/>
            <a:endCxn id="429" idx="0"/>
          </p:cNvCxnSpPr>
          <p:nvPr/>
        </p:nvCxnSpPr>
        <p:spPr>
          <a:xfrm>
            <a:off x="4150010" y="2315266"/>
            <a:ext cx="630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2"/>
          <p:cNvCxnSpPr>
            <a:stCxn id="426" idx="2"/>
            <a:endCxn id="430" idx="0"/>
          </p:cNvCxnSpPr>
          <p:nvPr/>
        </p:nvCxnSpPr>
        <p:spPr>
          <a:xfrm>
            <a:off x="4150010" y="2315266"/>
            <a:ext cx="2175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2"/>
          <p:cNvCxnSpPr>
            <a:stCxn id="428" idx="2"/>
            <a:endCxn id="433" idx="0"/>
          </p:cNvCxnSpPr>
          <p:nvPr/>
        </p:nvCxnSpPr>
        <p:spPr>
          <a:xfrm flipH="1">
            <a:off x="2038537" y="3205839"/>
            <a:ext cx="12291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2"/>
          <p:cNvCxnSpPr>
            <a:stCxn id="428" idx="2"/>
            <a:endCxn id="432" idx="0"/>
          </p:cNvCxnSpPr>
          <p:nvPr/>
        </p:nvCxnSpPr>
        <p:spPr>
          <a:xfrm flipH="1">
            <a:off x="3237637" y="3205839"/>
            <a:ext cx="30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2"/>
          <p:cNvCxnSpPr>
            <a:stCxn id="428" idx="2"/>
            <a:endCxn id="431" idx="0"/>
          </p:cNvCxnSpPr>
          <p:nvPr/>
        </p:nvCxnSpPr>
        <p:spPr>
          <a:xfrm>
            <a:off x="3267637" y="3205839"/>
            <a:ext cx="1149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4" name="Google Shape;47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1474200" y="2243400"/>
            <a:ext cx="13080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DNS Iterator</a:t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1069200" y="1570150"/>
            <a:ext cx="2118000" cy="498300"/>
          </a:xfrm>
          <a:prstGeom prst="wedgeRoundRectCallout">
            <a:avLst>
              <a:gd fmla="val -21020" name="adj1"/>
              <a:gd fmla="val 8036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адрес у www.geekbrains.ru?</a:t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5223600" y="1083838"/>
            <a:ext cx="1308000" cy="61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root nameserver</a:t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223600" y="2068450"/>
            <a:ext cx="13527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</a:t>
            </a:r>
            <a:r>
              <a:rPr lang="ru"/>
              <a:t> nameserver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</a:t>
            </a:r>
            <a:r>
              <a:rPr lang="ru">
                <a:solidFill>
                  <a:schemeClr val="dk1"/>
                </a:solidFill>
              </a:rPr>
              <a:t>204.75.112.1)</a:t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5218550" y="3010450"/>
            <a:ext cx="24414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geekbrains.ru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nameserver (5.61.239.22)</a:t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3641100" y="438388"/>
            <a:ext cx="2073300" cy="464700"/>
          </a:xfrm>
          <a:prstGeom prst="wedgeRectCallout">
            <a:avLst>
              <a:gd fmla="val 37057" name="adj1"/>
              <a:gd fmla="val 8545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Узнай у 204.75.112.1</a:t>
            </a:r>
            <a:endParaRPr/>
          </a:p>
        </p:txBody>
      </p:sp>
      <p:cxnSp>
        <p:nvCxnSpPr>
          <p:cNvPr id="482" name="Google Shape;482;p23"/>
          <p:cNvCxnSpPr>
            <a:stCxn id="476" idx="3"/>
            <a:endCxn id="478" idx="1"/>
          </p:cNvCxnSpPr>
          <p:nvPr/>
        </p:nvCxnSpPr>
        <p:spPr>
          <a:xfrm flipH="1" rot="10800000">
            <a:off x="2782200" y="1390950"/>
            <a:ext cx="2441400" cy="11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3"/>
          <p:cNvCxnSpPr/>
          <p:nvPr/>
        </p:nvCxnSpPr>
        <p:spPr>
          <a:xfrm flipH="1">
            <a:off x="2830000" y="1583975"/>
            <a:ext cx="2384700" cy="115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4" name="Google Shape;514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1474200" y="2243400"/>
            <a:ext cx="13080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DNS Iterator</a:t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1069200" y="1570150"/>
            <a:ext cx="2118000" cy="498300"/>
          </a:xfrm>
          <a:prstGeom prst="wedgeRoundRectCallout">
            <a:avLst>
              <a:gd fmla="val -21020" name="adj1"/>
              <a:gd fmla="val 8036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адрес у www.geekbrains.ru?</a:t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5223600" y="1083838"/>
            <a:ext cx="13080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root nameserver</a:t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5223600" y="2068450"/>
            <a:ext cx="1352700" cy="61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 nameserver (</a:t>
            </a:r>
            <a:r>
              <a:rPr lang="ru">
                <a:solidFill>
                  <a:schemeClr val="dk1"/>
                </a:solidFill>
              </a:rPr>
              <a:t>204.75.112.1)</a:t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5218550" y="3010450"/>
            <a:ext cx="24414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geekbrains.ru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nameserver (5.61.239.22)</a:t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6676950" y="1652288"/>
            <a:ext cx="2073300" cy="464700"/>
          </a:xfrm>
          <a:prstGeom prst="wedgeRectCallout">
            <a:avLst>
              <a:gd fmla="val -54776" name="adj1"/>
              <a:gd fmla="val 9615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Узнай у </a:t>
            </a:r>
            <a:r>
              <a:rPr lang="ru"/>
              <a:t>5.61.239.22</a:t>
            </a:r>
            <a:endParaRPr/>
          </a:p>
        </p:txBody>
      </p:sp>
      <p:cxnSp>
        <p:nvCxnSpPr>
          <p:cNvPr id="522" name="Google Shape;522;p24"/>
          <p:cNvCxnSpPr>
            <a:stCxn id="516" idx="3"/>
            <a:endCxn id="519" idx="1"/>
          </p:cNvCxnSpPr>
          <p:nvPr/>
        </p:nvCxnSpPr>
        <p:spPr>
          <a:xfrm flipH="1" rot="10800000">
            <a:off x="2782200" y="2375550"/>
            <a:ext cx="2441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4"/>
          <p:cNvCxnSpPr/>
          <p:nvPr/>
        </p:nvCxnSpPr>
        <p:spPr>
          <a:xfrm flipH="1">
            <a:off x="2829900" y="2598450"/>
            <a:ext cx="2367000" cy="1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54" name="Google Shape;55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1474200" y="2243400"/>
            <a:ext cx="13080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DNS Iterator</a:t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1069200" y="1570150"/>
            <a:ext cx="2118000" cy="498300"/>
          </a:xfrm>
          <a:prstGeom prst="wedgeRoundRectCallout">
            <a:avLst>
              <a:gd fmla="val -21020" name="adj1"/>
              <a:gd fmla="val 8036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адрес у www.geekbrains.ru?</a:t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223600" y="1083838"/>
            <a:ext cx="13080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root nameserver</a:t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223600" y="2068450"/>
            <a:ext cx="13527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 nameserver (</a:t>
            </a:r>
            <a:r>
              <a:rPr lang="ru">
                <a:solidFill>
                  <a:schemeClr val="dk1"/>
                </a:solidFill>
              </a:rPr>
              <a:t>204.75.112.1)</a:t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218550" y="3010450"/>
            <a:ext cx="2441400" cy="61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geekbrains.ru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nameserver (5.61.239.22)</a:t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3429600" y="3833300"/>
            <a:ext cx="2916300" cy="464700"/>
          </a:xfrm>
          <a:prstGeom prst="wedgeRectCallout">
            <a:avLst>
              <a:gd fmla="val 23722" name="adj1"/>
              <a:gd fmla="val -9168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 </a:t>
            </a:r>
            <a:r>
              <a:rPr lang="ru">
                <a:solidFill>
                  <a:schemeClr val="dk1"/>
                </a:solidFill>
              </a:rPr>
              <a:t>www.geekbrains.ru равен </a:t>
            </a:r>
            <a:r>
              <a:rPr lang="ru"/>
              <a:t>5.61.239.21</a:t>
            </a:r>
            <a:endParaRPr/>
          </a:p>
        </p:txBody>
      </p:sp>
      <p:cxnSp>
        <p:nvCxnSpPr>
          <p:cNvPr id="562" name="Google Shape;562;p25"/>
          <p:cNvCxnSpPr>
            <a:stCxn id="556" idx="3"/>
          </p:cNvCxnSpPr>
          <p:nvPr/>
        </p:nvCxnSpPr>
        <p:spPr>
          <a:xfrm>
            <a:off x="2782200" y="2550450"/>
            <a:ext cx="2423700" cy="58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25"/>
          <p:cNvCxnSpPr>
            <a:stCxn id="560" idx="1"/>
          </p:cNvCxnSpPr>
          <p:nvPr/>
        </p:nvCxnSpPr>
        <p:spPr>
          <a:xfrm rot="10800000">
            <a:off x="2829950" y="2740900"/>
            <a:ext cx="2388600" cy="57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добавить в доменное имя интернациональные символы? Например, домены .рф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5" name="Google Shape;57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5" name="Google Shape;595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xn--gkbrains-c8ga.ru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==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g</a:t>
            </a:r>
            <a:r>
              <a:rPr lang="ru" sz="3200">
                <a:solidFill>
                  <a:srgbClr val="FF0000"/>
                </a:solidFill>
              </a:rPr>
              <a:t>ее</a:t>
            </a:r>
            <a:r>
              <a:rPr lang="ru" sz="3200">
                <a:solidFill>
                  <a:srgbClr val="4C5D6E"/>
                </a:solidFill>
              </a:rPr>
              <a:t>kbrains.ru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8" name="Google Shape;628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5" name="Google Shape;635;p2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однозначно идентифицировать сервер.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доменное имя.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устроен DNS и для чего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punycode и какие проблемы безопасности с ним связаны.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36" name="Google Shape;636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2" name="Google Shape;662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доменное имя, для чего оно нужно.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Для чего нужен и как устроен DNS.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Зачем нужен файл hosts.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Punycode и какие уязвимости с ним связаны.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однозначно идентифицировать сервер?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Доменное имя и IP адрес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example.com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geekbrains.ru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e.mail.ru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3817575" y="1714500"/>
            <a:ext cx="4182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93.184.216.34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127.0.0.1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2606:2800:220:1:248:1893:25c8:1946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4" name="Google Shape;184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Доменное имя может содержать символы:</a:t>
            </a:r>
            <a:br>
              <a:rPr lang="ru" sz="3200">
                <a:solidFill>
                  <a:srgbClr val="4C5D6E"/>
                </a:solidFill>
              </a:rPr>
            </a:br>
            <a:r>
              <a:rPr b="1" lang="ru" sz="3200">
                <a:solidFill>
                  <a:srgbClr val="4C5D6E"/>
                </a:solidFill>
              </a:rPr>
              <a:t>a-z A-Z 0-9 -</a:t>
            </a:r>
            <a:endParaRPr b="1"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IPv4-адрес</a:t>
            </a:r>
            <a:br>
              <a:rPr lang="ru" sz="3200">
                <a:solidFill>
                  <a:srgbClr val="4C5D6E"/>
                </a:solidFill>
              </a:rPr>
            </a:br>
            <a:r>
              <a:rPr b="1" lang="ru" sz="3200">
                <a:solidFill>
                  <a:srgbClr val="4C5D6E"/>
                </a:solidFill>
              </a:rPr>
              <a:t>0-255.0-255.0-255.0-255</a:t>
            </a:r>
            <a:endParaRPr b="1" sz="3200">
              <a:solidFill>
                <a:srgbClr val="4C5D6E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управлять большим количеством доменных имен?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5" name="Google Shape;315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3648860" y="962200"/>
            <a:ext cx="1002300" cy="47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2398524" y="1842466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</a:t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4910766" y="1842466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org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3648860" y="1842466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</a:t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152304" y="1842466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2711287" y="2733039"/>
            <a:ext cx="11127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geekbrains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4279775" y="2733039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mail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5824738" y="2733039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915551" y="3527802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36530" y="3527802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www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1537500" y="3520736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admin</a:t>
            </a:r>
            <a:endParaRPr/>
          </a:p>
        </p:txBody>
      </p:sp>
      <p:cxnSp>
        <p:nvCxnSpPr>
          <p:cNvPr id="328" name="Google Shape;328;p20"/>
          <p:cNvCxnSpPr>
            <a:stCxn id="317" idx="2"/>
            <a:endCxn id="318" idx="0"/>
          </p:cNvCxnSpPr>
          <p:nvPr/>
        </p:nvCxnSpPr>
        <p:spPr>
          <a:xfrm flipH="1">
            <a:off x="2899610" y="1435000"/>
            <a:ext cx="12504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0"/>
          <p:cNvCxnSpPr>
            <a:stCxn id="317" idx="2"/>
            <a:endCxn id="320" idx="0"/>
          </p:cNvCxnSpPr>
          <p:nvPr/>
        </p:nvCxnSpPr>
        <p:spPr>
          <a:xfrm>
            <a:off x="4150010" y="1435000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0"/>
          <p:cNvCxnSpPr>
            <a:stCxn id="317" idx="2"/>
            <a:endCxn id="319" idx="0"/>
          </p:cNvCxnSpPr>
          <p:nvPr/>
        </p:nvCxnSpPr>
        <p:spPr>
          <a:xfrm>
            <a:off x="4150010" y="1435000"/>
            <a:ext cx="1261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0"/>
          <p:cNvCxnSpPr>
            <a:stCxn id="317" idx="2"/>
            <a:endCxn id="321" idx="0"/>
          </p:cNvCxnSpPr>
          <p:nvPr/>
        </p:nvCxnSpPr>
        <p:spPr>
          <a:xfrm>
            <a:off x="4150010" y="1435000"/>
            <a:ext cx="25035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0"/>
          <p:cNvCxnSpPr>
            <a:stCxn id="320" idx="2"/>
            <a:endCxn id="322" idx="0"/>
          </p:cNvCxnSpPr>
          <p:nvPr/>
        </p:nvCxnSpPr>
        <p:spPr>
          <a:xfrm flipH="1">
            <a:off x="3267710" y="2315266"/>
            <a:ext cx="882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0"/>
          <p:cNvCxnSpPr>
            <a:stCxn id="320" idx="2"/>
            <a:endCxn id="323" idx="0"/>
          </p:cNvCxnSpPr>
          <p:nvPr/>
        </p:nvCxnSpPr>
        <p:spPr>
          <a:xfrm>
            <a:off x="4150010" y="2315266"/>
            <a:ext cx="630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0"/>
          <p:cNvCxnSpPr>
            <a:stCxn id="320" idx="2"/>
            <a:endCxn id="324" idx="0"/>
          </p:cNvCxnSpPr>
          <p:nvPr/>
        </p:nvCxnSpPr>
        <p:spPr>
          <a:xfrm>
            <a:off x="4150010" y="2315266"/>
            <a:ext cx="2175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0"/>
          <p:cNvCxnSpPr>
            <a:stCxn id="322" idx="2"/>
            <a:endCxn id="327" idx="0"/>
          </p:cNvCxnSpPr>
          <p:nvPr/>
        </p:nvCxnSpPr>
        <p:spPr>
          <a:xfrm flipH="1">
            <a:off x="2038537" y="3205839"/>
            <a:ext cx="12291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0"/>
          <p:cNvCxnSpPr>
            <a:stCxn id="322" idx="2"/>
            <a:endCxn id="326" idx="0"/>
          </p:cNvCxnSpPr>
          <p:nvPr/>
        </p:nvCxnSpPr>
        <p:spPr>
          <a:xfrm flipH="1">
            <a:off x="3237637" y="3205839"/>
            <a:ext cx="30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0"/>
          <p:cNvCxnSpPr>
            <a:stCxn id="322" idx="2"/>
            <a:endCxn id="325" idx="0"/>
          </p:cNvCxnSpPr>
          <p:nvPr/>
        </p:nvCxnSpPr>
        <p:spPr>
          <a:xfrm>
            <a:off x="3267637" y="3205839"/>
            <a:ext cx="1149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68" name="Google Shape;368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3648860" y="962200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2398524" y="1842466"/>
            <a:ext cx="1002300" cy="47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</a:t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4910766" y="1842466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org</a:t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3648860" y="1842466"/>
            <a:ext cx="1002300" cy="47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6152304" y="1842466"/>
            <a:ext cx="1002300" cy="4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2711287" y="2733039"/>
            <a:ext cx="11127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geekbrains</a:t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4279775" y="2733039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mail</a:t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5824738" y="2733039"/>
            <a:ext cx="1002300" cy="472800"/>
          </a:xfrm>
          <a:prstGeom prst="rect">
            <a:avLst/>
          </a:prstGeom>
          <a:solidFill>
            <a:srgbClr val="BDC2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3915551" y="3527802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2736530" y="3527802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www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1537500" y="3520736"/>
            <a:ext cx="10023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admin</a:t>
            </a:r>
            <a:endParaRPr/>
          </a:p>
        </p:txBody>
      </p:sp>
      <p:cxnSp>
        <p:nvCxnSpPr>
          <p:cNvPr id="381" name="Google Shape;381;p21"/>
          <p:cNvCxnSpPr>
            <a:stCxn id="370" idx="2"/>
            <a:endCxn id="371" idx="0"/>
          </p:cNvCxnSpPr>
          <p:nvPr/>
        </p:nvCxnSpPr>
        <p:spPr>
          <a:xfrm flipH="1">
            <a:off x="2899610" y="1435000"/>
            <a:ext cx="12504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1"/>
          <p:cNvCxnSpPr>
            <a:stCxn id="370" idx="2"/>
            <a:endCxn id="373" idx="0"/>
          </p:cNvCxnSpPr>
          <p:nvPr/>
        </p:nvCxnSpPr>
        <p:spPr>
          <a:xfrm>
            <a:off x="4150010" y="1435000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1"/>
          <p:cNvCxnSpPr>
            <a:stCxn id="370" idx="2"/>
            <a:endCxn id="372" idx="0"/>
          </p:cNvCxnSpPr>
          <p:nvPr/>
        </p:nvCxnSpPr>
        <p:spPr>
          <a:xfrm>
            <a:off x="4150010" y="1435000"/>
            <a:ext cx="1261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1"/>
          <p:cNvCxnSpPr>
            <a:stCxn id="370" idx="2"/>
            <a:endCxn id="374" idx="0"/>
          </p:cNvCxnSpPr>
          <p:nvPr/>
        </p:nvCxnSpPr>
        <p:spPr>
          <a:xfrm>
            <a:off x="4150010" y="1435000"/>
            <a:ext cx="25035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1"/>
          <p:cNvCxnSpPr>
            <a:stCxn id="373" idx="2"/>
            <a:endCxn id="375" idx="0"/>
          </p:cNvCxnSpPr>
          <p:nvPr/>
        </p:nvCxnSpPr>
        <p:spPr>
          <a:xfrm flipH="1">
            <a:off x="3267710" y="2315266"/>
            <a:ext cx="882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1"/>
          <p:cNvCxnSpPr>
            <a:stCxn id="373" idx="2"/>
            <a:endCxn id="376" idx="0"/>
          </p:cNvCxnSpPr>
          <p:nvPr/>
        </p:nvCxnSpPr>
        <p:spPr>
          <a:xfrm>
            <a:off x="4150010" y="2315266"/>
            <a:ext cx="630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1"/>
          <p:cNvCxnSpPr>
            <a:stCxn id="373" idx="2"/>
            <a:endCxn id="377" idx="0"/>
          </p:cNvCxnSpPr>
          <p:nvPr/>
        </p:nvCxnSpPr>
        <p:spPr>
          <a:xfrm>
            <a:off x="4150010" y="2315266"/>
            <a:ext cx="2175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1"/>
          <p:cNvCxnSpPr>
            <a:stCxn id="375" idx="2"/>
            <a:endCxn id="380" idx="0"/>
          </p:cNvCxnSpPr>
          <p:nvPr/>
        </p:nvCxnSpPr>
        <p:spPr>
          <a:xfrm flipH="1">
            <a:off x="2038537" y="3205839"/>
            <a:ext cx="12291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1"/>
          <p:cNvCxnSpPr>
            <a:stCxn id="375" idx="2"/>
            <a:endCxn id="379" idx="0"/>
          </p:cNvCxnSpPr>
          <p:nvPr/>
        </p:nvCxnSpPr>
        <p:spPr>
          <a:xfrm flipH="1">
            <a:off x="3237637" y="3205839"/>
            <a:ext cx="30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1"/>
          <p:cNvCxnSpPr>
            <a:stCxn id="375" idx="2"/>
            <a:endCxn id="378" idx="0"/>
          </p:cNvCxnSpPr>
          <p:nvPr/>
        </p:nvCxnSpPr>
        <p:spPr>
          <a:xfrm>
            <a:off x="3267637" y="3205839"/>
            <a:ext cx="11490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