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f3214be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f3214be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9fc908e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9fc908e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7ae5c4bcb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7ae5c4bcb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96d767a57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96d767a57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ff3214be3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ff3214be3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9d6b64c2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9d6b64c2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9d6b64c2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9d6b64c2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9fc908e1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9fc908e1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9fc908e1d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9fc908e1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9fc908e1d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9fc908e1d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9d6b64c2e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9d6b64c2e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40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DF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4000">
                <a:solidFill>
                  <a:srgbClr val="4C5D6E"/>
                </a:solidFill>
              </a:rPr>
              <a:t>HTTP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Видео 1. Базовый синтаксис HTTP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7" name="Google Shape;57;p13"/>
          <p:cNvSpPr txBox="1"/>
          <p:nvPr>
            <p:ph type="ctrTitle"/>
          </p:nvPr>
        </p:nvSpPr>
        <p:spPr>
          <a:xfrm>
            <a:off x="3429300" y="57145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BDC2CA"/>
                </a:solidFill>
              </a:rPr>
              <a:t>Веб-технологии: уязвимости и безопасность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3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C5D6E"/>
                </a:solidFill>
              </a:rPr>
              <a:t>Урок 3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2"/>
          <p:cNvSpPr txBox="1"/>
          <p:nvPr>
            <p:ph type="ctrTitle"/>
          </p:nvPr>
        </p:nvSpPr>
        <p:spPr>
          <a:xfrm>
            <a:off x="1142400" y="571500"/>
            <a:ext cx="68568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HTTP-заголовок</a:t>
            </a:r>
            <a:endParaRPr sz="3200">
              <a:solidFill>
                <a:srgbClr val="4C5D6E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4C5D6E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Заголовок: значение</a:t>
            </a:r>
            <a:endParaRPr sz="3200">
              <a:solidFill>
                <a:srgbClr val="4C5D6E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4C5D6E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Host: geekbrains.ru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357" name="Google Shape;357;p22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2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2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2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363" name="Google Shape;363;p22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2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2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2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2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2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2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2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2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2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2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2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2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2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2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2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2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383" name="Google Shape;383;p22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2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3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Итоги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390" name="Google Shape;390;p23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Вы узнали: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Что такое протокол HTTP, зачем он нужен.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Что такое GET-запрос, научились делать простейший GET-запрос.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Что такое HTTP-заголовки.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Что такое тело запроса/ответа.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391" name="Google Shape;391;p2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397" name="Google Shape;397;p2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3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3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3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3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3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3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3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3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3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3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3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3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3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3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417" name="Google Shape;417;p23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2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Прогресс по курсу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89" name="Google Shape;89;p14"/>
          <p:cNvSpPr txBox="1"/>
          <p:nvPr>
            <p:ph type="ctrTitle"/>
          </p:nvPr>
        </p:nvSpPr>
        <p:spPr>
          <a:xfrm>
            <a:off x="1142375" y="1714450"/>
            <a:ext cx="2858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ru" sz="1600">
                <a:solidFill>
                  <a:srgbClr val="000000"/>
                </a:solidFill>
              </a:rPr>
              <a:t>HTTP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○"/>
            </a:pPr>
            <a:r>
              <a:rPr lang="ru" sz="1600">
                <a:solidFill>
                  <a:srgbClr val="999999"/>
                </a:solidFill>
              </a:rPr>
              <a:t>HTML и CSS</a:t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○"/>
            </a:pPr>
            <a:r>
              <a:rPr lang="ru" sz="1600">
                <a:solidFill>
                  <a:srgbClr val="999999"/>
                </a:solidFill>
              </a:rPr>
              <a:t>JavaScript</a:t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○"/>
            </a:pPr>
            <a:r>
              <a:rPr lang="ru" sz="1600">
                <a:solidFill>
                  <a:srgbClr val="999999"/>
                </a:solidFill>
              </a:rPr>
              <a:t>Браузеры: концепции безопасности</a:t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○"/>
            </a:pPr>
            <a:r>
              <a:rPr lang="ru" sz="1600">
                <a:solidFill>
                  <a:srgbClr val="999999"/>
                </a:solidFill>
              </a:rPr>
              <a:t>Same Origin Policy</a:t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○"/>
            </a:pPr>
            <a:r>
              <a:rPr lang="ru" sz="1600">
                <a:solidFill>
                  <a:srgbClr val="999999"/>
                </a:solidFill>
              </a:rPr>
              <a:t>Client-Side-технологии</a:t>
            </a:r>
            <a:endParaRPr sz="1600">
              <a:solidFill>
                <a:srgbClr val="999999"/>
              </a:solidFill>
            </a:endParaRPr>
          </a:p>
        </p:txBody>
      </p:sp>
      <p:sp>
        <p:nvSpPr>
          <p:cNvPr id="90" name="Google Shape;90;p1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4"/>
          <p:cNvSpPr txBox="1"/>
          <p:nvPr>
            <p:ph type="ctrTitle"/>
          </p:nvPr>
        </p:nvSpPr>
        <p:spPr>
          <a:xfrm>
            <a:off x="5142000" y="1714500"/>
            <a:ext cx="2858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✓"/>
            </a:pPr>
            <a:r>
              <a:rPr lang="ru" sz="1600">
                <a:solidFill>
                  <a:srgbClr val="2C2D30"/>
                </a:solidFill>
              </a:rPr>
              <a:t>Введение в веб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✓"/>
            </a:pPr>
            <a:r>
              <a:rPr lang="ru" sz="1600">
                <a:solidFill>
                  <a:srgbClr val="2C2D30"/>
                </a:solidFill>
              </a:rPr>
              <a:t>URL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16" name="Google Shape;116;p1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17" name="Google Shape;117;p1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План урока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24" name="Google Shape;124;p15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Базовый синтаксис HTTP.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HTTP: методы запроса и коды ответа сервера.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Referer Header.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Cookie.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HTTPS. Сертификаты. Центры сертификации.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Разбор домашнего задания.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25" name="Google Shape;125;p1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51" name="Google Shape;151;p1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Каких результатов мы добьемся?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58" name="Google Shape;158;p16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К концу урока вы будете знать основной синтаксис HTTP, уметь составлять и отправлять HTTP-запросы, читать и понимать HTTP-ответы.</a:t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Узнаете, что такое Cookie, для чего они нужны и научитесь управлять ими. </a:t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Поймете, как работает HTTPS, для чего он нужен. Узнаете, как устроены центры выдачи сертификатов.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65" name="Google Shape;165;p1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85" name="Google Shape;185;p16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"/>
          <p:cNvSpPr txBox="1"/>
          <p:nvPr>
            <p:ph type="ctrTitle"/>
          </p:nvPr>
        </p:nvSpPr>
        <p:spPr>
          <a:xfrm>
            <a:off x="1142400" y="571500"/>
            <a:ext cx="68568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Пользователь хочет получить страницу с сервера, как ему это сделать?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92" name="Google Shape;192;p1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98" name="Google Shape;198;p1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18" name="Google Shape;218;p17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8"/>
          <p:cNvSpPr txBox="1"/>
          <p:nvPr>
            <p:ph type="ctrTitle"/>
          </p:nvPr>
        </p:nvSpPr>
        <p:spPr>
          <a:xfrm>
            <a:off x="1142400" y="571500"/>
            <a:ext cx="68568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93C47D"/>
                </a:solidFill>
              </a:rPr>
              <a:t>METHOD</a:t>
            </a:r>
            <a:r>
              <a:rPr lang="ru" sz="3200">
                <a:solidFill>
                  <a:srgbClr val="4C5D6E"/>
                </a:solidFill>
              </a:rPr>
              <a:t> /path?param HTTP/1.1</a:t>
            </a:r>
            <a:endParaRPr sz="3200">
              <a:solidFill>
                <a:srgbClr val="4C5D6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   Host: localhost</a:t>
            </a:r>
            <a:endParaRPr sz="3200">
              <a:solidFill>
                <a:srgbClr val="4C5D6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   </a:t>
            </a:r>
            <a:r>
              <a:rPr lang="ru" sz="3200">
                <a:solidFill>
                  <a:srgbClr val="4C5D6E"/>
                </a:solidFill>
              </a:rPr>
              <a:t>...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25" name="Google Shape;225;p1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31" name="Google Shape;231;p1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51" name="Google Shape;251;p18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1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9"/>
          <p:cNvSpPr txBox="1"/>
          <p:nvPr>
            <p:ph type="ctrTitle"/>
          </p:nvPr>
        </p:nvSpPr>
        <p:spPr>
          <a:xfrm>
            <a:off x="1142400" y="571500"/>
            <a:ext cx="68568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METHOD</a:t>
            </a:r>
            <a:r>
              <a:rPr lang="ru" sz="3200">
                <a:solidFill>
                  <a:srgbClr val="4C5D6E"/>
                </a:solidFill>
              </a:rPr>
              <a:t> </a:t>
            </a:r>
            <a:r>
              <a:rPr lang="ru" sz="3200">
                <a:solidFill>
                  <a:srgbClr val="93C47D"/>
                </a:solidFill>
              </a:rPr>
              <a:t>/path?param</a:t>
            </a:r>
            <a:r>
              <a:rPr lang="ru" sz="3200">
                <a:solidFill>
                  <a:srgbClr val="4C5D6E"/>
                </a:solidFill>
              </a:rPr>
              <a:t> HTTP/1.1</a:t>
            </a:r>
            <a:endParaRPr sz="3200">
              <a:solidFill>
                <a:srgbClr val="4C5D6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   Host: localhost</a:t>
            </a:r>
            <a:endParaRPr sz="3200">
              <a:solidFill>
                <a:srgbClr val="4C5D6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   ...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58" name="Google Shape;258;p1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84" name="Google Shape;284;p19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0"/>
          <p:cNvSpPr txBox="1"/>
          <p:nvPr>
            <p:ph type="ctrTitle"/>
          </p:nvPr>
        </p:nvSpPr>
        <p:spPr>
          <a:xfrm>
            <a:off x="1142400" y="571500"/>
            <a:ext cx="68568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METHOD /path?param </a:t>
            </a:r>
            <a:r>
              <a:rPr lang="ru" sz="3200">
                <a:solidFill>
                  <a:srgbClr val="93C47D"/>
                </a:solidFill>
              </a:rPr>
              <a:t>HTTP/1.1</a:t>
            </a:r>
            <a:endParaRPr sz="3200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   Host: localhost</a:t>
            </a:r>
            <a:endParaRPr sz="3200">
              <a:solidFill>
                <a:srgbClr val="4C5D6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   ...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91" name="Google Shape;291;p2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0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0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0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97" name="Google Shape;297;p20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0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0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0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0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0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0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0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0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0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0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0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0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0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0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0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0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317" name="Google Shape;317;p20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2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1"/>
          <p:cNvSpPr txBox="1"/>
          <p:nvPr>
            <p:ph type="ctrTitle"/>
          </p:nvPr>
        </p:nvSpPr>
        <p:spPr>
          <a:xfrm>
            <a:off x="1142400" y="571500"/>
            <a:ext cx="68568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Как браузеру передать дополнительную информацию на сервер?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324" name="Google Shape;324;p21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1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1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1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330" name="Google Shape;330;p21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1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1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1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1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1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1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1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1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1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1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1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1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1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1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1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1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350" name="Google Shape;350;p21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2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