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2D682C-F4C4-4DB0-8F99-4835A0A06F4C}">
  <a:tblStyle styleId="{1C2D682C-F4C4-4DB0-8F99-4835A0A06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20" Type="http://schemas.openxmlformats.org/officeDocument/2006/relationships/slide" Target="slides/slide14.xml"/><Relationship Id="rId41" Type="http://schemas.openxmlformats.org/officeDocument/2006/relationships/font" Target="fonts/Roboto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.fntdata"/><Relationship Id="rId16" Type="http://schemas.openxmlformats.org/officeDocument/2006/relationships/slide" Target="slides/slide10.xml"/><Relationship Id="rId38" Type="http://schemas.openxmlformats.org/officeDocument/2006/relationships/font" Target="fonts/Roboto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247e654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247e654b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247e654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f247e654b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247e654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f247e654b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247e654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f247e654b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247e654b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f247e654b_1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247e65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247e654b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247e654b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f247e654b_1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247e654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f247e654b_1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247e654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f247e654b_1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5aab8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05aab8e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247e654b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f247e654b_1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247e654b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f247e654b_1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247e654b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f247e654b_1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247e654b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f247e654b_1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f247e654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f247e654b_1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f247e654b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5f247e654b_1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36d52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5f36d529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5aab8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05aab8e9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5aab8e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05aab8e9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5aab8e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05aab8e9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5aab8e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05aab8e9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4038900" y="365575"/>
            <a:ext cx="5087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Где применяется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113" y="1383475"/>
            <a:ext cx="50577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488900" y="2975388"/>
            <a:ext cx="3214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Игровые 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4" name="Google Shape;184;p35"/>
          <p:cNvSpPr txBox="1"/>
          <p:nvPr>
            <p:ph idx="2" type="body"/>
          </p:nvPr>
        </p:nvSpPr>
        <p:spPr>
          <a:xfrm>
            <a:off x="1768375" y="3643300"/>
            <a:ext cx="4656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Алгоритмы машинного обучения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5" name="Google Shape;185;p35"/>
          <p:cNvSpPr txBox="1"/>
          <p:nvPr>
            <p:ph idx="2" type="body"/>
          </p:nvPr>
        </p:nvSpPr>
        <p:spPr>
          <a:xfrm>
            <a:off x="1533600" y="4370425"/>
            <a:ext cx="3214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Проекты в области 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7743525" y="3674275"/>
            <a:ext cx="2790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с GUI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7" name="Google Shape;187;p35"/>
          <p:cNvSpPr txBox="1"/>
          <p:nvPr>
            <p:ph idx="2" type="body"/>
          </p:nvPr>
        </p:nvSpPr>
        <p:spPr>
          <a:xfrm>
            <a:off x="1197525" y="2984400"/>
            <a:ext cx="2505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Веб-приложения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8" name="Google Shape;188;p35"/>
          <p:cNvSpPr txBox="1"/>
          <p:nvPr>
            <p:ph idx="2" type="body"/>
          </p:nvPr>
        </p:nvSpPr>
        <p:spPr>
          <a:xfrm>
            <a:off x="5518875" y="4385913"/>
            <a:ext cx="5978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Системы анализа и визуализации данных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2746775" y="5097550"/>
            <a:ext cx="2913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Системные утилиты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0" name="Google Shape;190;p35"/>
          <p:cNvSpPr txBox="1"/>
          <p:nvPr>
            <p:ph idx="2" type="body"/>
          </p:nvPr>
        </p:nvSpPr>
        <p:spPr>
          <a:xfrm>
            <a:off x="6647750" y="5097550"/>
            <a:ext cx="4254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для работы с БД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8203450" y="2975400"/>
            <a:ext cx="3114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Сложные вычисления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2686500" y="365575"/>
            <a:ext cx="778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Примеры проектов с Python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40" y="1270375"/>
            <a:ext cx="3829710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50" y="1519750"/>
            <a:ext cx="3562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288" y="2645200"/>
            <a:ext cx="2409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200" y="2384500"/>
            <a:ext cx="2179167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9163" y="3873175"/>
            <a:ext cx="2619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3449" y="3272338"/>
            <a:ext cx="2949176" cy="18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7738" y="3620763"/>
            <a:ext cx="2476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5192" y="5309050"/>
            <a:ext cx="270298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7150" y="2523100"/>
            <a:ext cx="1633650" cy="50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78975" y="5151775"/>
            <a:ext cx="2120857" cy="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2894675" y="39265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Интерпретатор</a:t>
            </a:r>
            <a:r>
              <a:rPr lang="ru-RU"/>
              <a:t> с Python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3157450"/>
            <a:ext cx="1562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75" y="1724400"/>
            <a:ext cx="4189674" cy="12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225" y="2404975"/>
            <a:ext cx="3228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2075" y="5050150"/>
            <a:ext cx="3600450" cy="10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>
            <a:endCxn id="212" idx="1"/>
          </p:cNvCxnSpPr>
          <p:nvPr/>
        </p:nvCxnSpPr>
        <p:spPr>
          <a:xfrm>
            <a:off x="3976700" y="3130300"/>
            <a:ext cx="15141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7"/>
          <p:cNvCxnSpPr>
            <a:stCxn id="214" idx="1"/>
            <a:endCxn id="212" idx="3"/>
          </p:cNvCxnSpPr>
          <p:nvPr/>
        </p:nvCxnSpPr>
        <p:spPr>
          <a:xfrm flipH="1">
            <a:off x="7052925" y="3152688"/>
            <a:ext cx="888300" cy="7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7"/>
          <p:cNvCxnSpPr>
            <a:endCxn id="212" idx="2"/>
          </p:cNvCxnSpPr>
          <p:nvPr/>
        </p:nvCxnSpPr>
        <p:spPr>
          <a:xfrm flipH="1" rot="10800000">
            <a:off x="5031950" y="4643350"/>
            <a:ext cx="12399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4400"/>
              <a:t>IDE PyCharm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96" y="3554400"/>
            <a:ext cx="4619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1408" y="1724025"/>
            <a:ext cx="16764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2894675" y="39265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Программа на</a:t>
            </a:r>
            <a:r>
              <a:rPr lang="ru-RU"/>
              <a:t> Python</a:t>
            </a: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5346000" y="1377000"/>
            <a:ext cx="4023000" cy="16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5697000" y="15660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module_1.py</a:t>
            </a:r>
            <a:endParaRPr/>
          </a:p>
        </p:txBody>
      </p:sp>
      <p:sp>
        <p:nvSpPr>
          <p:cNvPr id="233" name="Google Shape;233;p39"/>
          <p:cNvSpPr/>
          <p:nvPr/>
        </p:nvSpPr>
        <p:spPr>
          <a:xfrm>
            <a:off x="7563900" y="18765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module_2.py</a:t>
            </a: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5697000" y="22488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module_3.py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7563900" y="25593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module_4.py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3307500" y="1998000"/>
            <a:ext cx="140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Программа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5346000" y="3426950"/>
            <a:ext cx="40230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 == b + a</a:t>
            </a:r>
            <a:endParaRPr sz="1800"/>
          </a:p>
        </p:txBody>
      </p:sp>
      <p:sp>
        <p:nvSpPr>
          <p:cNvPr id="238" name="Google Shape;238;p39"/>
          <p:cNvSpPr txBox="1"/>
          <p:nvPr/>
        </p:nvSpPr>
        <p:spPr>
          <a:xfrm>
            <a:off x="3307500" y="3603200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Инструкции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307500" y="4594250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Выражения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5346000" y="4512675"/>
            <a:ext cx="40230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</a:t>
            </a:r>
            <a:endParaRPr sz="1800"/>
          </a:p>
        </p:txBody>
      </p:sp>
      <p:sp>
        <p:nvSpPr>
          <p:cNvPr id="241" name="Google Shape;241;p39"/>
          <p:cNvSpPr txBox="1"/>
          <p:nvPr/>
        </p:nvSpPr>
        <p:spPr>
          <a:xfrm>
            <a:off x="3307500" y="5679975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Объекты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5346000" y="5598400"/>
            <a:ext cx="40230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a, b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759425" y="392650"/>
            <a:ext cx="7277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Динамическая типизация</a:t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3029975" y="1912506"/>
            <a:ext cx="6749700" cy="16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String price;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/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price = “thousand”;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strike="sngStrike"/>
              <a:t>price = 1000; </a:t>
            </a:r>
            <a:r>
              <a:rPr lang="ru-RU" sz="1800">
                <a:solidFill>
                  <a:schemeClr val="dk1"/>
                </a:solidFill>
              </a:rPr>
              <a:t>— </a:t>
            </a:r>
            <a:r>
              <a:rPr lang="ru-RU" sz="1800">
                <a:solidFill>
                  <a:srgbClr val="FF0000"/>
                </a:solidFill>
              </a:rPr>
              <a:t>Изменить тип переменной невозможно</a:t>
            </a:r>
            <a:endParaRPr sz="1800" strike="sngStrike">
              <a:solidFill>
                <a:srgbClr val="FF0000"/>
              </a:solidFill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3029975" y="4424578"/>
            <a:ext cx="6749700" cy="16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“thousand”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1000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Тип переменной динамически изменился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029975" y="1261450"/>
            <a:ext cx="396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Java </a:t>
            </a:r>
            <a:r>
              <a:rPr lang="ru-RU" sz="1800">
                <a:solidFill>
                  <a:srgbClr val="6E32E0"/>
                </a:solidFill>
              </a:rPr>
              <a:t>—</a:t>
            </a:r>
            <a:r>
              <a:rPr lang="ru-RU" sz="1800">
                <a:solidFill>
                  <a:srgbClr val="0000FF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статическая типизация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029975" y="3798301"/>
            <a:ext cx="4432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Python </a:t>
            </a:r>
            <a:r>
              <a:rPr lang="ru-RU" sz="1800">
                <a:solidFill>
                  <a:srgbClr val="6E32E0"/>
                </a:solidFill>
              </a:rPr>
              <a:t>—</a:t>
            </a:r>
            <a:r>
              <a:rPr lang="ru-RU" sz="1800">
                <a:solidFill>
                  <a:srgbClr val="0000FF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динамическая типизация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2540400" y="433075"/>
            <a:ext cx="7328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встроенные типы</a:t>
            </a:r>
            <a:endParaRPr/>
          </a:p>
        </p:txBody>
      </p:sp>
      <p:graphicFrame>
        <p:nvGraphicFramePr>
          <p:cNvPr id="257" name="Google Shape;257;p41"/>
          <p:cNvGraphicFramePr/>
          <p:nvPr/>
        </p:nvGraphicFramePr>
        <p:xfrm>
          <a:off x="3079200" y="12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int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2, 4, 8, -10, -2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float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2.6, -5.2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str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“my_text”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bool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True, False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list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[2, 2.4, “Hello”]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tuple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(2, 2.4, “Hello”)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dict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 {“name”: “Вася”, “age”: 10}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2553900" y="490500"/>
            <a:ext cx="7584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Арифметические операции</a:t>
            </a:r>
            <a:endParaRPr/>
          </a:p>
        </p:txBody>
      </p:sp>
      <p:graphicFrame>
        <p:nvGraphicFramePr>
          <p:cNvPr id="263" name="Google Shape;263;p42"/>
          <p:cNvGraphicFramePr/>
          <p:nvPr/>
        </p:nvGraphicFramePr>
        <p:xfrm>
          <a:off x="3065700" y="158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+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398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+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50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150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34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238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6.0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//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%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**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65536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1918200" y="352075"/>
            <a:ext cx="8761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логические</a:t>
            </a:r>
            <a:r>
              <a:rPr lang="ru-RU"/>
              <a:t> операции</a:t>
            </a:r>
            <a:endParaRPr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3079200" y="13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&gt;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&lt;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==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==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!=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!=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&gt;=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&lt;=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and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and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or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or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True</a:t>
                      </a:r>
                      <a:endParaRPr sz="18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4496700" y="352075"/>
            <a:ext cx="3468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Ветвления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25" y="875275"/>
            <a:ext cx="2259575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23" y="3429000"/>
            <a:ext cx="2990750" cy="22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 rotWithShape="1">
          <a:blip r:embed="rId5">
            <a:alphaModFix/>
          </a:blip>
          <a:srcRect b="0" l="6150" r="-6150" t="0"/>
          <a:stretch/>
        </p:blipFill>
        <p:spPr>
          <a:xfrm>
            <a:off x="3999238" y="2092750"/>
            <a:ext cx="2765172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2083" y="1288975"/>
            <a:ext cx="4647482" cy="4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10347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Структура материалов курса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6331500" y="948650"/>
            <a:ext cx="5589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Курс состоит из 8 уроков по 2 часа.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Практические задания.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Видеозапись.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Методичка, презентация и исходные коды.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Примеры выполнения каждого задания.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4834200" y="352075"/>
            <a:ext cx="2077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Циклы</a:t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00" y="1559600"/>
            <a:ext cx="5984575" cy="4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1552500" y="352075"/>
            <a:ext cx="8950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Способы форматирования строк 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3675738" y="424167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оператор %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675738" y="309562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метод format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3895500" y="1247638"/>
            <a:ext cx="3637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f-строки 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09" y="1790725"/>
            <a:ext cx="2033675" cy="1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138" y="3638700"/>
            <a:ext cx="4354200" cy="49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337" y="4880075"/>
            <a:ext cx="2379825" cy="7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1</a:t>
            </a:r>
            <a:r>
              <a:rPr lang="ru-RU"/>
              <a:t> </a:t>
            </a:r>
            <a:endParaRPr/>
          </a:p>
        </p:txBody>
      </p:sp>
      <p:graphicFrame>
        <p:nvGraphicFramePr>
          <p:cNvPr id="301" name="Google Shape;301;p47"/>
          <p:cNvGraphicFramePr/>
          <p:nvPr/>
        </p:nvGraphicFramePr>
        <p:xfrm>
          <a:off x="952500" y="17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Ложь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 определено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, пустой объект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Истина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псевдонима для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исключения, если условие ложно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async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Обозначение функций как сопрограмм для использования циклом событий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await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Выход из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2</a:t>
            </a:r>
            <a:endParaRPr/>
          </a:p>
        </p:txBody>
      </p:sp>
      <p:graphicFrame>
        <p:nvGraphicFramePr>
          <p:cNvPr id="307" name="Google Shape;307;p48"/>
          <p:cNvGraphicFramePr/>
          <p:nvPr/>
        </p:nvGraphicFramePr>
        <p:xfrm>
          <a:off x="952500" y="17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Пользовательский тип (класс), содержащий атрибуты и методы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Переход на очередную итерацию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Удаление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Ещё 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Перехват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Выполнение инструкций, независимо были ли исключения или нет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перебора элементов набора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3</a:t>
            </a:r>
            <a:endParaRPr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952500" y="14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Указание пакета или модуля, из которого выполняется импорт 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функции, становится доступным вне этой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Импорт модуля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 на вхождение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Проверка, ссылаются ли два объекта на одно и то же место в памяти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lambda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анонимной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nonlocal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функции, становится доступным в объемлющей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4</a:t>
            </a:r>
            <a:endParaRPr/>
          </a:p>
        </p:txBody>
      </p:sp>
      <p:graphicFrame>
        <p:nvGraphicFramePr>
          <p:cNvPr id="319" name="Google Shape;319;p50"/>
          <p:cNvGraphicFramePr/>
          <p:nvPr/>
        </p:nvGraphicFramePr>
        <p:xfrm>
          <a:off x="884250" y="164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{1C2D682C-F4C4-4DB0-8F99-4835A0A06F4C}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Заглушка для функции или класса. Используется, когда код класса и функции ещё не определён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Вернуть результат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Выполнить инструкции с перехватом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ПОКА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Использование менеджера контекста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yield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функции-генератора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1147500" y="460075"/>
            <a:ext cx="10030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Лучшие онлайн-компиляторы Python</a:t>
            </a: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00" y="2004475"/>
            <a:ext cx="3205243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00" y="2283325"/>
            <a:ext cx="2102100" cy="8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975" y="3955500"/>
            <a:ext cx="3851100" cy="57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513" y="4382038"/>
            <a:ext cx="16668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Познакомились с языком Python, особенностями программирования на этом языке.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Узнали, как установить интерпретатор и среду разработки.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конструкции ветвления и циклы.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Узнали, как запросить данные у пользователя и выполнить форматирование строк.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 втором уроке мы остановимся на встроенных типах и операциях с ними.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Цели курса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169500" y="854150"/>
            <a:ext cx="5710500" cy="55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Изучить основы Python.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Проникнуться философией Python.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Научиться писать правильный Python-код.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Набить руку на задачах различной сложности</a:t>
            </a:r>
            <a:r>
              <a:rPr lang="ru-RU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курса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306000" y="541800"/>
            <a:ext cx="5886000" cy="58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1.</a:t>
            </a:r>
            <a:r>
              <a:rPr b="1"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Знакомство с Python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2.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Встроенные типы и операции с ними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3.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4.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Импорт, модули и полезные возможности языка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5.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Работа с файлами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6.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ООП. Введение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7.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ООП. Продвинутый уровень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8.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ООП. Полезные дополнения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39500" y="723300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Практические задания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6210000" y="692150"/>
            <a:ext cx="58725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F"/>
              </a:buClr>
              <a:buSzPts val="2000"/>
              <a:buFont typeface="Arial"/>
              <a:buChar char="★"/>
            </a:pPr>
            <a:r>
              <a:rPr lang="ru-RU" sz="2000">
                <a:solidFill>
                  <a:srgbClr val="DCDDDF"/>
                </a:solidFill>
                <a:latin typeface="Arial"/>
                <a:ea typeface="Arial"/>
                <a:cs typeface="Arial"/>
                <a:sym typeface="Arial"/>
              </a:rPr>
              <a:t>Рекомендуемый формат сдачи: ссылка на пулл-реквест в GitHub (или в виде архива).</a:t>
            </a:r>
            <a:endParaRPr sz="2000">
              <a:solidFill>
                <a:srgbClr val="DCDDD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F"/>
              </a:buClr>
              <a:buSzPts val="2000"/>
              <a:buFont typeface="Arial"/>
              <a:buChar char="★"/>
            </a:pPr>
            <a:r>
              <a:rPr lang="ru-RU" sz="2000">
                <a:solidFill>
                  <a:srgbClr val="DCDDDF"/>
                </a:solidFill>
                <a:latin typeface="Arial"/>
                <a:ea typeface="Arial"/>
                <a:cs typeface="Arial"/>
                <a:sym typeface="Arial"/>
              </a:rPr>
              <a:t>В начале каждого урока обсуждаем ПЗ.</a:t>
            </a:r>
            <a:endParaRPr sz="2000">
              <a:solidFill>
                <a:srgbClr val="DCDDD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CDDDF"/>
              </a:buClr>
              <a:buSzPts val="2000"/>
              <a:buFont typeface="Arial"/>
              <a:buChar char="★"/>
            </a:pPr>
            <a:r>
              <a:rPr lang="ru-RU" sz="2000">
                <a:solidFill>
                  <a:srgbClr val="DCDDDF"/>
                </a:solidFill>
                <a:latin typeface="Arial"/>
                <a:ea typeface="Arial"/>
                <a:cs typeface="Arial"/>
                <a:sym typeface="Arial"/>
              </a:rPr>
              <a:t>Выполняем задания не позднее 4 часов до начала.</a:t>
            </a:r>
            <a:endParaRPr sz="1600">
              <a:solidFill>
                <a:srgbClr val="DCDDD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3578200" y="265550"/>
            <a:ext cx="4808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3600">
                <a:solidFill>
                  <a:srgbClr val="FFD966"/>
                </a:solidFill>
              </a:rPr>
              <a:t>Вопросы участников</a:t>
            </a:r>
            <a:endParaRPr sz="3600">
              <a:solidFill>
                <a:srgbClr val="FFD966"/>
              </a:solidFill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25" y="1729225"/>
            <a:ext cx="10402150" cy="3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Python</a:t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ru-RU" sz="1600"/>
              <a:t>Что такое язык программирования Python, его преимущества.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Области применения.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Установка интерпретатора.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Что такое IDE.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Особенности программирования на Python.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Из чего состоит программа.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Динамическая типизация.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Реализация ввода/вывода.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Арифметические и логические операции.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Следования, ветвления, циклы.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Способы форматирования строк.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Частые ошибки начинающих разработчиков.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2330700" y="446575"/>
            <a:ext cx="7530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Python и его преимущества</a:t>
            </a:r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412" y="2187374"/>
            <a:ext cx="4847126" cy="31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5863325" y="1447325"/>
            <a:ext cx="5463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rgbClr val="0000FF"/>
                </a:solidFill>
              </a:rPr>
              <a:t>Интерпретируемый, высокоуровневый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98" y="1907525"/>
            <a:ext cx="5006525" cy="35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>
            <p:ph idx="2" type="body"/>
          </p:nvPr>
        </p:nvSpPr>
        <p:spPr>
          <a:xfrm>
            <a:off x="845225" y="3507650"/>
            <a:ext cx="1031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Доступный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2" name="Google Shape;172;p34"/>
          <p:cNvSpPr txBox="1"/>
          <p:nvPr>
            <p:ph idx="2" type="body"/>
          </p:nvPr>
        </p:nvSpPr>
        <p:spPr>
          <a:xfrm>
            <a:off x="845225" y="2499050"/>
            <a:ext cx="134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Дружелюбный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2187125" y="2354450"/>
            <a:ext cx="1031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Мощный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4" name="Google Shape;174;p34"/>
          <p:cNvSpPr txBox="1"/>
          <p:nvPr>
            <p:ph idx="2" type="body"/>
          </p:nvPr>
        </p:nvSpPr>
        <p:spPr>
          <a:xfrm>
            <a:off x="4026125" y="2421950"/>
            <a:ext cx="1837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Кроссплатформенный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5" name="Google Shape;175;p34"/>
          <p:cNvSpPr txBox="1"/>
          <p:nvPr>
            <p:ph idx="2" type="body"/>
          </p:nvPr>
        </p:nvSpPr>
        <p:spPr>
          <a:xfrm>
            <a:off x="2956500" y="2421950"/>
            <a:ext cx="116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Применимый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6" name="Google Shape;176;p34"/>
          <p:cNvSpPr txBox="1"/>
          <p:nvPr>
            <p:ph idx="2" type="body"/>
          </p:nvPr>
        </p:nvSpPr>
        <p:spPr>
          <a:xfrm>
            <a:off x="3955500" y="3418925"/>
            <a:ext cx="1412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Востребованный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