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B3DC4F-687F-4ECB-BA43-5F5A4C674929}">
  <a:tblStyle styleId="{ADB3DC4F-687F-4ECB-BA43-5F5A4C6749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edium-bold.fntdata"/><Relationship Id="rId25" Type="http://schemas.openxmlformats.org/officeDocument/2006/relationships/font" Target="fonts/RobotoMedium-regular.fntdata"/><Relationship Id="rId28" Type="http://schemas.openxmlformats.org/officeDocument/2006/relationships/font" Target="fonts/RobotoMedium-boldItalic.fntdata"/><Relationship Id="rId27" Type="http://schemas.openxmlformats.org/officeDocument/2006/relationships/font" Target="fonts/Roboto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4f6fc44a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4f6fc44a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f3badd2b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5f3badd2b8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f3badd2b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5f3badd2b8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f3badd2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5f3badd2b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f3badd2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5f3badd2b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64f6fc44a_1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64f6fc44a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3badd2b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5f3badd2b8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f3badd2b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5f3badd2b8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f3badd2b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5f3badd2b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f3badd2b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5f3badd2b8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f3badd2b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5f3badd2b8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2_Титульный слайд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type="title"/>
          </p:nvPr>
        </p:nvSpPr>
        <p:spPr>
          <a:xfrm>
            <a:off x="690847" y="1425574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"/>
              <a:buNone/>
              <a:defRPr b="0" i="0" sz="7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"/>
          <p:cNvSpPr txBox="1"/>
          <p:nvPr>
            <p:ph idx="1" type="body"/>
          </p:nvPr>
        </p:nvSpPr>
        <p:spPr>
          <a:xfrm>
            <a:off x="690847" y="4243914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Текст + списки">
  <p:cSld name="19_Только заголовок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90846" y="1880129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rgbClr val="6E32E0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45" name="Google Shape;4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Заголовок + Текст на цветном фоне">
  <p:cSld name="20_Только заголовок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690846" y="2247774"/>
            <a:ext cx="10810307" cy="235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815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AutoNum type="arabicPeriod"/>
              <a:defRPr b="0" i="0" sz="2200" u="none" cap="none" strike="noStrike">
                <a:solidFill>
                  <a:srgbClr val="F5F5F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олько заголовок">
  <p:cSld name="17_Только заголовок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53" name="Google Shape;5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Заголовок + 2 Блока текста">
  <p:cSld name="3_Только заголовок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5"/>
          <p:cNvSpPr/>
          <p:nvPr/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6788489" y="692150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15"/>
          <p:cNvSpPr/>
          <p:nvPr/>
        </p:nvSpPr>
        <p:spPr>
          <a:xfrm>
            <a:off x="6096000" y="3429000"/>
            <a:ext cx="6096000" cy="343746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6788489" y="4133851"/>
            <a:ext cx="4681253" cy="2036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Заголовок + Текст + Картинка">
  <p:cSld name="Только заголовок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+ текст + таблица/схема">
  <p:cSld name="21_Только заголовок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0" y="0"/>
            <a:ext cx="4233334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90847" y="2506662"/>
            <a:ext cx="315529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type="title"/>
          </p:nvPr>
        </p:nvSpPr>
        <p:spPr>
          <a:xfrm>
            <a:off x="690847" y="874849"/>
            <a:ext cx="3505540" cy="1380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70" name="Google Shape;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2 блока с текстом">
  <p:cSld name="5_Только заголовок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Заголовок + Текст + 2 Картинки">
  <p:cSld name="1_Только заголовок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90847" y="654803"/>
            <a:ext cx="4681252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90846" y="2506662"/>
            <a:ext cx="46812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9"/>
          <p:cNvSpPr txBox="1"/>
          <p:nvPr/>
        </p:nvSpPr>
        <p:spPr>
          <a:xfrm flipH="1" rot="10800000">
            <a:off x="6093700" y="-11100"/>
            <a:ext cx="6109500" cy="3440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9"/>
          <p:cNvSpPr txBox="1"/>
          <p:nvPr/>
        </p:nvSpPr>
        <p:spPr>
          <a:xfrm flipH="1" rot="10800000">
            <a:off x="6093700" y="3428850"/>
            <a:ext cx="6109500" cy="34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Заголовок + 3 Блока текста">
  <p:cSld name="11_Только заголовок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6096000" y="0"/>
            <a:ext cx="6096000" cy="2285156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6096000" y="2285156"/>
            <a:ext cx="6096000" cy="2285156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6096000" y="4572844"/>
            <a:ext cx="6096000" cy="22851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788489" y="692151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6788489" y="2975189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3" type="body"/>
          </p:nvPr>
        </p:nvSpPr>
        <p:spPr>
          <a:xfrm>
            <a:off x="6788489" y="5262877"/>
            <a:ext cx="4681253" cy="905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0" name="Google Shape;9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Содержание: заголовок + список">
  <p:cSld name="4_Только заголовок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3" name="Google Shape;93;p2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6E32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788489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AutoNum type="arabicPeriod"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95" name="Google Shape;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Титульный слайд">
  <p:cSld name="4_Титульный слайд">
    <p:bg>
      <p:bgPr>
        <a:solidFill>
          <a:srgbClr val="6E32E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>
            <p:ph idx="2" type="pic"/>
          </p:nvPr>
        </p:nvSpPr>
        <p:spPr>
          <a:xfrm>
            <a:off x="-1" y="0"/>
            <a:ext cx="12192000" cy="6871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690847" y="3704734"/>
            <a:ext cx="9917886" cy="1792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Титульный слайд">
  <p:cSld name="5_Титульный слайд"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690847" y="2896155"/>
            <a:ext cx="9917886" cy="2601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690847" y="5714495"/>
            <a:ext cx="9917886" cy="503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2142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Только заголовок">
  <p:cSld name="15_Только заголовок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690847" y="654803"/>
            <a:ext cx="312700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690847" y="2506662"/>
            <a:ext cx="3127010" cy="34220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23"/>
          <p:cNvSpPr/>
          <p:nvPr/>
        </p:nvSpPr>
        <p:spPr>
          <a:xfrm>
            <a:off x="4233300" y="0"/>
            <a:ext cx="79587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Только заголовок">
  <p:cSld name="14_Только заголовок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/>
          <p:nvPr/>
        </p:nvSpPr>
        <p:spPr>
          <a:xfrm>
            <a:off x="0" y="0"/>
            <a:ext cx="7958666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8666447" y="1717992"/>
            <a:ext cx="2814353" cy="3422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07" name="Google Shape;10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Текст + Картинка">
  <p:cSld name="12_Только заголовок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5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111" name="Google Shape;11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Заголовок и текст">
  <p:cSld name="18_Только заголовок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775296" y="2641600"/>
            <a:ext cx="10649944" cy="3603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690846" y="1496260"/>
            <a:ext cx="10810307" cy="764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None/>
              <a:defRPr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None/>
              <a:defRPr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Текст + Схема">
  <p:cSld name="10_Только заголовок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DCDD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679318" y="692150"/>
            <a:ext cx="4681253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pic>
        <p:nvPicPr>
          <p:cNvPr id="25" name="Google Shape;2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Заголовок + Текст/Код на цветном фоне">
  <p:cSld name="16_Только заголовок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1651000"/>
            <a:ext cx="12192000" cy="520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8"/>
          <p:cNvSpPr txBox="1"/>
          <p:nvPr>
            <p:ph type="title"/>
          </p:nvPr>
        </p:nvSpPr>
        <p:spPr>
          <a:xfrm>
            <a:off x="690847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  <a:defRPr b="0" i="0" sz="4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Текст + фото на фоне">
  <p:cSld name="16_Только заголовок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" name="Google Shape;3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Титульный слайд">
  <p:cSld name="16_Только заголовок_1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10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edium"/>
              <a:buNone/>
              <a:defRPr b="0" i="0" sz="72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690847" y="5714495"/>
            <a:ext cx="99180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42727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Текст + фото на фоне">
  <p:cSld name="16_Только заголовок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/>
          <p:nvPr/>
        </p:nvSpPr>
        <p:spPr>
          <a:xfrm>
            <a:off x="0" y="225"/>
            <a:ext cx="12192000" cy="6858000"/>
          </a:xfrm>
          <a:prstGeom prst="rect">
            <a:avLst/>
          </a:prstGeom>
          <a:solidFill>
            <a:srgbClr val="3E1C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3639" y="6164546"/>
            <a:ext cx="84153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1"/>
          <p:cNvSpPr txBox="1"/>
          <p:nvPr>
            <p:ph type="title"/>
          </p:nvPr>
        </p:nvSpPr>
        <p:spPr>
          <a:xfrm>
            <a:off x="690850" y="460075"/>
            <a:ext cx="8232600" cy="5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Roboto"/>
              <a:buNone/>
              <a:defRPr b="0" i="0" sz="4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6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 amt="25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type="title"/>
          </p:nvPr>
        </p:nvSpPr>
        <p:spPr>
          <a:xfrm>
            <a:off x="690847" y="2896155"/>
            <a:ext cx="9918000" cy="2601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Основы Python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Функция range()</a:t>
            </a:r>
            <a:endParaRPr/>
          </a:p>
        </p:txBody>
      </p:sp>
      <p:sp>
        <p:nvSpPr>
          <p:cNvPr id="196" name="Google Shape;196;p35"/>
          <p:cNvSpPr txBox="1"/>
          <p:nvPr>
            <p:ph type="title"/>
          </p:nvPr>
        </p:nvSpPr>
        <p:spPr>
          <a:xfrm>
            <a:off x="2217000" y="1656713"/>
            <a:ext cx="76230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Отвечает за генерацию набора чисел в пределах указанного диапазона.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76" y="3280850"/>
            <a:ext cx="9942250" cy="179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Зоны видимости переменных</a:t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550" y="2086125"/>
            <a:ext cx="3836000" cy="223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 txBox="1"/>
          <p:nvPr>
            <p:ph type="title"/>
          </p:nvPr>
        </p:nvSpPr>
        <p:spPr>
          <a:xfrm>
            <a:off x="1323425" y="2300950"/>
            <a:ext cx="2180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Локальная</a:t>
            </a:r>
            <a:endParaRPr sz="3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 txBox="1"/>
          <p:nvPr>
            <p:ph type="title"/>
          </p:nvPr>
        </p:nvSpPr>
        <p:spPr>
          <a:xfrm>
            <a:off x="8820775" y="2300950"/>
            <a:ext cx="25011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Глобальная</a:t>
            </a:r>
            <a:endParaRPr sz="3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 txBox="1"/>
          <p:nvPr>
            <p:ph type="title"/>
          </p:nvPr>
        </p:nvSpPr>
        <p:spPr>
          <a:xfrm>
            <a:off x="4707275" y="4752875"/>
            <a:ext cx="3085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Нелокальная</a:t>
            </a:r>
            <a:endParaRPr sz="30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Документирование кода функций</a:t>
            </a:r>
            <a:endParaRPr/>
          </a:p>
        </p:txBody>
      </p:sp>
      <p:sp>
        <p:nvSpPr>
          <p:cNvPr id="212" name="Google Shape;212;p37"/>
          <p:cNvSpPr txBox="1"/>
          <p:nvPr>
            <p:ph type="title"/>
          </p:nvPr>
        </p:nvSpPr>
        <p:spPr>
          <a:xfrm>
            <a:off x="836450" y="2191313"/>
            <a:ext cx="37356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Однострочное</a:t>
            </a:r>
            <a:r>
              <a:rPr lang="ru-RU" sz="3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000" y="2012244"/>
            <a:ext cx="6485875" cy="3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7"/>
          <p:cNvSpPr/>
          <p:nvPr/>
        </p:nvSpPr>
        <p:spPr>
          <a:xfrm>
            <a:off x="3882125" y="2110175"/>
            <a:ext cx="690000" cy="29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7"/>
          <p:cNvSpPr txBox="1"/>
          <p:nvPr>
            <p:ph type="title"/>
          </p:nvPr>
        </p:nvSpPr>
        <p:spPr>
          <a:xfrm>
            <a:off x="836438" y="4253163"/>
            <a:ext cx="37356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3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Многострочное</a:t>
            </a:r>
            <a:r>
              <a:rPr lang="ru-RU" sz="30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7"/>
          <p:cNvSpPr/>
          <p:nvPr/>
        </p:nvSpPr>
        <p:spPr>
          <a:xfrm>
            <a:off x="3882113" y="4185550"/>
            <a:ext cx="690000" cy="29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025" y="2990898"/>
            <a:ext cx="6485875" cy="2748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Алгоритм создания функции</a:t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5950" y="2313125"/>
            <a:ext cx="3475399" cy="23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8"/>
          <p:cNvSpPr txBox="1"/>
          <p:nvPr>
            <p:ph type="title"/>
          </p:nvPr>
        </p:nvSpPr>
        <p:spPr>
          <a:xfrm>
            <a:off x="799250" y="1507200"/>
            <a:ext cx="65052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Придумать информативное имя функции.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Подготовить строки документации: назначение функции, типы данных параметров, тип данных результата.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Придумать информативные имена параметров функции.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Написать тело функции.</a:t>
            </a:r>
            <a:endParaRPr sz="2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Итоги</a:t>
            </a:r>
            <a:endParaRPr/>
          </a:p>
        </p:txBody>
      </p:sp>
      <p:sp>
        <p:nvSpPr>
          <p:cNvPr id="230" name="Google Shape;230;p39"/>
          <p:cNvSpPr txBox="1"/>
          <p:nvPr/>
        </p:nvSpPr>
        <p:spPr>
          <a:xfrm>
            <a:off x="6096000" y="692175"/>
            <a:ext cx="5656500" cy="5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Научились представлять логику программ в виде блоков-инструкций (функций).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Научились передавать в функцию параметры, выполнять её вызов и возвращать результат.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Познакомились с анонимными функциями и зоной видимости.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ru-RU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Узнали о полезных встроенных функциях и об алгоритме создания собственных функций.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7"/>
          <p:cNvPicPr preferRelativeResize="0"/>
          <p:nvPr/>
        </p:nvPicPr>
        <p:blipFill rotWithShape="1">
          <a:blip r:embed="rId3">
            <a:alphaModFix amt="20000"/>
          </a:blip>
          <a:srcRect b="3037" l="0" r="0" t="12588"/>
          <a:stretch/>
        </p:blipFill>
        <p:spPr>
          <a:xfrm>
            <a:off x="126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7"/>
          <p:cNvSpPr txBox="1"/>
          <p:nvPr>
            <p:ph type="title"/>
          </p:nvPr>
        </p:nvSpPr>
        <p:spPr>
          <a:xfrm>
            <a:off x="690847" y="3704734"/>
            <a:ext cx="9918000" cy="179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Функции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50" y="644050"/>
            <a:ext cx="2795676" cy="8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6504494" y="809270"/>
            <a:ext cx="5024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ru-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Урок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690847" y="692150"/>
            <a:ext cx="4681252" cy="5411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1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На этом уроке</a:t>
            </a:r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6588000" y="1431000"/>
            <a:ext cx="5103000" cy="39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Именные функции.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Оператор return.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Аргументы функций.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Анонимные функции.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Ещё раз о встроенных функциях.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Функция range для многократно выполняемых действий.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Области видимости переменных в функциях.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Документирование кода функций.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lnSpc>
                <a:spcPct val="14272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ru-RU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Алгоритм создания функции.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Именные функции</a:t>
            </a:r>
            <a:endParaRPr/>
          </a:p>
        </p:txBody>
      </p:sp>
      <p:sp>
        <p:nvSpPr>
          <p:cNvPr id="138" name="Google Shape;138;p29"/>
          <p:cNvSpPr txBox="1"/>
          <p:nvPr>
            <p:ph type="title"/>
          </p:nvPr>
        </p:nvSpPr>
        <p:spPr>
          <a:xfrm>
            <a:off x="2533950" y="1859338"/>
            <a:ext cx="76230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Функция определяется с помощью инструкции </a:t>
            </a:r>
            <a:r>
              <a:rPr b="1"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после которой следует имя функции.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 txBox="1"/>
          <p:nvPr>
            <p:ph type="title"/>
          </p:nvPr>
        </p:nvSpPr>
        <p:spPr>
          <a:xfrm>
            <a:off x="3132750" y="3145750"/>
            <a:ext cx="59265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3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my_sum</a:t>
            </a:r>
            <a:r>
              <a:rPr lang="ru-RU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(arg_1, arg_2):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 = arg_1 + arg_2</a:t>
            </a:r>
            <a:endParaRPr sz="3000" u="sng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623400" y="460070"/>
            <a:ext cx="10810306" cy="784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Оператор return</a:t>
            </a:r>
            <a:endParaRPr/>
          </a:p>
        </p:txBody>
      </p:sp>
      <p:sp>
        <p:nvSpPr>
          <p:cNvPr id="145" name="Google Shape;145;p30"/>
          <p:cNvSpPr txBox="1"/>
          <p:nvPr>
            <p:ph type="title"/>
          </p:nvPr>
        </p:nvSpPr>
        <p:spPr>
          <a:xfrm>
            <a:off x="2493350" y="1575588"/>
            <a:ext cx="76230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Определяет выход из функции и передачу результата в точку вызова функции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0"/>
          <p:cNvSpPr txBox="1"/>
          <p:nvPr>
            <p:ph type="title"/>
          </p:nvPr>
        </p:nvSpPr>
        <p:spPr>
          <a:xfrm>
            <a:off x="3132750" y="3145750"/>
            <a:ext cx="59265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3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-RU" sz="3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my_sum</a:t>
            </a:r>
            <a:r>
              <a:rPr lang="ru-RU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(arg_1, arg_2):</a:t>
            </a:r>
            <a:endParaRPr sz="3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-RU" sz="3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-RU" sz="3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arg_1 + arg_2</a:t>
            </a:r>
            <a:endParaRPr sz="3000" u="sng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Аргументы функций</a:t>
            </a:r>
            <a:endParaRPr/>
          </a:p>
        </p:txBody>
      </p:sp>
      <p:sp>
        <p:nvSpPr>
          <p:cNvPr id="152" name="Google Shape;152;p31"/>
          <p:cNvSpPr txBox="1"/>
          <p:nvPr>
            <p:ph type="title"/>
          </p:nvPr>
        </p:nvSpPr>
        <p:spPr>
          <a:xfrm>
            <a:off x="2703150" y="2070475"/>
            <a:ext cx="22116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Позиционные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 txBox="1"/>
          <p:nvPr>
            <p:ph type="title"/>
          </p:nvPr>
        </p:nvSpPr>
        <p:spPr>
          <a:xfrm>
            <a:off x="7539300" y="1908475"/>
            <a:ext cx="22116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Именованные</a:t>
            </a:r>
            <a:endParaRPr sz="24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588" y="2717275"/>
            <a:ext cx="4366725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5488" y="2659200"/>
            <a:ext cx="4243775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5588" y="3188275"/>
            <a:ext cx="3769318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6562" y="3170825"/>
            <a:ext cx="4366700" cy="22445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1"/>
          <p:cNvSpPr txBox="1"/>
          <p:nvPr>
            <p:ph type="title"/>
          </p:nvPr>
        </p:nvSpPr>
        <p:spPr>
          <a:xfrm>
            <a:off x="2703150" y="3829375"/>
            <a:ext cx="23460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Обязательные</a:t>
            </a:r>
            <a:endParaRPr sz="2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1"/>
          <p:cNvSpPr txBox="1"/>
          <p:nvPr>
            <p:ph type="title"/>
          </p:nvPr>
        </p:nvSpPr>
        <p:spPr>
          <a:xfrm>
            <a:off x="7438500" y="3829375"/>
            <a:ext cx="26730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Нео</a:t>
            </a:r>
            <a:r>
              <a:rPr lang="ru-RU" sz="24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бязательные</a:t>
            </a:r>
            <a:endParaRPr sz="24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5609" y="4392725"/>
            <a:ext cx="4273416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25605" y="4864013"/>
            <a:ext cx="3914120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41150" y="4365725"/>
            <a:ext cx="4992450" cy="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41138" y="4902087"/>
            <a:ext cx="2673000" cy="28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/>
          <p:nvPr/>
        </p:nvSpPr>
        <p:spPr>
          <a:xfrm>
            <a:off x="1026000" y="2821500"/>
            <a:ext cx="418500" cy="573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1026000" y="4485900"/>
            <a:ext cx="418500" cy="573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1"/>
          <p:cNvSpPr/>
          <p:nvPr/>
        </p:nvSpPr>
        <p:spPr>
          <a:xfrm>
            <a:off x="6312300" y="2821500"/>
            <a:ext cx="418500" cy="573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/>
          <p:nvPr/>
        </p:nvSpPr>
        <p:spPr>
          <a:xfrm>
            <a:off x="5960838" y="4481875"/>
            <a:ext cx="418500" cy="5739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623400" y="460070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Анонимные функции</a:t>
            </a:r>
            <a:endParaRPr/>
          </a:p>
        </p:txBody>
      </p:sp>
      <p:sp>
        <p:nvSpPr>
          <p:cNvPr id="173" name="Google Shape;173;p32"/>
          <p:cNvSpPr txBox="1"/>
          <p:nvPr>
            <p:ph type="title"/>
          </p:nvPr>
        </p:nvSpPr>
        <p:spPr>
          <a:xfrm>
            <a:off x="2284500" y="1656738"/>
            <a:ext cx="76230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Содержат только одно выражение, 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выполняются быстрее именных</a:t>
            </a:r>
            <a:endParaRPr sz="2400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650" y="3564950"/>
            <a:ext cx="6410450" cy="114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2"/>
          <p:cNvSpPr/>
          <p:nvPr/>
        </p:nvSpPr>
        <p:spPr>
          <a:xfrm>
            <a:off x="8427100" y="3834163"/>
            <a:ext cx="1677300" cy="6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2550" y="3868187"/>
            <a:ext cx="424825" cy="5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690900" y="42129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Еще раз о встроенных функциях</a:t>
            </a:r>
            <a:endParaRPr/>
          </a:p>
        </p:txBody>
      </p:sp>
      <p:sp>
        <p:nvSpPr>
          <p:cNvPr id="182" name="Google Shape;182;p33"/>
          <p:cNvSpPr txBox="1"/>
          <p:nvPr>
            <p:ph type="title"/>
          </p:nvPr>
        </p:nvSpPr>
        <p:spPr>
          <a:xfrm>
            <a:off x="4218125" y="1529425"/>
            <a:ext cx="36138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Операции с символами</a:t>
            </a:r>
            <a:endParaRPr sz="2400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" name="Google Shape;183;p33"/>
          <p:cNvGraphicFramePr/>
          <p:nvPr/>
        </p:nvGraphicFramePr>
        <p:xfrm>
          <a:off x="2928950" y="196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{ADB3DC4F-687F-4ECB-BA43-5F5A4C674929}</a:tableStyleId>
              </a:tblPr>
              <a:tblGrid>
                <a:gridCol w="1118400"/>
                <a:gridCol w="5388950"/>
              </a:tblGrid>
              <a:tr h="530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Функция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Описание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530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ord()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Unicode-символ и возвращает соответствующий код (целое число)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49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chr()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целое число и возвращает Unicode-символ, 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соответствующий переданному числу (коду)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888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len()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любой объект-последовательность (строка, набор байтов, список, кортеж) или объект-коллекцию (словарь, множество) и возвращает число элементов последовательности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690900" y="421295"/>
            <a:ext cx="10810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/>
              <a:t>Ещё раз о встроенных функциях</a:t>
            </a:r>
            <a:endParaRPr/>
          </a:p>
        </p:txBody>
      </p:sp>
      <p:sp>
        <p:nvSpPr>
          <p:cNvPr id="189" name="Google Shape;189;p34"/>
          <p:cNvSpPr txBox="1"/>
          <p:nvPr>
            <p:ph type="title"/>
          </p:nvPr>
        </p:nvSpPr>
        <p:spPr>
          <a:xfrm>
            <a:off x="4218125" y="1367613"/>
            <a:ext cx="3978900" cy="2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"/>
              <a:buNone/>
            </a:pPr>
            <a:r>
              <a:rPr lang="ru-RU" sz="24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rPr>
              <a:t>Математические функции</a:t>
            </a:r>
            <a:endParaRPr sz="2400">
              <a:solidFill>
                <a:srgbClr val="7F6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p34"/>
          <p:cNvGraphicFramePr/>
          <p:nvPr/>
        </p:nvGraphicFramePr>
        <p:xfrm>
          <a:off x="813338" y="165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{ADB3DC4F-687F-4ECB-BA43-5F5A4C674929}</a:tableStyleId>
              </a:tblPr>
              <a:tblGrid>
                <a:gridCol w="1351825"/>
                <a:gridCol w="9213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Функция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0000FF"/>
                          </a:solidFill>
                        </a:rPr>
                        <a:t>Описание</a:t>
                      </a:r>
                      <a:endParaRPr b="1" sz="1800">
                        <a:solidFill>
                          <a:srgbClr val="0000FF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abs()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целое число или число с плавающей точкой. Возвращает абсолютное значение числа (по модулю)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round()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число с плавающей точкой. Округляет число до ближайшего целого числа. Может принимать число знаков после запятой, до которых необходимо выполнить округление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divmod()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два числа, возвращает также два числа 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(частное и остаток от деления чисел)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pow()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два числа. Позволяет возвести первое число в указанную степень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max()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итерируемый объект и возвращает самый большой элемент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min()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Принимает итерируемый объект и возвращает наименьший элемент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800">
                          <a:solidFill>
                            <a:srgbClr val="38761D"/>
                          </a:solidFill>
                        </a:rPr>
                        <a:t>sum()</a:t>
                      </a:r>
                      <a:endParaRPr b="1" sz="1800">
                        <a:solidFill>
                          <a:srgbClr val="38761D"/>
                        </a:solidFill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solidFill>
                            <a:srgbClr val="2C2D30"/>
                          </a:solidFill>
                        </a:rPr>
                        <a:t>Суммирует элементы последовательности</a:t>
                      </a:r>
                      <a:endParaRPr sz="1800">
                        <a:solidFill>
                          <a:srgbClr val="2C2D30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