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3003F5-2B14-454D-A0B4-9B7BF785EEBF}">
  <a:tblStyle styleId="{E13003F5-2B14-454D-A0B4-9B7BF785E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41e7ca6e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f41e7ca6e_3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41e7ca6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f41e7ca6e_3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41e7ca6e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f41e7ca6e_3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41e7ca6e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f41e7ca6e_3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41e7ca6e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f41e7ca6e_3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41e7ca6e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f41e7ca6e_3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41e7ca6e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f41e7ca6e_3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Модули functools, itertools</a:t>
            </a:r>
            <a:endParaRPr/>
          </a:p>
        </p:txBody>
      </p:sp>
      <p:sp>
        <p:nvSpPr>
          <p:cNvPr id="187" name="Google Shape;187;p35"/>
          <p:cNvSpPr txBox="1"/>
          <p:nvPr>
            <p:ph type="title"/>
          </p:nvPr>
        </p:nvSpPr>
        <p:spPr>
          <a:xfrm>
            <a:off x="2967025" y="2334100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FF9900"/>
                </a:solidFill>
              </a:rPr>
              <a:t>reduce</a:t>
            </a:r>
            <a:r>
              <a:rPr b="1" lang="ru-RU" sz="3600">
                <a:solidFill>
                  <a:srgbClr val="FF9900"/>
                </a:solidFill>
              </a:rPr>
              <a:t>()</a:t>
            </a:r>
            <a:endParaRPr b="1" sz="3600">
              <a:solidFill>
                <a:srgbClr val="FF9900"/>
              </a:solidFill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2967025" y="3257525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FF9900"/>
                </a:solidFill>
              </a:rPr>
              <a:t>partial</a:t>
            </a:r>
            <a:r>
              <a:rPr b="1" lang="ru-RU" sz="3600">
                <a:solidFill>
                  <a:srgbClr val="FF9900"/>
                </a:solidFill>
              </a:rPr>
              <a:t>()</a:t>
            </a:r>
            <a:endParaRPr b="1" sz="3600">
              <a:solidFill>
                <a:srgbClr val="FF9900"/>
              </a:solidFill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2543000" y="1263725"/>
            <a:ext cx="423900" cy="192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6298175" y="2334100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134F5C"/>
                </a:solidFill>
              </a:rPr>
              <a:t>count</a:t>
            </a:r>
            <a:r>
              <a:rPr b="1" lang="ru-RU" sz="3600">
                <a:solidFill>
                  <a:srgbClr val="134F5C"/>
                </a:solidFill>
              </a:rPr>
              <a:t>()</a:t>
            </a:r>
            <a:endParaRPr b="1" sz="3600">
              <a:solidFill>
                <a:srgbClr val="134F5C"/>
              </a:solidFill>
            </a:endParaRPr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6298175" y="3257525"/>
            <a:ext cx="1966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600">
                <a:solidFill>
                  <a:srgbClr val="134F5C"/>
                </a:solidFill>
              </a:rPr>
              <a:t>cycle</a:t>
            </a:r>
            <a:r>
              <a:rPr b="1" lang="ru-RU" sz="3600">
                <a:solidFill>
                  <a:srgbClr val="134F5C"/>
                </a:solidFill>
              </a:rPr>
              <a:t>()</a:t>
            </a:r>
            <a:endParaRPr b="1" sz="3600">
              <a:solidFill>
                <a:srgbClr val="134F5C"/>
              </a:solidFill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7804875" y="1223150"/>
            <a:ext cx="423900" cy="1927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00" y="4180950"/>
            <a:ext cx="5251450" cy="1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609900" y="379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math</a:t>
            </a:r>
            <a:endParaRPr/>
          </a:p>
        </p:txBody>
      </p:sp>
      <p:graphicFrame>
        <p:nvGraphicFramePr>
          <p:cNvPr id="199" name="Google Shape;199;p36"/>
          <p:cNvGraphicFramePr/>
          <p:nvPr/>
        </p:nvGraphicFramePr>
        <p:xfrm>
          <a:off x="2676900" y="13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{E13003F5-2B14-454D-A0B4-9B7BF785EEBF}</a:tableStyleId>
              </a:tblPr>
              <a:tblGrid>
                <a:gridCol w="1110975"/>
                <a:gridCol w="5004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0000FF"/>
                          </a:solidFill>
                        </a:rPr>
                        <a:t>Функции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0000FF"/>
                          </a:solidFill>
                        </a:rPr>
                        <a:t>Назначение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ceil(N)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N до ближайшего большего числа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fabs(N)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модуль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factorial(N)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Найти факториал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floor(N)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Округлить число вниз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fmod(a, b) 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Получить остаток от деления a на b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isfinite(N)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Является ли N числом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modf(N)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дробную и целую часть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sqrt(N)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квадратный корень числа N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sin(N)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cos(N)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косинус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tan(N)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Определить тангенс для N-радианов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degrees(N)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радианы в градусы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rgbClr val="38761D"/>
                          </a:solidFill>
                        </a:rPr>
                        <a:t>radians(N)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2C2D30"/>
                          </a:solidFill>
                        </a:rPr>
                        <a:t>Перевести градусы в радианы</a:t>
                      </a:r>
                      <a:endParaRPr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 о возможностях стандартной библиотеки.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импортировать модули и реализовывать собственные.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Узнали, как осуществлять отдельный импорт функций, расположенных в модулях.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такими важными модулями, как random, math.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работать с генераторами и осуществлять запуск скриптов с параметрами.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Импорт, модули и полезные возможности языка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277500" y="692150"/>
            <a:ext cx="58320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Импортирование служебных и собственных модулей.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Запуск скрипта с параметрами.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Генераторы списков, словарей и множеств.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random для генерации псевдослучайных чисел.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Конструкция yield.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functools.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itertools.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Модуль math.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90900" y="676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модулей из стандартной библиотеки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690900" y="1460575"/>
            <a:ext cx="3069600" cy="47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time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0000FF"/>
                </a:solidFill>
              </a:rPr>
              <a:t>random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sys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os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collections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abc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re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subprocess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copy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250" y="2969313"/>
            <a:ext cx="31887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6800100" y="1063975"/>
            <a:ext cx="4701000" cy="50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time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38761D"/>
                </a:solidFill>
              </a:rPr>
              <a:t>sleep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random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randint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sys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argv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os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walk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collections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Counter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abc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  <a:highlight>
                  <a:srgbClr val="FFFFFF"/>
                </a:highlight>
              </a:rPr>
              <a:t>abstractmethod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re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search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subprocess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call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>
                <a:solidFill>
                  <a:srgbClr val="EA9999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copy </a:t>
            </a: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38761D"/>
                </a:solidFill>
              </a:rPr>
              <a:t>deepcopy</a:t>
            </a:r>
            <a:endParaRPr sz="2400">
              <a:solidFill>
                <a:srgbClr val="EA999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Импорт собственных модулей</a:t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38" y="1545477"/>
            <a:ext cx="7726325" cy="1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 txBox="1"/>
          <p:nvPr/>
        </p:nvSpPr>
        <p:spPr>
          <a:xfrm>
            <a:off x="1800100" y="3996100"/>
            <a:ext cx="30696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EA9999"/>
                </a:solidFill>
              </a:rPr>
              <a:t>import</a:t>
            </a:r>
            <a:r>
              <a:rPr lang="ru-RU" sz="2400">
                <a:solidFill>
                  <a:schemeClr val="dk1"/>
                </a:solidFill>
              </a:rPr>
              <a:t> </a:t>
            </a:r>
            <a:r>
              <a:rPr lang="ru-RU" sz="2400">
                <a:solidFill>
                  <a:srgbClr val="0000FF"/>
                </a:solidFill>
              </a:rPr>
              <a:t>module_2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5523575" y="3385600"/>
            <a:ext cx="55143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</a:t>
            </a:r>
            <a:r>
              <a:rPr lang="ru-RU" sz="2400"/>
              <a:t>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my_func_1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module_1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my_func_2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my_func_3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F9900"/>
                </a:solidFill>
              </a:rPr>
              <a:t>from </a:t>
            </a:r>
            <a:r>
              <a:rPr lang="ru-RU" sz="2400">
                <a:solidFill>
                  <a:srgbClr val="0000FF"/>
                </a:solidFill>
              </a:rPr>
              <a:t>module_2 </a:t>
            </a:r>
            <a:r>
              <a:rPr lang="ru-RU" sz="2400">
                <a:solidFill>
                  <a:srgbClr val="EA9999"/>
                </a:solidFill>
              </a:rPr>
              <a:t>import </a:t>
            </a:r>
            <a:r>
              <a:rPr lang="ru-RU" sz="2400">
                <a:solidFill>
                  <a:srgbClr val="38761D"/>
                </a:solidFill>
              </a:rPr>
              <a:t>my_func_4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FF"/>
                </a:solidFill>
              </a:rPr>
              <a:t>...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23400" y="3925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Запуск скрипта с параметрами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50" y="1383750"/>
            <a:ext cx="10380900" cy="4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Генераторы</a:t>
            </a:r>
            <a:endParaRPr/>
          </a:p>
        </p:txBody>
      </p:sp>
      <p:sp>
        <p:nvSpPr>
          <p:cNvPr id="160" name="Google Shape;160;p32"/>
          <p:cNvSpPr txBox="1"/>
          <p:nvPr>
            <p:ph type="title"/>
          </p:nvPr>
        </p:nvSpPr>
        <p:spPr>
          <a:xfrm>
            <a:off x="816300" y="2173500"/>
            <a:ext cx="1600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2400">
                <a:solidFill>
                  <a:srgbClr val="38761D"/>
                </a:solidFill>
              </a:rPr>
              <a:t>Списков: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161" name="Google Shape;161;p32"/>
          <p:cNvSpPr txBox="1"/>
          <p:nvPr>
            <p:ph type="title"/>
          </p:nvPr>
        </p:nvSpPr>
        <p:spPr>
          <a:xfrm>
            <a:off x="816300" y="3206400"/>
            <a:ext cx="173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2400">
                <a:solidFill>
                  <a:srgbClr val="38761D"/>
                </a:solidFill>
              </a:rPr>
              <a:t>Словарей:</a:t>
            </a:r>
            <a:endParaRPr b="1" sz="2400">
              <a:solidFill>
                <a:srgbClr val="38761D"/>
              </a:solidFill>
            </a:endParaRPr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816300" y="4239300"/>
            <a:ext cx="1852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2400">
                <a:solidFill>
                  <a:srgbClr val="38761D"/>
                </a:solidFill>
              </a:rPr>
              <a:t>Множеств</a:t>
            </a:r>
            <a:r>
              <a:rPr b="1" lang="ru-RU" sz="2400">
                <a:solidFill>
                  <a:srgbClr val="38761D"/>
                </a:solidFill>
              </a:rPr>
              <a:t>:</a:t>
            </a:r>
            <a:endParaRPr b="1" sz="2400">
              <a:solidFill>
                <a:srgbClr val="38761D"/>
              </a:solidFill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0" y="2199688"/>
            <a:ext cx="8479600" cy="38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500" y="3246075"/>
            <a:ext cx="8479600" cy="43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100" y="4239309"/>
            <a:ext cx="7589687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690900" y="838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Модуль random для генерации псевдослучайных чисел</a:t>
            </a:r>
            <a:endParaRPr/>
          </a:p>
        </p:txBody>
      </p:sp>
      <p:sp>
        <p:nvSpPr>
          <p:cNvPr id="171" name="Google Shape;171;p33"/>
          <p:cNvSpPr txBox="1"/>
          <p:nvPr>
            <p:ph type="title"/>
          </p:nvPr>
        </p:nvSpPr>
        <p:spPr>
          <a:xfrm>
            <a:off x="1560275" y="33314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000">
                <a:solidFill>
                  <a:srgbClr val="0000FF"/>
                </a:solidFill>
              </a:rPr>
              <a:t>randint()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1560275" y="24152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000">
                <a:solidFill>
                  <a:srgbClr val="0000FF"/>
                </a:solidFill>
              </a:rPr>
              <a:t>random()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73" name="Google Shape;173;p33"/>
          <p:cNvSpPr txBox="1"/>
          <p:nvPr>
            <p:ph type="title"/>
          </p:nvPr>
        </p:nvSpPr>
        <p:spPr>
          <a:xfrm>
            <a:off x="1560275" y="4247663"/>
            <a:ext cx="2633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ru-RU" sz="3000">
                <a:solidFill>
                  <a:srgbClr val="0000FF"/>
                </a:solidFill>
              </a:rPr>
              <a:t>randrange()</a:t>
            </a:r>
            <a:endParaRPr b="1" sz="3000">
              <a:solidFill>
                <a:srgbClr val="0000FF"/>
              </a:solidFill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00" y="2839335"/>
            <a:ext cx="5652225" cy="14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Конструкция yield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00" y="3205970"/>
            <a:ext cx="57626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750000" y="1538125"/>
            <a:ext cx="10414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sz="3000">
                <a:solidFill>
                  <a:srgbClr val="2C2D30"/>
                </a:solidFill>
              </a:rPr>
              <a:t>—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 это ключевое слово, которое используется как </a:t>
            </a:r>
            <a:r>
              <a:rPr lang="ru-RU" sz="30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333333"/>
                </a:solidFill>
                <a:highlight>
                  <a:srgbClr val="FFFFFF"/>
                </a:highlight>
              </a:rPr>
              <a:t>, кроме того, что функция вернёт генератор.</a:t>
            </a:r>
            <a:endParaRPr sz="3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