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5CD5B-86CD-4611-B5E1-17BA3AC5191C}">
  <a:tblStyle styleId="{CA85CD5B-86CD-4611-B5E1-17BA3AC519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41e7c9e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f41e7c9e4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52a20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252a203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41e7c9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f41e7c9e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41e7c9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f41e7c9e4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4f05af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604f05afc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41e7c9e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f41e7c9e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41e7c9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41e7c9e4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41e7c9e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f41e7c9e4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1e7c9e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f41e7c9e4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41e7c9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f41e7c9e4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41e7c9e4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41e7c9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41e7c9e4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Print в файл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25" y="2795675"/>
            <a:ext cx="4478749" cy="29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771000" y="1508175"/>
            <a:ext cx="103614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"python.txt"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"Необычная работа функции print"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file=f_obj)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os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00" y="2287977"/>
            <a:ext cx="2986425" cy="24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/>
          <p:nvPr/>
        </p:nvSpPr>
        <p:spPr>
          <a:xfrm>
            <a:off x="5574200" y="673500"/>
            <a:ext cx="5152500" cy="5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.remove()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.rename()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.listdir()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.path()</a:t>
            </a:r>
            <a:endParaRPr sz="36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.path.basename()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.path.dirname()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.path.exists()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.path.isdir()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.path.isfile()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.path.join()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.path.split()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1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0" y="2603953"/>
            <a:ext cx="4003599" cy="20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00" y="1690739"/>
            <a:ext cx="6561625" cy="3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2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72750" y="1352125"/>
            <a:ext cx="3515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Сериализация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8975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dump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dumps()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4893925" y="23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{CA85CD5B-86CD-4611-B5E1-17BA3AC5191C}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list, tuple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int, long, float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3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4072750" y="1352125"/>
            <a:ext cx="3772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Дес</a:t>
            </a:r>
            <a:r>
              <a:rPr lang="ru-RU" sz="3600">
                <a:solidFill>
                  <a:srgbClr val="4A86E8"/>
                </a:solidFill>
              </a:rPr>
              <a:t>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9922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load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loads()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4873200" y="22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{CA85CD5B-86CD-4611-B5E1-17BA3AC5191C}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(int)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(real)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float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shutil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6812925" y="1511688"/>
            <a:ext cx="2854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.copyfileobj()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6812925" y="2296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.copyfile()</a:t>
            </a:r>
            <a:endParaRPr sz="3600">
              <a:solidFill>
                <a:srgbClr val="274E13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2598550"/>
            <a:ext cx="4202350" cy="1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6812925" y="30807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6812925" y="3865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.rmtree()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6812925" y="4780925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.move()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sys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700" y="1948512"/>
            <a:ext cx="3727814" cy="2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1239950" y="144065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argv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239950" y="208002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executable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239950" y="27464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exit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239950" y="35309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path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239950" y="419737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platform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1239950" y="4981875"/>
            <a:ext cx="592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stdin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stdout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stderr</a:t>
            </a:r>
            <a:endParaRPr sz="3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работать с файлами: считывать и записывать данные.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такой полезной возможности, как менеджер контекста.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открывать файлы в различных режимах, определять параметры файлового объекта и позиции указателя.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Разобрали, как выявлять ошибки при работе с файловыми объектами.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успешно примен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ять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навыки работы с модулями shutil, sys, json.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файлами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91000" y="72330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 с данными: чтение и запись.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Менеджеры контекста.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Выявление ошибок при работе с файлами.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Режимы доступа к файлу.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Параметры файлового объекта.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Определение позиции указателя в файле.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в файл.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json.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shutil.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sys.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09900" y="581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файлами: открытие, закрытие, чтение, запись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900" y="2572102"/>
            <a:ext cx="2766500" cy="2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3093900" y="1608363"/>
            <a:ext cx="46416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09900" y="193236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Открытие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2403000" y="210186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3093900" y="2954038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609900" y="31489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Чтение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2403000" y="32974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3093900" y="33225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093900" y="36754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3093900" y="425175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609900" y="4350338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Запись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403000" y="4498838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093900" y="4728325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3093900" y="528910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609900" y="5182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403000" y="5330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Менеджеры контекста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950" y="1559826"/>
            <a:ext cx="2172975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1394450" y="2826525"/>
            <a:ext cx="6098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/>
          </a:p>
        </p:txBody>
      </p:sp>
      <p:sp>
        <p:nvSpPr>
          <p:cNvPr id="161" name="Google Shape;161;p30"/>
          <p:cNvSpPr txBox="1"/>
          <p:nvPr/>
        </p:nvSpPr>
        <p:spPr>
          <a:xfrm>
            <a:off x="4216900" y="4145625"/>
            <a:ext cx="2627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2400" strike="sng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1705850" y="3997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FF9900"/>
                </a:solidFill>
              </a:rPr>
              <a:t>Закрытие</a:t>
            </a:r>
            <a:endParaRPr sz="2400" strike="sngStrike">
              <a:solidFill>
                <a:srgbClr val="FF9900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498950" y="4145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3525" y="6576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Выявление ошибок при работе с файлами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175" y="1540625"/>
            <a:ext cx="3038125" cy="2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715500" y="1891800"/>
            <a:ext cx="81135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 =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line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>
                <a:solidFill>
                  <a:srgbClr val="FFFF00"/>
                </a:solidFill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IOError: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"Произошла ошибка ввода-вывода!"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f_obj.close()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Режимы доступа к файлу</a:t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2420400" y="140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{CA85CD5B-86CD-4611-B5E1-17BA3AC5191C}</a:tableStyleId>
              </a:tblPr>
              <a:tblGrid>
                <a:gridCol w="1066350"/>
                <a:gridCol w="7181700"/>
              </a:tblGrid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Режим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w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на запись. При этом удалить содержимое файла. Если файла нет, создать новый.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x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запись, если файл отсутствует. Если файл есть, он не будет создан.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дозапись. Добавить информацию в конец файла.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b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двоичном формате.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текстовом формате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+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и запись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Параметры файлового объекта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00" y="2486026"/>
            <a:ext cx="2048100" cy="209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3"/>
          <p:cNvGraphicFramePr/>
          <p:nvPr/>
        </p:nvGraphicFramePr>
        <p:xfrm>
          <a:off x="3517800" y="206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{CA85CD5B-86CD-4611-B5E1-17BA3AC5191C}</a:tableStyleId>
              </a:tblPr>
              <a:tblGrid>
                <a:gridCol w="1609075"/>
                <a:gridCol w="6306725"/>
              </a:tblGrid>
              <a:tr h="7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Атрибут 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file.closed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значение True, если файл закрыт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file.mode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режим доступа, по которому был открыт файл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file.name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имя файла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275750"/>
            <a:ext cx="111351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Определение позиции указателя в файле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2801225" y="1352125"/>
            <a:ext cx="2704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tell()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3773925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2570475" y="4247174"/>
            <a:ext cx="29346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FF"/>
                </a:solidFill>
              </a:rPr>
              <a:t>Определяет, в скольких байтах от начала файла находится указатель</a:t>
            </a:r>
            <a:endParaRPr sz="1800" strike="sngStrike">
              <a:solidFill>
                <a:srgbClr val="0000FF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6862825" y="1352125"/>
            <a:ext cx="2934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seek</a:t>
            </a:r>
            <a:r>
              <a:rPr lang="ru-RU" sz="3600">
                <a:solidFill>
                  <a:srgbClr val="FF9900"/>
                </a:solidFill>
              </a:rPr>
              <a:t>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8146650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6943200" y="4576750"/>
            <a:ext cx="2934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Позволяет выполнить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переход на нужную позицию</a:t>
            </a:r>
            <a:endParaRPr sz="1800" strike="sngStrik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