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65D35-36C7-4214-8176-84D29DF274B6}">
  <a:tblStyle styleId="{13565D35-36C7-4214-8176-84D29DF27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a95fdc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5a95fdc3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a95fd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5a95fdc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5a95fd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05a95fdc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5a95fd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05a95fd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5a95fdc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05a95fdc3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5a95fdc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05a95fdc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5a95fd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05a95fdc3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5a95fd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05a95fd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3020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Virtualenv</a:t>
            </a:r>
            <a:r>
              <a:rPr lang="ru-RU"/>
              <a:t>. Особенности использования</a:t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690900" y="1728900"/>
            <a:ext cx="10810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виртуальной средой понимают директорию, содержащую необходимые для работы приложения-пакеты, позволяющие выполнять изолированный запуск приложения.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1170525" y="3119400"/>
            <a:ext cx="250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2D30"/>
                </a:solidFill>
              </a:rPr>
              <a:t>Установка virtualenv: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3779925" y="3004800"/>
            <a:ext cx="3280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chemeClr val="accent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virtualenv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1170525" y="3792300"/>
            <a:ext cx="3577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Создание виртуальной среды</a:t>
            </a:r>
            <a:r>
              <a:rPr lang="ru-RU" sz="1800">
                <a:solidFill>
                  <a:srgbClr val="2C2D30"/>
                </a:solidFill>
              </a:rPr>
              <a:t>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4904325" y="3678150"/>
            <a:ext cx="3280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virtualenv </a:t>
            </a:r>
            <a:r>
              <a:rPr lang="ru-RU" sz="1800">
                <a:solidFill>
                  <a:schemeClr val="accent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1170525" y="4555050"/>
            <a:ext cx="3577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Активация виртуальной среды</a:t>
            </a:r>
            <a:r>
              <a:rPr lang="ru-RU" sz="1800">
                <a:solidFill>
                  <a:srgbClr val="2C2D30"/>
                </a:solidFill>
              </a:rPr>
              <a:t>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904325" y="4237350"/>
            <a:ext cx="6827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my_proj\Scripts\activate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Windows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my_proj/venv/bin/activate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Linux, MacOS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1183125" y="5446650"/>
            <a:ext cx="3810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Деа</a:t>
            </a:r>
            <a:r>
              <a:rPr lang="ru-RU" sz="1800">
                <a:solidFill>
                  <a:srgbClr val="2C2D30"/>
                </a:solidFill>
              </a:rPr>
              <a:t>ктивация виртуальной среды:</a:t>
            </a:r>
            <a:endParaRPr sz="18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916925" y="5128950"/>
            <a:ext cx="6989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my_proj\Scripts\deactivate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Windows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deactivate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800">
                <a:solidFill>
                  <a:srgbClr val="0000F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 Linux, MacOS</a:t>
            </a:r>
            <a:endParaRPr sz="1800">
              <a:solidFill>
                <a:srgbClr val="0000F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Библиотека psutil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900" y="1702186"/>
            <a:ext cx="3978600" cy="33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796500" y="2488800"/>
            <a:ext cx="60750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Позволяет получить информацию о параметрах процессора, памяти, дисков. Это отличная библиотека для управления системой и ресурсами.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690900" y="35184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Библиотека requests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785725" y="2272100"/>
            <a:ext cx="53238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Сторонний инструмент для выполнения запросов и обработки ответов. Одно из ключевых звеньев для парсинга веб-страниц.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853" y="1978250"/>
            <a:ext cx="4488524" cy="29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последнем занятии курса вы узнали о полезных дополнения в механизме ООП в Python: статических методах и методах класса, атрибутах и встроенных методах объектов класса. Вы научились пошагово создавать ООП-программы и собственные исключения. Вы узнали о некоторых трюках, которые сделают ваш код более лаконичным и стильным. Наконец, вы познакомились с библиотеками, которые еще пригодятся в вам в будущем: psutil, pip, virtualenv, requests.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Полезные дополнения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28500" y="72330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Статические методы и методы класса.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Атрибуты и встроенные методы объектов класса.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 ООП-программы.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собственных исключений.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Библиотека psutil.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Pip и virtualenv. Особенности использования.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Библиотека requests.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Статические методы и методы класса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1697025" y="1732138"/>
            <a:ext cx="29469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FF9900"/>
                </a:solidFill>
              </a:rPr>
              <a:t>@staticmethod</a:t>
            </a:r>
            <a:endParaRPr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1012425" y="2745300"/>
            <a:ext cx="45495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Декоратор для метода класса. Такой метод вызывается напрямую через имя класса (статический метод).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780600" y="1732138"/>
            <a:ext cx="29469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3000">
                <a:solidFill>
                  <a:srgbClr val="FF9900"/>
                </a:solidFill>
              </a:rPr>
              <a:t>@classmethod</a:t>
            </a:r>
            <a:endParaRPr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6096000" y="2448300"/>
            <a:ext cx="45495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Декоратор для метода класса. Такой метод получает класс в качестве первого аргумента.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3400" y="635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и встроенные методы объектов классов. Часть 1</a:t>
            </a:r>
            <a:endParaRPr/>
          </a:p>
        </p:txBody>
      </p:sp>
      <p:graphicFrame>
        <p:nvGraphicFramePr>
          <p:cNvPr id="147" name="Google Shape;147;p30"/>
          <p:cNvGraphicFramePr/>
          <p:nvPr/>
        </p:nvGraphicFramePr>
        <p:xfrm>
          <a:off x="2970975" y="14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{13565D35-36C7-4214-8176-84D29DF274B6}</a:tableStyleId>
              </a:tblPr>
              <a:tblGrid>
                <a:gridCol w="1733550"/>
                <a:gridCol w="4381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Атрибут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__name__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Имя класса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__module__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Имя модуля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__dict__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Словарь с атрибутами класса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__bases__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Кортеж с базовыми классами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__doc__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Строка документации класса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__class__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Объект-класс, экземпляром которого является данный инстанс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__init__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Конструктор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__del__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Деструктор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__hash__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Возвращает хеш-значение объекта, равное 32-битному числу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23400" y="635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и встроенные методы объектов классов. Часть 2</a:t>
            </a:r>
            <a:endParaRPr/>
          </a:p>
        </p:txBody>
      </p:sp>
      <p:graphicFrame>
        <p:nvGraphicFramePr>
          <p:cNvPr id="153" name="Google Shape;153;p31"/>
          <p:cNvGraphicFramePr/>
          <p:nvPr/>
        </p:nvGraphicFramePr>
        <p:xfrm>
          <a:off x="2970975" y="14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{13565D35-36C7-4214-8176-84D29DF274B6}</a:tableStyleId>
              </a:tblPr>
              <a:tblGrid>
                <a:gridCol w="1733550"/>
                <a:gridCol w="4381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Атрибут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4" name="Google Shape;154;p31"/>
          <p:cNvGraphicFramePr/>
          <p:nvPr/>
        </p:nvGraphicFramePr>
        <p:xfrm>
          <a:off x="2970975" y="18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{13565D35-36C7-4214-8176-84D29DF274B6}</a:tableStyleId>
              </a:tblPr>
              <a:tblGrid>
                <a:gridCol w="1733550"/>
                <a:gridCol w="4381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__getattr__</a:t>
                      </a: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Возвращает атрибут, недоступный обычным способом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__setattr__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Присваивает значение атрибуту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__delattr__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Удаляет атрибут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__call__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Выполняется при вызове экземпляра класса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__str__</a:t>
                      </a:r>
                      <a:endParaRPr b="1" sz="160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Строковое представление объекта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__repr__</a:t>
                      </a:r>
                      <a:endParaRPr b="1" sz="160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Формальное строковое представление объекта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__getitem__</a:t>
                      </a:r>
                      <a:endParaRPr b="1" sz="160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Получение элемента по индексу или ключу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__setitem__</a:t>
                      </a:r>
                      <a:endParaRPr b="1" sz="160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Присваивание элемента с данным ключом или индексом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accent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__delitem__</a:t>
                      </a:r>
                      <a:endParaRPr b="1" sz="1600">
                        <a:solidFill>
                          <a:schemeClr val="accent6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rgbClr val="2C2D30"/>
                          </a:solidFill>
                        </a:rPr>
                        <a:t>Удаление элемента с данным ключом или индексом</a:t>
                      </a:r>
                      <a:endParaRPr sz="16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ООП-программа</a:t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800" y="2125975"/>
            <a:ext cx="5833575" cy="30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/>
          <p:nvPr/>
        </p:nvSpPr>
        <p:spPr>
          <a:xfrm>
            <a:off x="623400" y="1533100"/>
            <a:ext cx="51879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Сформулировать задачу.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объекты предметной области, участвующие в решении задачи.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классы, на основе которых генерируются объекты. При необходимости определить базовые классы и классы-потомки.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Определить основные атрибуты и методы объектов.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Создать классы, их атрибуты и методы.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Создать объекты классов.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>
                <a:solidFill>
                  <a:schemeClr val="accent6"/>
                </a:solidFill>
              </a:rPr>
              <a:t>Выполнить итоговое решение задачи, организовав взаимодействие объектов.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Создание собственных исключений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25" y="2734562"/>
            <a:ext cx="4030375" cy="3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1201500" y="1549313"/>
            <a:ext cx="91800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В Python существует возможность создания собственных классов-исключений — потомков класса Exception.</a:t>
            </a:r>
            <a:r>
              <a:rPr lang="ru-RU" sz="3000">
                <a:solidFill>
                  <a:srgbClr val="0000FF"/>
                </a:solidFill>
              </a:rPr>
              <a:t> </a:t>
            </a:r>
            <a:endParaRPr sz="3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1917000" y="2404328"/>
            <a:ext cx="3000000" cy="3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Exception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ZeroDivisionError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IndexError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KeyError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FileExistsError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FileNotFoundError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IndentationError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TypeError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FF0000"/>
                </a:solidFill>
              </a:rPr>
              <a:t>ValueError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623400" y="3020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Pip. Особенности использования</a:t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623400" y="1337400"/>
            <a:ext cx="10810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rgbClr val="0000FF"/>
                </a:solidFill>
              </a:rPr>
              <a:t>Это популярная система управления пакетами, предназначенная для установки и управления программными пакетами, реализованными с помощью Python.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p34"/>
          <p:cNvGraphicFramePr/>
          <p:nvPr/>
        </p:nvGraphicFramePr>
        <p:xfrm>
          <a:off x="3301800" y="22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{13565D35-36C7-4214-8176-84D29DF274B6}</a:tableStyleId>
              </a:tblPr>
              <a:tblGrid>
                <a:gridCol w="1876425"/>
                <a:gridCol w="4238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Команда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help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подсказку о доступных командах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install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Установить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uninstall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Удалить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list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список установленных пакетов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search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пакет по имени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install -U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Обновить указанный пакет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accent6"/>
                          </a:solidFill>
                        </a:rPr>
                        <a:t>pip show package_name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информацию об установленном пакете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