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3"/>
    <p:sldId id="265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6841-8802-4EC8-A7DA-2B5D4D8B3E09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B743-184F-4CDE-AB80-5E0F86190CE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6841-8802-4EC8-A7DA-2B5D4D8B3E09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B743-184F-4CDE-AB80-5E0F86190CE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6841-8802-4EC8-A7DA-2B5D4D8B3E09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B743-184F-4CDE-AB80-5E0F86190CE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6841-8802-4EC8-A7DA-2B5D4D8B3E09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B743-184F-4CDE-AB80-5E0F86190CE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6841-8802-4EC8-A7DA-2B5D4D8B3E09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B743-184F-4CDE-AB80-5E0F86190CE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6841-8802-4EC8-A7DA-2B5D4D8B3E09}" type="datetimeFigureOut">
              <a:rPr lang="en-US" smtClean="0"/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B743-184F-4CDE-AB80-5E0F86190CE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6841-8802-4EC8-A7DA-2B5D4D8B3E09}" type="datetimeFigureOut">
              <a:rPr lang="en-US" smtClean="0"/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B743-184F-4CDE-AB80-5E0F86190CE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6841-8802-4EC8-A7DA-2B5D4D8B3E09}" type="datetimeFigureOut">
              <a:rPr lang="en-US" smtClean="0"/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B743-184F-4CDE-AB80-5E0F86190CE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6841-8802-4EC8-A7DA-2B5D4D8B3E09}" type="datetimeFigureOut">
              <a:rPr lang="en-US" smtClean="0"/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B743-184F-4CDE-AB80-5E0F86190CE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6841-8802-4EC8-A7DA-2B5D4D8B3E09}" type="datetimeFigureOut">
              <a:rPr lang="en-US" smtClean="0"/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B743-184F-4CDE-AB80-5E0F86190CE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6841-8802-4EC8-A7DA-2B5D4D8B3E09}" type="datetimeFigureOut">
              <a:rPr lang="en-US" smtClean="0"/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B743-184F-4CDE-AB80-5E0F86190CE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76841-8802-4EC8-A7DA-2B5D4D8B3E09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DB743-184F-4CDE-AB80-5E0F86190CE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jpe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16205"/>
            <a:ext cx="10515600" cy="138557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  <a:sym typeface="+mn-ea"/>
              </a:rPr>
              <a:t>РЕАЛИЗАЦИЯ СИСТЕМЫ HMI ДЛЯ БЕСКОНТАКТНОГО УПРАВЛЕНИЯ ОБОРУДОВАНИЕМ НА ОСНОВЕ ЖЕСТОВЫХ КОМАНД</a:t>
            </a:r>
            <a:endParaRPr lang="ru-RU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  <a:sym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4178" y="1502688"/>
            <a:ext cx="11563643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ucida Sans Unicode" panose="020B0602030504020204" pitchFamily="34" charset="0"/>
                <a:ea typeface="Noto Sans CJK SC Regular"/>
                <a:cs typeface="Lucida Sans Unicode" panose="020B0602030504020204" pitchFamily="34" charset="0"/>
              </a:rPr>
              <a:t>	Цель работы: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Noto Sans CJK SC Regular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  <a:sym typeface="+mn-ea"/>
              </a:rPr>
              <a:t>Разработка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  <a:sym typeface="+mn-ea"/>
              </a:rPr>
              <a:t>программного HMI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  <a:sym typeface="+mn-ea"/>
              </a:rPr>
              <a:t>для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  <a:sym typeface="+mn-ea"/>
              </a:rPr>
              <a:t>распознавания жестов в видеопотоке и выполнением команд компьютера, согласно распознанному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  <a:sym typeface="+mn-ea"/>
              </a:rPr>
              <a:t>жесту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  <a:sym typeface="+mn-ea"/>
              </a:rPr>
              <a:t>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Times New Roman" panose="02020603050405020304" pitchFamily="18" charset="0"/>
              <a:ea typeface="Noto Sans CJK SC Regular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Noto Sans CJK SC Regular"/>
                <a:cs typeface="Times New Roman" panose="02020603050405020304" pitchFamily="18" charset="0"/>
              </a:rPr>
              <a:t>	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ea typeface="Noto Sans CJK SC Regular"/>
                <a:cs typeface="Lucida Sans Unicode" panose="020B0602030504020204" pitchFamily="34" charset="0"/>
              </a:rPr>
              <a:t>Задачи: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Times New Roman" panose="02020603050405020304" pitchFamily="18" charset="0"/>
              <a:ea typeface="Noto Sans CJK SC Regular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  <a:sym typeface="+mn-ea"/>
              </a:rPr>
              <a:t>Разработать инструмент для сбора данных.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  <a:sym typeface="+mn-ea"/>
              </a:rPr>
              <a:t>Собрать данные для обучения нейронной сети.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  <a:sym typeface="+mn-ea"/>
              </a:rPr>
              <a:t>Провести анализ и обработку собранных данных для подготовки датасета.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  <a:sym typeface="+mn-ea"/>
              </a:rPr>
              <a:t>Обучить рекуррентную нейронную сеть LSTM для классификации.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  <a:sym typeface="+mn-ea"/>
              </a:rPr>
              <a:t>Разработать приложение системы HMI для идентификации жестовых команд в видеопотоке.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74650" y="386080"/>
            <a:ext cx="11443970" cy="1325880"/>
          </a:xfrm>
        </p:spPr>
        <p:txBody>
          <a:bodyPr>
            <a:noAutofit/>
          </a:bodyPr>
          <a:p>
            <a:r>
              <a:rPr lang="ru-RU" altLang="en-US" sz="480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Структурная схема работы системы</a:t>
            </a:r>
            <a:endParaRPr lang="ru-RU" altLang="en-US" sz="4800">
              <a:solidFill>
                <a:schemeClr val="tx1">
                  <a:lumMod val="75000"/>
                  <a:lumOff val="2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13" name="Изображение 48"/>
          <p:cNvPicPr>
            <a:picLocks noChangeAspect="1"/>
          </p:cNvPicPr>
          <p:nvPr>
            <p:ph idx="1"/>
          </p:nvPr>
        </p:nvPicPr>
        <p:blipFill>
          <a:blip r:embed="rId1">
            <a:grayscl/>
          </a:blip>
          <a:stretch>
            <a:fillRect/>
          </a:stretch>
        </p:blipFill>
        <p:spPr>
          <a:xfrm>
            <a:off x="374015" y="2808605"/>
            <a:ext cx="11444605" cy="1872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4333" y="144991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Приложение сбора данных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1"/>
          <a:stretch>
            <a:fillRect/>
          </a:stretch>
        </p:blipFill>
        <p:spPr>
          <a:xfrm>
            <a:off x="894610" y="1689510"/>
            <a:ext cx="3542983" cy="452913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l="1205" t="1743" r="980" b="2951"/>
          <a:stretch>
            <a:fillRect/>
          </a:stretch>
        </p:blipFill>
        <p:spPr>
          <a:xfrm>
            <a:off x="5223932" y="1689510"/>
            <a:ext cx="6123533" cy="452913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5105" y="154940"/>
            <a:ext cx="10515600" cy="1325563"/>
          </a:xfrm>
        </p:spPr>
        <p:txBody>
          <a:bodyPr>
            <a:noAutofit/>
          </a:bodyPr>
          <a:lstStyle/>
          <a:p>
            <a:r>
              <a:rPr lang="ru-RU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Сбор и обработка данных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1"/>
          <a:srcRect l="18285" t="9599" r="22918" b="18251"/>
          <a:stretch>
            <a:fillRect/>
          </a:stretch>
        </p:blipFill>
        <p:spPr>
          <a:xfrm>
            <a:off x="7854738" y="2162768"/>
            <a:ext cx="2192867" cy="197273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l="15803" t="7822" r="20191" b="8380"/>
          <a:stretch>
            <a:fillRect/>
          </a:stretch>
        </p:blipFill>
        <p:spPr>
          <a:xfrm>
            <a:off x="9685655" y="323850"/>
            <a:ext cx="2263775" cy="213423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/>
          <a:srcRect l="6879" t="6589" r="5770" b="4277"/>
          <a:stretch>
            <a:fillRect/>
          </a:stretch>
        </p:blipFill>
        <p:spPr>
          <a:xfrm>
            <a:off x="8237220" y="4526280"/>
            <a:ext cx="3204845" cy="1765300"/>
          </a:xfrm>
          <a:prstGeom prst="rect">
            <a:avLst/>
          </a:prstGeom>
        </p:spPr>
      </p:pic>
      <p:pic>
        <p:nvPicPr>
          <p:cNvPr id="27" name="Изображение 50" descr="жесты"/>
          <p:cNvPicPr>
            <a:picLocks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05105" y="2458085"/>
            <a:ext cx="7213600" cy="2758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3655" y="165360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Структура нейронной сети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4" name="Изображение 47"/>
          <p:cNvPicPr>
            <a:picLocks noChangeAspect="1"/>
          </p:cNvPicPr>
          <p:nvPr/>
        </p:nvPicPr>
        <p:blipFill rotWithShape="1">
          <a:blip r:embed="rId1"/>
          <a:srcRect l="2512" t="6849" r="24276" b="20433"/>
          <a:stretch>
            <a:fillRect/>
          </a:stretch>
        </p:blipFill>
        <p:spPr>
          <a:xfrm>
            <a:off x="1346200" y="2178343"/>
            <a:ext cx="4690533" cy="307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473699" y="3325227"/>
            <a:ext cx="1751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ReLU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29766" y="3722262"/>
            <a:ext cx="1751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ReLU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15466" y="4122486"/>
            <a:ext cx="1751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ReLU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98633" y="2462995"/>
            <a:ext cx="2595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Вход – 40х126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72566" y="4922934"/>
            <a:ext cx="1751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Выход 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16499" y="4553602"/>
            <a:ext cx="1751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Softmax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79532" y="2894111"/>
            <a:ext cx="1751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ReLU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73035" y="5666291"/>
            <a:ext cx="4861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40х21х3 (5040) </a:t>
            </a:r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=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&gt; </a:t>
            </a:r>
            <a:r>
              <a:rPr lang="ru-RU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6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800" y="110067"/>
            <a:ext cx="10828866" cy="1479016"/>
          </a:xfrm>
        </p:spPr>
        <p:txBody>
          <a:bodyPr>
            <a:noAutofit/>
          </a:bodyPr>
          <a:lstStyle/>
          <a:p>
            <a:r>
              <a:rPr lang="ru-RU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Интерфейс приложения системы </a:t>
            </a: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HMI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4" name="Изображение 7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9774" y="1589083"/>
            <a:ext cx="3489825" cy="2458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Изображение 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329" y="4244788"/>
            <a:ext cx="3901471" cy="2458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Изображение 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336" y="1589083"/>
            <a:ext cx="3690932" cy="2458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Изображение 7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3285" y="4244788"/>
            <a:ext cx="3837868" cy="2458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732</Words>
  <Application>WPS Presentation</Application>
  <PresentationFormat>Широкоэкранный</PresentationFormat>
  <Paragraphs>37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SimSun</vt:lpstr>
      <vt:lpstr>Wingdings</vt:lpstr>
      <vt:lpstr>Lucida Sans Unicode</vt:lpstr>
      <vt:lpstr>Noto Sans CJK SC Regular</vt:lpstr>
      <vt:lpstr>Segoe Print</vt:lpstr>
      <vt:lpstr>Times New Roman</vt:lpstr>
      <vt:lpstr>Microsoft YaHei</vt:lpstr>
      <vt:lpstr>Arial Unicode MS</vt:lpstr>
      <vt:lpstr>Calibri Light</vt:lpstr>
      <vt:lpstr>Calibri</vt:lpstr>
      <vt:lpstr>Тема Office</vt:lpstr>
      <vt:lpstr>РЕАЛИЗАЦИЯ СИСТЕМЫ HMI ДЛЯ БЕСКОНТАКТНОГО УПРАВЛЕНИЯ ОБОРУДОВАНИЕМ НА ОСНОВЕ ЖЕСТОВЫХ КОМАНД</vt:lpstr>
      <vt:lpstr>Структурная схема работы системы</vt:lpstr>
      <vt:lpstr>Приложение сбора данных</vt:lpstr>
      <vt:lpstr>Обработка собранных данных</vt:lpstr>
      <vt:lpstr>Структура нейронной сети</vt:lpstr>
      <vt:lpstr>Интерфейс приложения системы HMI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</dc:title>
  <dc:creator>375336923493</dc:creator>
  <cp:lastModifiedBy>Максим Ступакев�</cp:lastModifiedBy>
  <cp:revision>7</cp:revision>
  <dcterms:created xsi:type="dcterms:W3CDTF">2022-05-21T14:30:00Z</dcterms:created>
  <dcterms:modified xsi:type="dcterms:W3CDTF">2022-06-11T16:16:54Z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BC5BA1C025A643C0B8D90F622A7F6D25</vt:lpwstr>
  </property>
  <property fmtid="{D5CDD505-2E9C-101B-9397-08002B2CF9AE}" pid="3" name="KSOProductBuildVer">
    <vt:lpwstr>1049-11.2.0.11156</vt:lpwstr>
  </property>
</Properties>
</file>