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67" r:id="rId6"/>
    <p:sldId id="266" r:id="rId7"/>
    <p:sldId id="264" r:id="rId8"/>
    <p:sldId id="265" r:id="rId9"/>
    <p:sldId id="262" r:id="rId10"/>
    <p:sldId id="260" r:id="rId11"/>
    <p:sldId id="268" r:id="rId12"/>
    <p:sldId id="263" r:id="rId13"/>
    <p:sldId id="261" r:id="rId14"/>
    <p:sldId id="259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28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5292F-2405-4129-84F0-8348AA70EF17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855B4-80CA-43BD-AD09-AC8FBD4A2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92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855B4-80CA-43BD-AD09-AC8FBD4A25A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03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855B4-80CA-43BD-AD09-AC8FBD4A25A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3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824-A56E-41B7-8954-34FEF09B0AC9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2D80-11EC-4DA2-8869-434416F75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25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824-A56E-41B7-8954-34FEF09B0AC9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2D80-11EC-4DA2-8869-434416F75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84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824-A56E-41B7-8954-34FEF09B0AC9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2D80-11EC-4DA2-8869-434416F75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8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824-A56E-41B7-8954-34FEF09B0AC9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2D80-11EC-4DA2-8869-434416F75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39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824-A56E-41B7-8954-34FEF09B0AC9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2D80-11EC-4DA2-8869-434416F75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7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824-A56E-41B7-8954-34FEF09B0AC9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2D80-11EC-4DA2-8869-434416F75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96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824-A56E-41B7-8954-34FEF09B0AC9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2D80-11EC-4DA2-8869-434416F75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33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824-A56E-41B7-8954-34FEF09B0AC9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2D80-11EC-4DA2-8869-434416F75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34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824-A56E-41B7-8954-34FEF09B0AC9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2D80-11EC-4DA2-8869-434416F75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73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824-A56E-41B7-8954-34FEF09B0AC9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2D80-11EC-4DA2-8869-434416F75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31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824-A56E-41B7-8954-34FEF09B0AC9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2D80-11EC-4DA2-8869-434416F75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6824-A56E-41B7-8954-34FEF09B0AC9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2D80-11EC-4DA2-8869-434416F75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68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44731"/>
            <a:ext cx="9144000" cy="372767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классификатора для удаленной диагностики физического состояний человека на основе нейронной сети LSTM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6096000"/>
            <a:ext cx="9144000" cy="7620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Разработал: Ступакевич Максим Русланович ИИТ-171</a:t>
            </a:r>
          </a:p>
          <a:p>
            <a:r>
              <a:rPr lang="ru-RU" dirty="0" smtClean="0"/>
              <a:t>Руководитель: </a:t>
            </a:r>
            <a:r>
              <a:rPr lang="ru-RU" dirty="0" err="1" smtClean="0"/>
              <a:t>Ассанович</a:t>
            </a:r>
            <a:r>
              <a:rPr lang="ru-RU" dirty="0" smtClean="0"/>
              <a:t> Борис </a:t>
            </a:r>
            <a:r>
              <a:rPr lang="ru-RU" dirty="0" err="1" smtClean="0"/>
              <a:t>Алиевич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50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663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Графики зависимости: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9792" y="6217230"/>
            <a:ext cx="3294424" cy="603477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Соотношения сторон ограничительной рамки от номера кадра</a:t>
            </a:r>
            <a:endParaRPr lang="ru-RU" dirty="0"/>
          </a:p>
        </p:txBody>
      </p:sp>
      <p:pic>
        <p:nvPicPr>
          <p:cNvPr id="1026" name="Рисунок 75" descr="57C16D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609" y="1789337"/>
            <a:ext cx="3268299" cy="214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74" descr="E3D49C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609" y="3979515"/>
            <a:ext cx="3263537" cy="219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Рисунок 65" descr="C228C0B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92" y="1801036"/>
            <a:ext cx="3294424" cy="22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Рисунок 64" descr="C8BFDA3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554" y="3956569"/>
            <a:ext cx="3294425" cy="22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7113609" y="6217230"/>
            <a:ext cx="3294424" cy="603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Перемещения ограничительной рамки за кадр от номера кадра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894215" y="2666899"/>
            <a:ext cx="21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Падение есть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020491" y="4893573"/>
            <a:ext cx="21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Падения нет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3338" y="1214111"/>
                <a:ext cx="1401346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Ширина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Высота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38" y="1214111"/>
                <a:ext cx="1401346" cy="5167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68508" y="1256999"/>
                <a:ext cx="368972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тек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пред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тек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пред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508" y="1256999"/>
                <a:ext cx="3689728" cy="563680"/>
              </a:xfrm>
              <a:prstGeom prst="rect">
                <a:avLst/>
              </a:prstGeom>
              <a:blipFill>
                <a:blip r:embed="rId7"/>
                <a:stretch>
                  <a:fillRect l="-3967" b="-10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51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01835" y="99418"/>
            <a:ext cx="7304314" cy="1325563"/>
          </a:xfrm>
        </p:spPr>
        <p:txBody>
          <a:bodyPr/>
          <a:lstStyle/>
          <a:p>
            <a:r>
              <a:rPr lang="ru-RU" dirty="0" smtClean="0"/>
              <a:t>Структура нейронной сети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64228" y="1568562"/>
            <a:ext cx="1279821" cy="4605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</a:t>
            </a:r>
          </a:p>
          <a:p>
            <a:pPr algn="ctr"/>
            <a:r>
              <a:rPr lang="en-US" dirty="0" smtClean="0"/>
              <a:t>300x2</a:t>
            </a:r>
          </a:p>
          <a:p>
            <a:pPr algn="ctr"/>
            <a:r>
              <a:rPr lang="en-US" dirty="0" smtClean="0"/>
              <a:t>128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22742" y="1568562"/>
            <a:ext cx="1057275" cy="46053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Dropout 0.1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89617" y="2242457"/>
            <a:ext cx="1257300" cy="3257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</a:t>
            </a:r>
          </a:p>
          <a:p>
            <a:pPr algn="ctr"/>
            <a:r>
              <a:rPr lang="en-US" dirty="0" smtClean="0"/>
              <a:t>32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8266067" y="2571069"/>
            <a:ext cx="1590675" cy="26003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</a:t>
            </a:r>
          </a:p>
          <a:p>
            <a:pPr algn="ctr"/>
            <a:r>
              <a:rPr lang="en-US" dirty="0"/>
              <a:t>1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561908" y="1890032"/>
            <a:ext cx="960834" cy="42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3522617" y="1791407"/>
            <a:ext cx="945357" cy="407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5" idx="1"/>
          </p:cNvCxnSpPr>
          <p:nvPr/>
        </p:nvCxnSpPr>
        <p:spPr>
          <a:xfrm>
            <a:off x="3544049" y="3871231"/>
            <a:ext cx="978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544049" y="2791333"/>
            <a:ext cx="978693" cy="224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544049" y="2766333"/>
            <a:ext cx="978693" cy="220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5580017" y="1782082"/>
            <a:ext cx="609600" cy="33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5580017" y="2571069"/>
            <a:ext cx="609600" cy="345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5580017" y="2461532"/>
            <a:ext cx="609600" cy="225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544049" y="1890032"/>
            <a:ext cx="978693" cy="198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544049" y="5867908"/>
            <a:ext cx="978693" cy="26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3561908" y="1782082"/>
            <a:ext cx="960834" cy="11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53574" y="1870982"/>
            <a:ext cx="969168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3552383" y="4966608"/>
            <a:ext cx="970359" cy="90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561908" y="3871231"/>
            <a:ext cx="960834" cy="111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3544049" y="4947556"/>
            <a:ext cx="978693" cy="118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" idx="3"/>
            <a:endCxn id="6" idx="1"/>
          </p:cNvCxnSpPr>
          <p:nvPr/>
        </p:nvCxnSpPr>
        <p:spPr>
          <a:xfrm>
            <a:off x="5580017" y="3871231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5580017" y="3871231"/>
            <a:ext cx="609600" cy="84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5580017" y="3126377"/>
            <a:ext cx="609600" cy="74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5580017" y="4966607"/>
            <a:ext cx="609600" cy="20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V="1">
            <a:off x="5580017" y="5171394"/>
            <a:ext cx="609600" cy="8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5580017" y="4718957"/>
            <a:ext cx="609600" cy="130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V="1">
            <a:off x="5580017" y="3871231"/>
            <a:ext cx="609600" cy="215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5580017" y="3126377"/>
            <a:ext cx="609600" cy="289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5580017" y="4718957"/>
            <a:ext cx="60960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5580017" y="3871231"/>
            <a:ext cx="609600" cy="116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5580017" y="3187337"/>
            <a:ext cx="609600" cy="17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5580017" y="2571069"/>
            <a:ext cx="609600" cy="239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5580017" y="2461532"/>
            <a:ext cx="609600" cy="10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>
            <a:off x="5580017" y="1782082"/>
            <a:ext cx="609600" cy="78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>
            <a:off x="5580017" y="1870982"/>
            <a:ext cx="609600" cy="131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>
            <a:off x="5580017" y="1782082"/>
            <a:ext cx="609600" cy="208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>
            <a:off x="5580017" y="2461532"/>
            <a:ext cx="609600" cy="72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7446917" y="2571069"/>
            <a:ext cx="81915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endCxn id="7" idx="2"/>
          </p:cNvCxnSpPr>
          <p:nvPr/>
        </p:nvCxnSpPr>
        <p:spPr>
          <a:xfrm flipV="1">
            <a:off x="7437392" y="3871232"/>
            <a:ext cx="828675" cy="11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7" idx="2"/>
          </p:cNvCxnSpPr>
          <p:nvPr/>
        </p:nvCxnSpPr>
        <p:spPr>
          <a:xfrm flipV="1">
            <a:off x="7442155" y="3871232"/>
            <a:ext cx="823912" cy="3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7446917" y="3187337"/>
            <a:ext cx="819150" cy="74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7" idx="2"/>
          </p:cNvCxnSpPr>
          <p:nvPr/>
        </p:nvCxnSpPr>
        <p:spPr>
          <a:xfrm flipV="1">
            <a:off x="7446917" y="3871232"/>
            <a:ext cx="819150" cy="70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7" idx="6"/>
          </p:cNvCxnSpPr>
          <p:nvPr/>
        </p:nvCxnSpPr>
        <p:spPr>
          <a:xfrm flipV="1">
            <a:off x="9856742" y="3866469"/>
            <a:ext cx="489041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>
          <a:xfrm>
            <a:off x="1820091" y="2037806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>
            <a:off x="1820090" y="2242457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>
            <a:off x="1820090" y="2478270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>
          <a:xfrm>
            <a:off x="1820089" y="2682921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/>
          <p:nvPr/>
        </p:nvCxnSpPr>
        <p:spPr>
          <a:xfrm>
            <a:off x="1820089" y="2880631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1820088" y="3085282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>
            <a:off x="1820088" y="3321095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>
            <a:off x="1820087" y="3525746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1820088" y="3732304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>
            <a:off x="1820087" y="3936955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>
            <a:off x="1820087" y="4172768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>
            <a:off x="1820086" y="4377419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>
            <a:off x="1820086" y="4575129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>
            <a:off x="1820085" y="4779780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>
            <a:off x="1820085" y="5015593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/>
          <p:nvPr/>
        </p:nvCxnSpPr>
        <p:spPr>
          <a:xfrm>
            <a:off x="1820084" y="5171394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>
            <a:off x="1820078" y="5344137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>
            <a:off x="1820077" y="5548788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/>
          <p:nvPr/>
        </p:nvCxnSpPr>
        <p:spPr>
          <a:xfrm>
            <a:off x="1820077" y="5784601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1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7214" y="298041"/>
            <a:ext cx="4439194" cy="1325563"/>
          </a:xfrm>
        </p:spPr>
        <p:txBody>
          <a:bodyPr/>
          <a:lstStyle/>
          <a:p>
            <a:pPr algn="ctr"/>
            <a:r>
              <a:rPr lang="ru-RU" dirty="0" err="1" smtClean="0"/>
              <a:t>Кроссвалидация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4994" y="1482363"/>
            <a:ext cx="9483634" cy="1592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K-Fold </a:t>
            </a:r>
            <a:r>
              <a:rPr lang="ru-RU" dirty="0" smtClean="0"/>
              <a:t>(</a:t>
            </a:r>
            <a:r>
              <a:rPr lang="en-US" dirty="0" smtClean="0"/>
              <a:t>k – </a:t>
            </a:r>
            <a:r>
              <a:rPr lang="ru-RU" dirty="0" smtClean="0"/>
              <a:t>количество разбиений, </a:t>
            </a:r>
            <a:r>
              <a:rPr lang="en-US" dirty="0" smtClean="0"/>
              <a:t>Fold - </a:t>
            </a:r>
            <a:r>
              <a:rPr lang="ru-RU" dirty="0" smtClean="0"/>
              <a:t>сложить)</a:t>
            </a:r>
            <a:r>
              <a:rPr lang="en-US" dirty="0" smtClean="0"/>
              <a:t> </a:t>
            </a:r>
            <a:r>
              <a:rPr lang="ru-RU" dirty="0" err="1" smtClean="0"/>
              <a:t>кроссвалидация</a:t>
            </a:r>
            <a:r>
              <a:rPr lang="ru-RU" dirty="0" smtClean="0"/>
              <a:t> – метод разбиения выборки на несколько пересекающихся </a:t>
            </a:r>
            <a:r>
              <a:rPr lang="ru-RU" dirty="0" err="1" smtClean="0"/>
              <a:t>подвыборок</a:t>
            </a:r>
            <a:r>
              <a:rPr lang="ru-RU" dirty="0" smtClean="0"/>
              <a:t> для последовательного обучения.</a:t>
            </a:r>
            <a:endParaRPr lang="ru-RU" dirty="0"/>
          </a:p>
        </p:txBody>
      </p:sp>
      <p:pic>
        <p:nvPicPr>
          <p:cNvPr id="4" name="Рисунок 3" descr="https://www.machinelearningmastery.ru/img/0-752547-79267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97" b="40261"/>
          <a:stretch/>
        </p:blipFill>
        <p:spPr bwMode="auto">
          <a:xfrm>
            <a:off x="3648894" y="3439749"/>
            <a:ext cx="4171404" cy="2177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54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обучения нейронной сети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5474750"/>
            <a:ext cx="700822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of each fold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[0.625, 0.875, 1.0]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Avg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accuracy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0.8333333333333334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9619" y="2343364"/>
            <a:ext cx="1777196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Полученный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[0.0036687 ]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[0.01173604]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[0.10116971]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[0.01302028]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[0.7300924 ]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[0.57304084]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[0.7330886 ]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[0.7330039 ]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2222" y="2369490"/>
            <a:ext cx="2110415" cy="265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Действительный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 </a:t>
            </a:r>
            <a:endParaRPr lang="ru-RU" altLang="ru-RU" dirty="0" smtClean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 </a:t>
            </a:r>
            <a:endParaRPr lang="ru-RU" altLang="ru-RU" dirty="0" smtClean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 </a:t>
            </a:r>
            <a:endParaRPr lang="ru-RU" altLang="ru-RU" dirty="0" smtClean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 </a:t>
            </a:r>
            <a:endParaRPr lang="ru-RU" altLang="ru-RU" dirty="0" smtClean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 </a:t>
            </a:r>
            <a:endParaRPr lang="ru-RU" altLang="ru-RU" dirty="0" smtClean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 </a:t>
            </a:r>
            <a:endParaRPr lang="ru-RU" altLang="ru-RU" dirty="0" smtClean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 </a:t>
            </a:r>
            <a:endParaRPr lang="ru-RU" altLang="ru-RU" dirty="0" smtClean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ru-RU" altLang="ru-RU" dirty="0" smtClean="0"/>
              <a:t>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207" y="3271446"/>
            <a:ext cx="47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Результат после последнего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60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достижения поставленной цели были выполнены все поставленные задачи.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После </a:t>
            </a:r>
            <a:r>
              <a:rPr lang="ru-RU" dirty="0"/>
              <a:t>обучения </a:t>
            </a:r>
            <a:r>
              <a:rPr lang="ru-RU" dirty="0" err="1" smtClean="0"/>
              <a:t>нейросети</a:t>
            </a:r>
            <a:r>
              <a:rPr lang="ru-RU" dirty="0" smtClean="0"/>
              <a:t> удалось </a:t>
            </a:r>
            <a:r>
              <a:rPr lang="ru-RU" dirty="0"/>
              <a:t>достичь точности в </a:t>
            </a:r>
            <a:r>
              <a:rPr lang="ru-RU" b="1" dirty="0" smtClean="0"/>
              <a:t>0.8(3</a:t>
            </a:r>
            <a:r>
              <a:rPr lang="ru-RU" b="1" dirty="0"/>
              <a:t>) или 83.3%. </a:t>
            </a:r>
            <a:endParaRPr lang="ru-RU" b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Данная </a:t>
            </a:r>
            <a:r>
              <a:rPr lang="ru-RU" dirty="0"/>
              <a:t>точность достаточно высока, но для реального использования модели недостаточна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</a:t>
            </a:r>
            <a:r>
              <a:rPr lang="ru-RU" dirty="0"/>
              <a:t>повышения точности следует использовать более чистые и более качественные данные, т.к. из 191 видео только </a:t>
            </a:r>
            <a:r>
              <a:rPr lang="ru-RU" dirty="0" smtClean="0"/>
              <a:t>23 осталось после обработки, отбора, сбалансирования. </a:t>
            </a:r>
            <a:r>
              <a:rPr lang="ru-RU" dirty="0"/>
              <a:t>Исходя из этого можно предположить, что использование для обучения большего количества данных сможет поправить ситуацию и добиться лучшего результата.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27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6014" y="391250"/>
            <a:ext cx="8479971" cy="1325563"/>
          </a:xfrm>
        </p:spPr>
        <p:txBody>
          <a:bodyPr/>
          <a:lstStyle/>
          <a:p>
            <a:pPr algn="ctr"/>
            <a:r>
              <a:rPr lang="ru-RU" dirty="0" smtClean="0"/>
              <a:t>Перспективы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0733" y="2438400"/>
            <a:ext cx="9150531" cy="32683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В </a:t>
            </a:r>
            <a:r>
              <a:rPr lang="ru-RU" dirty="0"/>
              <a:t>перспективах проекта экспериментально, </a:t>
            </a:r>
            <a:r>
              <a:rPr lang="ru-RU" dirty="0" smtClean="0"/>
              <a:t>за счёт увеличения количества и качества признаков, улучшения структуры нейронной сети и использования более качественных данных, повысить точность предсказания.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831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Падение определяется как событие, в результате которого человек оказывается непреднамеренно лежащим на земле, полу или каком-либо другом более низком уровне.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Падения </a:t>
            </a:r>
            <a:r>
              <a:rPr lang="ru-RU" dirty="0"/>
              <a:t>являются значительной проблемой общественного здравоохранения во всем мире. По оценкам, ежегодно происходит </a:t>
            </a:r>
            <a:r>
              <a:rPr lang="ru-RU" dirty="0" smtClean="0"/>
              <a:t>646000 </a:t>
            </a:r>
            <a:r>
              <a:rPr lang="ru-RU" dirty="0"/>
              <a:t>смертельных </a:t>
            </a:r>
            <a:r>
              <a:rPr lang="ru-RU" dirty="0" smtClean="0"/>
              <a:t>падений. </a:t>
            </a:r>
            <a:r>
              <a:rPr lang="ru-RU" dirty="0"/>
              <a:t>Ежегодно происходит 37,3 миллиона падений с достаточно серьезными последствиями, при которых требуется медицинская помощь.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Кроме </a:t>
            </a:r>
            <a:r>
              <a:rPr lang="ru-RU" dirty="0"/>
              <a:t>того, люди, пережившие падения и страдающие от инвалидности, особенно пожилые люди, подвергаются значительному риску возникновения необходимости в последующем длительном уходе и помещении в специальные учреждения.</a:t>
            </a:r>
          </a:p>
        </p:txBody>
      </p:sp>
    </p:spTree>
    <p:extLst>
      <p:ext uri="{BB962C8B-B14F-4D97-AF65-F5344CB8AC3E}">
        <p14:creationId xmlns:p14="http://schemas.microsoft.com/office/powerpoint/2010/main" val="359343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8814" y="1603602"/>
            <a:ext cx="9394371" cy="47710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1. Изучить методы диагностики </a:t>
            </a:r>
            <a:r>
              <a:rPr lang="ru-RU" dirty="0" smtClean="0"/>
              <a:t>состояния </a:t>
            </a:r>
            <a:r>
              <a:rPr lang="ru-RU" dirty="0"/>
              <a:t>человека, выбрать инструментарий для реализации;</a:t>
            </a:r>
            <a:br>
              <a:rPr lang="ru-RU" dirty="0"/>
            </a:br>
            <a:r>
              <a:rPr lang="ru-RU" dirty="0"/>
              <a:t>2. Подготовить набор данных </a:t>
            </a:r>
            <a:r>
              <a:rPr lang="ru-RU" dirty="0" smtClean="0"/>
              <a:t>(</a:t>
            </a:r>
            <a:r>
              <a:rPr lang="ru-RU" dirty="0" err="1" smtClean="0"/>
              <a:t>датасет</a:t>
            </a:r>
            <a:r>
              <a:rPr lang="ru-RU" dirty="0" smtClean="0"/>
              <a:t>), </a:t>
            </a:r>
            <a:r>
              <a:rPr lang="ru-RU" dirty="0"/>
              <a:t>отображающих соответствие параметров измеряемых физических пар-ров состоянию человека.</a:t>
            </a:r>
            <a:br>
              <a:rPr lang="ru-RU" dirty="0"/>
            </a:br>
            <a:r>
              <a:rPr lang="ru-RU" dirty="0"/>
              <a:t>3. Выполнить предобработку и нормировку данных для обучения и нейронной сети как классификатора, разработать ПО </a:t>
            </a:r>
            <a:r>
              <a:rPr lang="ru-RU" dirty="0" smtClean="0"/>
              <a:t>для </a:t>
            </a:r>
            <a:r>
              <a:rPr lang="ru-RU" dirty="0" smtClean="0"/>
              <a:t>реализации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4. Разработать структуру нейронной сети типа </a:t>
            </a:r>
            <a:r>
              <a:rPr lang="en-US" dirty="0" smtClean="0"/>
              <a:t>LSTM</a:t>
            </a:r>
            <a:r>
              <a:rPr lang="ru-RU" dirty="0" smtClean="0"/>
              <a:t> </a:t>
            </a:r>
            <a:r>
              <a:rPr lang="ru-RU" dirty="0"/>
              <a:t>для обучения и классификации состояний человека;</a:t>
            </a:r>
            <a:br>
              <a:rPr lang="ru-RU" dirty="0"/>
            </a:br>
            <a:r>
              <a:rPr lang="ru-RU" dirty="0"/>
              <a:t>5. Произвести обучение модели классификатора. Получить и проанализировать результаты </a:t>
            </a:r>
            <a:r>
              <a:rPr lang="ru-RU" dirty="0" smtClean="0"/>
              <a:t>тестирования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00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Структурная схема системы</a:t>
            </a:r>
            <a:endParaRPr lang="ru-RU" dirty="0"/>
          </a:p>
        </p:txBody>
      </p:sp>
      <p:pic>
        <p:nvPicPr>
          <p:cNvPr id="4" name="Рисунок 3" descr="D:\загрузки\Untitled Diagram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756" y="2794091"/>
            <a:ext cx="7351261" cy="767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60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47" y="135110"/>
            <a:ext cx="7981950" cy="1325563"/>
          </a:xfrm>
        </p:spPr>
        <p:txBody>
          <a:bodyPr/>
          <a:lstStyle/>
          <a:p>
            <a:pPr algn="ctr"/>
            <a:r>
              <a:rPr lang="ru-RU" dirty="0" smtClean="0"/>
              <a:t>Исследования по теме</a:t>
            </a:r>
            <a:endParaRPr lang="ru-RU" dirty="0"/>
          </a:p>
        </p:txBody>
      </p:sp>
      <p:pic>
        <p:nvPicPr>
          <p:cNvPr id="4" name="Рисунок 3" descr="https://www.mica.edu.vn/perso/Tran-Thi-Thanh-Hai/CMDFALL%20Website_files/Data_from_seven_Kinect_cameras_and_two_accelerometer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48" y="3438525"/>
            <a:ext cx="4676775" cy="328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96125" y="3373438"/>
            <a:ext cx="3648075" cy="3348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8247" y="1618327"/>
            <a:ext cx="4752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Жевушского</a:t>
            </a:r>
            <a:r>
              <a:rPr lang="ru-RU" dirty="0" smtClean="0"/>
              <a:t> университета в Польше</a:t>
            </a:r>
          </a:p>
          <a:p>
            <a:r>
              <a:rPr lang="ru-RU" dirty="0" smtClean="0"/>
              <a:t>С использованием 7 камер </a:t>
            </a:r>
            <a:r>
              <a:rPr lang="en-US" dirty="0" smtClean="0"/>
              <a:t>Kinect </a:t>
            </a:r>
            <a:r>
              <a:rPr lang="ru-RU" dirty="0" smtClean="0"/>
              <a:t>и 2 акселерометров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096125" y="1552575"/>
            <a:ext cx="3648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Международного </a:t>
            </a:r>
            <a:r>
              <a:rPr lang="ru-RU" dirty="0"/>
              <a:t>научно-исследовательского института </a:t>
            </a:r>
            <a:r>
              <a:rPr lang="ru-RU" dirty="0" smtClean="0"/>
              <a:t>и </a:t>
            </a:r>
            <a:r>
              <a:rPr lang="ru-RU" dirty="0"/>
              <a:t>Технологическим институтом почты и </a:t>
            </a:r>
            <a:r>
              <a:rPr lang="ru-RU" dirty="0" smtClean="0"/>
              <a:t>телекоммуникаций</a:t>
            </a:r>
          </a:p>
          <a:p>
            <a:r>
              <a:rPr lang="ru-RU" dirty="0" smtClean="0"/>
              <a:t>С использованием двух камер </a:t>
            </a:r>
            <a:r>
              <a:rPr lang="en-US" dirty="0" smtClean="0"/>
              <a:t>Kinect </a:t>
            </a:r>
            <a:r>
              <a:rPr lang="ru-RU" dirty="0" smtClean="0"/>
              <a:t>и одного акселерометра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62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023" y="304798"/>
            <a:ext cx="7629525" cy="958850"/>
          </a:xfrm>
        </p:spPr>
        <p:txBody>
          <a:bodyPr/>
          <a:lstStyle/>
          <a:p>
            <a:r>
              <a:rPr lang="en-US" dirty="0" smtClean="0"/>
              <a:t>LST</a:t>
            </a:r>
            <a:r>
              <a:rPr lang="en-US" dirty="0"/>
              <a:t>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2049" y="1368424"/>
            <a:ext cx="9515475" cy="23082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LSTM </a:t>
            </a:r>
            <a:r>
              <a:rPr lang="ru-RU" dirty="0" smtClean="0"/>
              <a:t>(</a:t>
            </a:r>
            <a:r>
              <a:rPr lang="ru-RU" dirty="0" err="1" smtClean="0"/>
              <a:t>Long</a:t>
            </a:r>
            <a:r>
              <a:rPr lang="ru-RU" dirty="0" smtClean="0"/>
              <a:t> </a:t>
            </a:r>
            <a:r>
              <a:rPr lang="ru-RU" dirty="0" err="1"/>
              <a:t>short-term</a:t>
            </a:r>
            <a:r>
              <a:rPr lang="ru-RU" dirty="0"/>
              <a:t> </a:t>
            </a:r>
            <a:r>
              <a:rPr lang="ru-RU" dirty="0" err="1" smtClean="0"/>
              <a:t>memory</a:t>
            </a:r>
            <a:r>
              <a:rPr lang="ru-RU" dirty="0" smtClean="0"/>
              <a:t> - </a:t>
            </a:r>
            <a:r>
              <a:rPr lang="ru-RU" dirty="0"/>
              <a:t>Долгая краткосрочная </a:t>
            </a:r>
            <a:r>
              <a:rPr lang="ru-RU" dirty="0" smtClean="0"/>
              <a:t>память) - особая </a:t>
            </a:r>
            <a:r>
              <a:rPr lang="ru-RU" dirty="0"/>
              <a:t>разновидность архитектуры рекуррентных нейронных сетей, способная к обучению долговременным зависимостям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Так как в структуре одного  нейрона содержится 4 внутренних «нейрона», позволяющих запоминать, забывать</a:t>
            </a:r>
            <a:r>
              <a:rPr lang="en-US" dirty="0" smtClean="0"/>
              <a:t> </a:t>
            </a:r>
            <a:r>
              <a:rPr lang="ru-RU" dirty="0" smtClean="0"/>
              <a:t>и передавать другим нейронам значения</a:t>
            </a:r>
            <a:endParaRPr lang="ru-RU" dirty="0"/>
          </a:p>
        </p:txBody>
      </p:sp>
      <p:pic>
        <p:nvPicPr>
          <p:cNvPr id="4" name="Рисунок 3" descr="https://habrastorage.org/web/67b/04f/73b/67b04f73b4c34ba38edfa207e09de07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6" y="3781425"/>
            <a:ext cx="6257924" cy="2824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12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393700"/>
            <a:ext cx="9210675" cy="1325563"/>
          </a:xfrm>
        </p:spPr>
        <p:txBody>
          <a:bodyPr/>
          <a:lstStyle/>
          <a:p>
            <a:r>
              <a:rPr lang="ru-RU" dirty="0" smtClean="0"/>
              <a:t>Используемые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816100"/>
            <a:ext cx="9649110" cy="2325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 smtClean="0"/>
              <a:t>Датасет</a:t>
            </a:r>
            <a:r>
              <a:rPr lang="ru-RU" dirty="0"/>
              <a:t>, собранный в Бургундском университете во </a:t>
            </a:r>
            <a:r>
              <a:rPr lang="ru-RU" dirty="0" smtClean="0"/>
              <a:t>Франции, включающий </a:t>
            </a:r>
            <a:r>
              <a:rPr lang="ru-RU" dirty="0"/>
              <a:t>в </a:t>
            </a:r>
            <a:r>
              <a:rPr lang="ru-RU" dirty="0" smtClean="0"/>
              <a:t>себя 191 видео </a:t>
            </a:r>
            <a:r>
              <a:rPr lang="ru-RU" dirty="0"/>
              <a:t>и аннотации к ним. Частота кадров видео составляет 25 кадров в секунду, а разрешение - 320×240 пикселей. Видеоданные иллюстрируют основные трудности реалистичных видеопоследовательностей, которые мы можем найти в домашней обстановке для пожилых людей, а также в простейшей офисной комнате.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964" y="4142036"/>
            <a:ext cx="4020121" cy="22613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46" y="4143252"/>
            <a:ext cx="3371279" cy="22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6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2185" y="3813175"/>
            <a:ext cx="7743825" cy="303212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Аннотационные файлы – текстовые файлы, в каждой строке которых содержатся длины сторон ограничительной рамки и координаты левого нижнего угла рамки.</a:t>
            </a:r>
          </a:p>
          <a:p>
            <a:pPr marL="0" indent="0">
              <a:buNone/>
            </a:pPr>
            <a:r>
              <a:rPr lang="ru-RU" dirty="0" smtClean="0"/>
              <a:t>Для решения данной задачи использовались соотношения сторон ограничительной рамки и скорость перемещения рамки за каждый кадр.</a:t>
            </a:r>
            <a:endParaRPr lang="ru-RU" dirty="0"/>
          </a:p>
        </p:txBody>
      </p:sp>
      <p:pic>
        <p:nvPicPr>
          <p:cNvPr id="4" name="Picture 2" descr="s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1" y="662744"/>
            <a:ext cx="2771775" cy="300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12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Категории предсказания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8709" y="4350023"/>
            <a:ext cx="4090851" cy="1640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«1» – падение есть</a:t>
            </a:r>
          </a:p>
          <a:p>
            <a:pPr marL="0" indent="0">
              <a:buNone/>
            </a:pPr>
            <a:r>
              <a:rPr lang="ru-RU" sz="3200" dirty="0" smtClean="0"/>
              <a:t>«0» – падения нет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183674" y="2134213"/>
            <a:ext cx="7824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Полученные данные необходимо разметить, т.е. обозначить классы, к которым относятся объекты (записи)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0064"/>
            <a:ext cx="3434173" cy="25204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251" y="3800064"/>
            <a:ext cx="3497549" cy="25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622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689</Words>
  <Application>Microsoft Office PowerPoint</Application>
  <PresentationFormat>Широкоэкранный</PresentationFormat>
  <Paragraphs>74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Cambria Math</vt:lpstr>
      <vt:lpstr>Consolas</vt:lpstr>
      <vt:lpstr>Courier New</vt:lpstr>
      <vt:lpstr>Times New Roman</vt:lpstr>
      <vt:lpstr>Тема Office</vt:lpstr>
      <vt:lpstr>Реализация классификатора для удаленной диагностики физического состояний человека на основе нейронной сети LSTM</vt:lpstr>
      <vt:lpstr>Падение</vt:lpstr>
      <vt:lpstr>Задачи:</vt:lpstr>
      <vt:lpstr>Структурная схема системы</vt:lpstr>
      <vt:lpstr>Исследования по теме</vt:lpstr>
      <vt:lpstr>LSTM</vt:lpstr>
      <vt:lpstr>Используемые данные</vt:lpstr>
      <vt:lpstr>Презентация PowerPoint</vt:lpstr>
      <vt:lpstr>Категории предсказания</vt:lpstr>
      <vt:lpstr>Графики зависимости:</vt:lpstr>
      <vt:lpstr>Структура нейронной сети</vt:lpstr>
      <vt:lpstr>Кроссвалидация</vt:lpstr>
      <vt:lpstr>Результаты обучения нейронной сети</vt:lpstr>
      <vt:lpstr>Заключение</vt:lpstr>
      <vt:lpstr>Перспективы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</dc:title>
  <dc:creator>Пользователь Windows</dc:creator>
  <cp:lastModifiedBy>Пользователь Windows</cp:lastModifiedBy>
  <cp:revision>20</cp:revision>
  <dcterms:created xsi:type="dcterms:W3CDTF">2021-05-23T17:26:07Z</dcterms:created>
  <dcterms:modified xsi:type="dcterms:W3CDTF">2021-05-26T05:46:03Z</dcterms:modified>
</cp:coreProperties>
</file>