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77E5-F902-436A-9F32-2AF8EDCC2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33401-E638-465B-87B9-7BBECC353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97CB-BE2A-41E6-8D49-0B537509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0327-8998-4255-A4D5-0915AA6B8053}" type="datetimeFigureOut">
              <a:rPr lang="en-US" smtClean="0"/>
              <a:t>Sat/10/28/2023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1EB7-146C-44A8-92AA-F33A9D04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ABAA5-C805-4A5E-B04A-3371115C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E669-D5AD-4E87-88CD-8F41975172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9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10B9-DB35-4071-9F2C-7BE08558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CB93A-8FC0-4942-A74C-4E40B8C76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B2E35-CFDF-47F7-B290-A5C68B2B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0327-8998-4255-A4D5-0915AA6B8053}" type="datetimeFigureOut">
              <a:rPr lang="en-US" smtClean="0"/>
              <a:t>Sat/10/28/2023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E992F-A141-4BF4-B47F-DB9D781F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83B0E-D455-462C-9298-C66A42CA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E669-D5AD-4E87-88CD-8F41975172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4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F2450-2571-4B32-80EC-363E59D58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C1A48-391D-4B32-BCF0-7969338F3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72CAB-74BC-4D64-A5F5-B7B350E9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0327-8998-4255-A4D5-0915AA6B8053}" type="datetimeFigureOut">
              <a:rPr lang="en-US" smtClean="0"/>
              <a:t>Sat/10/28/2023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2134D-E5D3-419C-8F68-F23CD69C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6785C-4B20-473F-9391-69DB08E9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E669-D5AD-4E87-88CD-8F41975172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0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B677-7E89-4C52-8066-03A0CAF9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B53E-7922-4B58-BC4C-114A2E5A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675C-929D-4331-B75B-9EBB5CA6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0327-8998-4255-A4D5-0915AA6B8053}" type="datetimeFigureOut">
              <a:rPr lang="en-US" smtClean="0"/>
              <a:t>Sat/10/28/2023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3512E-610C-4E86-9088-78659E26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E30F-5DC5-4EEB-BE68-A2D97382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E669-D5AD-4E87-88CD-8F41975172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0973-9E11-4073-B774-A6E2E33E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93C2D-2393-46CE-B5EC-D1777103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C4CC4-CF2D-4C62-9DFE-9F2A766F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0327-8998-4255-A4D5-0915AA6B8053}" type="datetimeFigureOut">
              <a:rPr lang="en-US" smtClean="0"/>
              <a:t>Sat/10/28/2023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BDCF-1B0C-430D-B6F2-128B0EC2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7DF0-33C7-487B-840E-85E3426B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E669-D5AD-4E87-88CD-8F41975172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61EC-5692-4367-B014-08F59875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783A-477C-42A0-940F-ED1701768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461F5-70FC-4562-BBCC-D6F8742A3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730E2-5544-4034-A7C8-D4245384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0327-8998-4255-A4D5-0915AA6B8053}" type="datetimeFigureOut">
              <a:rPr lang="en-US" smtClean="0"/>
              <a:t>Sat/10/28/2023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FD39C-B9B8-4B7E-BA54-57A51CFF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F1B75-0A2D-4CE2-BA98-D0C9A791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E669-D5AD-4E87-88CD-8F41975172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DE9F-494B-434F-BDC0-75E9929E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CEE31-5B85-4002-9676-FECF7575A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AF952-5148-4B1C-885A-2DAC24BD6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25608-6991-4C87-BD84-E5D83F255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2EE4D-3C85-4625-9907-A22D069F8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C856B-D548-4099-B58A-6927F8A8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0327-8998-4255-A4D5-0915AA6B8053}" type="datetimeFigureOut">
              <a:rPr lang="en-US" smtClean="0"/>
              <a:t>Sat/10/28/2023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515C5-E846-43A3-814F-59F7293C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933C3-E3B3-4829-A293-236CE916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E669-D5AD-4E87-88CD-8F41975172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7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FAF7-6FA1-4182-823E-A691AE46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08C05-D06C-4909-9339-AD0749E6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0327-8998-4255-A4D5-0915AA6B8053}" type="datetimeFigureOut">
              <a:rPr lang="en-US" smtClean="0"/>
              <a:t>Sat/10/28/2023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73CFB-CA85-4444-9B2F-3AF43F2C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5C120-01A0-404D-84EA-AD30FE36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E669-D5AD-4E87-88CD-8F41975172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0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99DB9-273F-431B-B614-B4DDBB51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0327-8998-4255-A4D5-0915AA6B8053}" type="datetimeFigureOut">
              <a:rPr lang="en-US" smtClean="0"/>
              <a:t>Sat/10/28/2023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9B8-7E5D-4CA1-9E27-F402F4F1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66655-ACB2-4704-BBE1-55FD4836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E669-D5AD-4E87-88CD-8F41975172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0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4FBF-4D13-4B8D-9321-A1D5C743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243B-3063-4A0F-BF22-E6B49CCF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2C86B-42E7-4234-8290-75E998739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3E4E0-9527-49AE-865E-2055B878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0327-8998-4255-A4D5-0915AA6B8053}" type="datetimeFigureOut">
              <a:rPr lang="en-US" smtClean="0"/>
              <a:t>Sat/10/28/2023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1FCF1-A0F2-41C2-9C45-05641A39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5C509-22D9-4E32-AB79-265ECBBE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E669-D5AD-4E87-88CD-8F41975172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D839-0D9E-412E-B3C7-54807FBF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95541-F992-48D7-BBE2-A7A341E29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3952A-B459-4F64-9A83-EDABBC7F6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CA138-A640-49FA-829B-B1565374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0327-8998-4255-A4D5-0915AA6B8053}" type="datetimeFigureOut">
              <a:rPr lang="en-US" smtClean="0"/>
              <a:t>Sat/10/28/2023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BA9AA-45A9-4281-A688-ED91066C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9C38C-6953-4456-AABA-9440191C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E669-D5AD-4E87-88CD-8F41975172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3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67226-A805-46CB-98FB-8AFE1795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6FE1-02C1-4441-AB21-8604D4DF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A03D-793F-46FC-AE37-ECAB3A2B0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0327-8998-4255-A4D5-0915AA6B8053}" type="datetimeFigureOut">
              <a:rPr lang="en-US" smtClean="0"/>
              <a:t>Sat/10/28/2023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86F5-05F4-4689-B218-508CE80A8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CAFAC-EF67-41A7-AC51-0A6563AA0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E669-D5AD-4E87-88CD-8F41975172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9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F1CF-1138-4928-AC4E-1DE1DD147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ED71B-F910-4EC9-AD4D-92FC61895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6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07907F-9386-490D-9B51-99708E738CD9}"/>
              </a:ext>
            </a:extLst>
          </p:cNvPr>
          <p:cNvSpPr txBox="1"/>
          <p:nvPr/>
        </p:nvSpPr>
        <p:spPr>
          <a:xfrm>
            <a:off x="369870" y="400692"/>
            <a:ext cx="114556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Introduction: </a:t>
            </a:r>
            <a:r>
              <a:rPr lang="en-US" dirty="0"/>
              <a:t>The Microsoft Malware Prediction System is a trailblazing solution in a digital environment</a:t>
            </a:r>
          </a:p>
          <a:p>
            <a:r>
              <a:rPr lang="en-US" dirty="0"/>
              <a:t>with risks. This method, which uses machine learning to forecast and prevent malware assaults,</a:t>
            </a:r>
          </a:p>
          <a:p>
            <a:r>
              <a:rPr lang="en-US" dirty="0"/>
              <a:t>promises to raise cybersecurity standards for individuals and enterprises. Malware is a pervasive threat</a:t>
            </a:r>
          </a:p>
          <a:p>
            <a:r>
              <a:rPr lang="en-US" dirty="0"/>
              <a:t>that targets computer systems worldwide in various forms, including viruses, ransomware, and spyware.</a:t>
            </a:r>
          </a:p>
          <a:p>
            <a:r>
              <a:rPr lang="en-US" dirty="0"/>
              <a:t>Microsoft's solution to this problem combines cutting-edge algorithms and enormous databases to</a:t>
            </a:r>
          </a:p>
          <a:p>
            <a:r>
              <a:rPr lang="en-US" dirty="0"/>
              <a:t>identify developing threats, adjust, and safeguard people in real time. Its key strength is the Microsoft</a:t>
            </a:r>
          </a:p>
          <a:p>
            <a:r>
              <a:rPr lang="en-US" dirty="0"/>
              <a:t>Malware Prediction System's capacity to spot trends and anomalies and anticipate new threats. It</a:t>
            </a:r>
          </a:p>
          <a:p>
            <a:r>
              <a:rPr lang="en-US" dirty="0"/>
              <a:t>provides a level of protection that is unmatched and equips users to protect their digital assets, ensuring</a:t>
            </a:r>
          </a:p>
          <a:p>
            <a:r>
              <a:rPr lang="en-US" dirty="0"/>
              <a:t>a secure computer environment.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279BC-BE20-42DB-997F-E7256B8DFD77}"/>
              </a:ext>
            </a:extLst>
          </p:cNvPr>
          <p:cNvSpPr txBox="1"/>
          <p:nvPr/>
        </p:nvSpPr>
        <p:spPr>
          <a:xfrm>
            <a:off x="366446" y="3429000"/>
            <a:ext cx="114591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Motivation: </a:t>
            </a:r>
            <a:r>
              <a:rPr lang="en-US" dirty="0"/>
              <a:t>With Microsoft Windows OS dominating 87% of the desktop OS market, the urgency to</a:t>
            </a:r>
          </a:p>
          <a:p>
            <a:r>
              <a:rPr lang="en-US" dirty="0"/>
              <a:t>safeguard against malware attacks is paramount. To address this challenge, Microsoft initiated a call to</a:t>
            </a:r>
          </a:p>
          <a:p>
            <a:r>
              <a:rPr lang="en-US" dirty="0"/>
              <a:t>action for the data science community. Our mission is to develop machine learning systems capable of</a:t>
            </a:r>
          </a:p>
          <a:p>
            <a:r>
              <a:rPr lang="en-US" dirty="0"/>
              <a:t>predicting and preventing malware infections on Windows systems.</a:t>
            </a:r>
          </a:p>
          <a:p>
            <a:r>
              <a:rPr lang="en-US" dirty="0"/>
              <a:t>The motivation behind this endeavor is straightforward to protect the data and security of millions of</a:t>
            </a:r>
          </a:p>
          <a:p>
            <a:r>
              <a:rPr lang="en-US" dirty="0"/>
              <a:t>users. Malware attacks are a growing concern, and this project is a proactive step towards fortifying</a:t>
            </a:r>
          </a:p>
          <a:p>
            <a:r>
              <a:rPr lang="en-US" dirty="0"/>
              <a:t>defenses. By creating a system that predicts the likelihood of a machine being infected, my aim to</a:t>
            </a:r>
          </a:p>
          <a:p>
            <a:r>
              <a:rPr lang="en-US" dirty="0"/>
              <a:t>empower users with enhanced security and preserve their digital integrity. This initiative reflects</a:t>
            </a:r>
          </a:p>
          <a:p>
            <a:r>
              <a:rPr lang="en-US" dirty="0"/>
              <a:t>Microsoft's unwavering commitment to providing robust, innovative solutions for a safer digital world.</a:t>
            </a:r>
          </a:p>
        </p:txBody>
      </p:sp>
    </p:spTree>
    <p:extLst>
      <p:ext uri="{BB962C8B-B14F-4D97-AF65-F5344CB8AC3E}">
        <p14:creationId xmlns:p14="http://schemas.microsoft.com/office/powerpoint/2010/main" val="268966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6D8C9D-63C9-4CAE-A7C1-6EAAD5446585}"/>
              </a:ext>
            </a:extLst>
          </p:cNvPr>
          <p:cNvSpPr txBox="1"/>
          <p:nvPr/>
        </p:nvSpPr>
        <p:spPr>
          <a:xfrm>
            <a:off x="400691" y="62217"/>
            <a:ext cx="11003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Dataset Statics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E9952-7330-4EB7-A9AC-2B94932BCD6A}"/>
              </a:ext>
            </a:extLst>
          </p:cNvPr>
          <p:cNvSpPr txBox="1"/>
          <p:nvPr/>
        </p:nvSpPr>
        <p:spPr>
          <a:xfrm>
            <a:off x="674670" y="770103"/>
            <a:ext cx="11517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problem, I collected data i.e train.csv and test.csv directly from Kaggle this competition was hosted.</a:t>
            </a:r>
          </a:p>
          <a:p>
            <a:r>
              <a:rPr lang="en-US" dirty="0"/>
              <a:t>Train.csv:- This file contains many entries where each entry corresponds to a machine which is uniquely</a:t>
            </a:r>
          </a:p>
          <a:p>
            <a:r>
              <a:rPr lang="en-US" dirty="0"/>
              <a:t>identified by a MachineIdentifier and HasDetections is the ground truth and indicates that Malware was</a:t>
            </a:r>
          </a:p>
          <a:p>
            <a:r>
              <a:rPr lang="en-US" dirty="0"/>
              <a:t>detected on the machine.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contains 83 columns including MachineIdentifier and HasDetections using which model is to be trained.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Test.csv:- This file contains 82 columns including MachineIdentifier except HasDetections.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Dataset Size : 266mb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C1147-1A6F-4E81-A820-98A817FB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70" y="3182888"/>
            <a:ext cx="3732945" cy="3305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D61860-52ED-4B00-86C0-76B24E0A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962" y="3119524"/>
            <a:ext cx="3255351" cy="3212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A0B65C-A710-4E65-92BD-1F54F874A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573" y="3784545"/>
            <a:ext cx="2967431" cy="131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835A51-67FB-41D7-8B10-0985C93EF520}"/>
              </a:ext>
            </a:extLst>
          </p:cNvPr>
          <p:cNvSpPr txBox="1"/>
          <p:nvPr/>
        </p:nvSpPr>
        <p:spPr>
          <a:xfrm>
            <a:off x="349321" y="1162325"/>
            <a:ext cx="11096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Training time 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84201-1CE6-4B63-82B8-F7AC25C7EED8}"/>
              </a:ext>
            </a:extLst>
          </p:cNvPr>
          <p:cNvSpPr txBox="1"/>
          <p:nvPr/>
        </p:nvSpPr>
        <p:spPr>
          <a:xfrm>
            <a:off x="537681" y="2424703"/>
            <a:ext cx="1111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Logistic Regression-                              Training time: 0.7913720607757568  (Minute)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Knn-                                                         Training time: 0.7913720607757568 (Minute)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Svm -                                                       Training time: 6.968957901000977    (Minute)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Ensemble Model -                                 Training time: 8.334912538528442   (Minute)</a:t>
            </a:r>
          </a:p>
        </p:txBody>
      </p:sp>
    </p:spTree>
    <p:extLst>
      <p:ext uri="{BB962C8B-B14F-4D97-AF65-F5344CB8AC3E}">
        <p14:creationId xmlns:p14="http://schemas.microsoft.com/office/powerpoint/2010/main" val="282887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2682-1647-4E79-8A63-659F4F2B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7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Regularization and Optimization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F8DC3-1C0F-432E-B5F4-1659B7841D9D}"/>
              </a:ext>
            </a:extLst>
          </p:cNvPr>
          <p:cNvSpPr txBox="1"/>
          <p:nvPr/>
        </p:nvSpPr>
        <p:spPr>
          <a:xfrm>
            <a:off x="842481" y="986320"/>
            <a:ext cx="105207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Logistic Regression:</a:t>
            </a:r>
          </a:p>
          <a:p>
            <a:r>
              <a:rPr lang="en-US" dirty="0"/>
              <a:t>- Regularization: Default L2 (Ridge) regularization controlled by parameter C.</a:t>
            </a:r>
          </a:p>
          <a:p>
            <a:r>
              <a:rPr lang="en-US" dirty="0"/>
              <a:t>- Optimization: Uses gradient descent for parameter optimization.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K-Nearest Neighbors (KNN):</a:t>
            </a:r>
          </a:p>
          <a:p>
            <a:r>
              <a:rPr lang="en-US" dirty="0"/>
              <a:t>- No explicit regularization, but 'k' parameter indirectly controls complexity.</a:t>
            </a:r>
          </a:p>
          <a:p>
            <a:r>
              <a:rPr lang="en-US" dirty="0"/>
              <a:t>- No traditional optimization during training.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Support Vector Machine (SVM):</a:t>
            </a:r>
          </a:p>
          <a:p>
            <a:r>
              <a:rPr lang="en-US" dirty="0"/>
              <a:t>- Regularization: Controlled by parameter C for linear SVM.</a:t>
            </a:r>
          </a:p>
          <a:p>
            <a:r>
              <a:rPr lang="en-US" dirty="0"/>
              <a:t>- Optimization: Employs optimization methods like Sequential Minimal Optimization (SMO).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Decision Tree Classifier:</a:t>
            </a:r>
          </a:p>
          <a:p>
            <a:r>
              <a:rPr lang="en-US" dirty="0"/>
              <a:t>- Regularization: Controlled by parameters like maximum depth, minimum samples per leaf, and minimum samples per split.</a:t>
            </a:r>
          </a:p>
          <a:p>
            <a:r>
              <a:rPr lang="en-US" dirty="0"/>
              <a:t>- Optimization: Recursively splits data to maximize information gain or Gini impurity reduction.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5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757E-5A8B-49E8-A555-1B0BA4E4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20" y="118546"/>
            <a:ext cx="10515600" cy="5903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Performance Metric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41A3-17E0-4848-8257-CEC5DE85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995111"/>
            <a:ext cx="2020375" cy="93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C054A-331D-491F-8C0F-5CDD16CAEDEA}"/>
              </a:ext>
            </a:extLst>
          </p:cNvPr>
          <p:cNvSpPr txBox="1"/>
          <p:nvPr/>
        </p:nvSpPr>
        <p:spPr>
          <a:xfrm>
            <a:off x="218071" y="1436379"/>
            <a:ext cx="21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 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B6BF4-943F-4F9A-8B61-A78431E77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205" y="773296"/>
            <a:ext cx="1975295" cy="1554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932D1-3223-4D1C-884A-AD629F589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364" y="756739"/>
            <a:ext cx="1872771" cy="15549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EF461A-6BC8-43D7-BACD-6AA67E944095}"/>
              </a:ext>
            </a:extLst>
          </p:cNvPr>
          <p:cNvSpPr/>
          <p:nvPr/>
        </p:nvSpPr>
        <p:spPr>
          <a:xfrm>
            <a:off x="218071" y="3527348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KNN</a:t>
            </a:r>
            <a:r>
              <a:rPr 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194DCD-5414-4CCD-8369-C39F6B71F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414" y="3176637"/>
            <a:ext cx="2028261" cy="814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656177-8838-43B8-8E9E-65F6C36704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720" y="2688431"/>
            <a:ext cx="1881534" cy="1481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CDDE54-F42C-4F5D-B19C-05045959B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0398" y="2614622"/>
            <a:ext cx="1872772" cy="15549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FFB68D-C8CC-44F9-93C2-C8D3CCCC57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0273" y="5126412"/>
            <a:ext cx="2217615" cy="7364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C07D813-EEC6-414F-9DC9-996D435CDFED}"/>
              </a:ext>
            </a:extLst>
          </p:cNvPr>
          <p:cNvSpPr/>
          <p:nvPr/>
        </p:nvSpPr>
        <p:spPr>
          <a:xfrm>
            <a:off x="218071" y="5309693"/>
            <a:ext cx="692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SVM</a:t>
            </a:r>
            <a:r>
              <a:rPr lang="en-US" dirty="0"/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34396A-CDF4-48E7-9FDF-D181F1976A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0966" y="4747356"/>
            <a:ext cx="1881534" cy="14660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4C2AEB-93FD-4876-A6C0-B2F59FD86E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4678" y="4685319"/>
            <a:ext cx="1872773" cy="155494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357D12-EB27-4B9D-B49C-073DADDF2A4F}"/>
              </a:ext>
            </a:extLst>
          </p:cNvPr>
          <p:cNvCxnSpPr>
            <a:cxnSpLocks/>
          </p:cNvCxnSpPr>
          <p:nvPr/>
        </p:nvCxnSpPr>
        <p:spPr>
          <a:xfrm>
            <a:off x="91567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EFFE3B-C382-4F8F-9AF8-F849A70F6E5B}"/>
              </a:ext>
            </a:extLst>
          </p:cNvPr>
          <p:cNvSpPr/>
          <p:nvPr/>
        </p:nvSpPr>
        <p:spPr>
          <a:xfrm>
            <a:off x="9540231" y="572073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Ensemble Model: 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305A163-A96C-471C-8437-7249977C17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7416" y="1282155"/>
            <a:ext cx="2198318" cy="9433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250FCC-75D0-4D26-BD7B-EA7E0E7FCD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26335" y="2503018"/>
            <a:ext cx="2352604" cy="18519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E6656C4-AFBC-42F5-AEE9-5773DA6FDB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9222" y="4628507"/>
            <a:ext cx="2674707" cy="21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5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552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The Regularization and Optimization </vt:lpstr>
      <vt:lpstr>Performance Metric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Mehedi hasan Nipu</dc:creator>
  <cp:lastModifiedBy>Mehedi hasan Nipu</cp:lastModifiedBy>
  <cp:revision>13</cp:revision>
  <dcterms:created xsi:type="dcterms:W3CDTF">2023-10-28T15:05:29Z</dcterms:created>
  <dcterms:modified xsi:type="dcterms:W3CDTF">2023-10-28T17:25:34Z</dcterms:modified>
</cp:coreProperties>
</file>