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6" r:id="rId5"/>
    <p:sldId id="268" r:id="rId6"/>
    <p:sldId id="269" r:id="rId7"/>
    <p:sldId id="267" r:id="rId8"/>
    <p:sldId id="265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7A18-6339-F921-6B11-F2E7B6054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DD7DC-14D7-A281-EF32-C247F2E25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C13D-8DA6-FC53-D721-14E6F8A5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355C9-5E5A-E47F-05CC-C3561BCC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5E5A-B335-25DE-79DF-F8DE5E92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0BD4-E437-D437-9B97-DA5D2D8A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2D082-ADB4-8594-06BE-83BB28F3F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E247-57F0-C6D5-8A38-0B459DAF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76F46-45A0-03AC-403B-89A6E276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61A81-4CC8-8A55-77FE-F91CD9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44B81-1636-D79A-7F59-3DDDC79D0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9033C-2AF1-AA5B-6739-6E29C6414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99101-1695-81CD-C6AA-CB424819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1B23-D796-F266-7FAA-D2C91181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ECCF-1A0F-046B-A17D-6CC31E09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D79F-ABDC-D04A-3B29-8E8BF475E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B169-9AE6-F2F9-1BC7-94283F36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FCFE-5D06-9511-F90A-F1A84F6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D370-5B62-D385-7150-6AF1581A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F0829-F0AF-BE60-E539-70175C77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0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0C1C-C75C-0B13-ED78-9367C4EC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2DAA0-0A01-9061-6BBB-FB046A4D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2503-E122-0856-FD47-3F99F0C2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315A-E39A-018E-998B-A0A0ED94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AEDFE-E3C0-67F1-CE0B-B3FB8645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572E-1E22-733D-DBC4-70CCE416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46A6-D395-5D63-5853-07E732A26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9256-8EBE-F0E9-EBF3-718AB1A8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7200B-74D6-9266-5DB2-506518EB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636A-81C7-78FA-5072-B965BF24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62959-645A-4A0B-21D4-8B618371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9499-C01E-BAB1-206C-B7B1C14B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AC90-6040-4C0E-46CB-502E4179E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05C6C-B2DA-C20A-ADFF-A32825CE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C5D40-A44F-5829-4CD7-156131F91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0F5B87-F494-5A86-F027-C2D2762E0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0736C-99FF-6DCB-2AAB-C1914F06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20938-D4AD-6BE4-6435-EBC108BD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75660-3F32-B0A8-2AE6-CE120C33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3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E770-D001-2515-AB75-879E9A31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F1344-FB48-6474-3699-EB07B317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99642-F0C1-36A9-1811-BBE55A95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70781-1040-7811-9EAF-BFC03ED7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0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CBD1E-2DE4-E017-7018-77682B1B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EB6B8-8101-1E92-7669-F86DA43B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C322-E199-F669-D888-08B1EFC4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715F-541A-BDDB-D4A4-FD120DB0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A26-C662-68ED-926C-5F378531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E7492-6DF7-573E-1178-19D64264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5C2F-7980-EAD3-B8C3-0E1C72814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7C395-10C5-B45E-E915-2475591F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E2C3C-CD4F-EA14-B3CF-B680A244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3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5AD1-F9C6-1F39-E629-8B8CF5F4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CDF80-A302-2D8A-57F5-067E049BC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ED948-AF88-4AA0-69E9-736673F2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E86BC-2A44-9985-1990-A22D5918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98D8F-BD9D-51F1-BBC5-A8927302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95C7-E7AD-FA36-8B11-687AC8B9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B3C78-18FD-C122-3E62-EF308E13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82075-F97E-13EE-73D9-8426B9D89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85BF8-0A2F-7C8B-7FDB-26023BAFB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D8E8A-606C-4B86-B597-7C49F17FC8D2}" type="datetimeFigureOut">
              <a:rPr lang="en-US" smtClean="0"/>
              <a:t>12-May-25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CCA66-976F-7501-9671-D974D9EA6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782A1-5E03-7ACA-7B61-CD3B13A4D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670F3-156F-42E8-A241-21EE87ABD3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2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27A26E-18BA-893F-D2CB-BDAE14C0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819150"/>
            <a:ext cx="7239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42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D5647-FEB2-1840-BB29-0CD6E490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772D8-1221-EF28-94E7-4D287441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060" y="1853282"/>
            <a:ext cx="5400000" cy="261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6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ECD9-D0C1-830E-3944-D7A6658E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8D6CC-988E-2554-D0C0-90595E023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828" y="2715321"/>
            <a:ext cx="4755391" cy="14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5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2EA7-DA24-1467-7B97-82F85D27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05F207-9530-2B00-994B-551AA00A0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49537"/>
              </p:ext>
            </p:extLst>
          </p:nvPr>
        </p:nvGraphicFramePr>
        <p:xfrm>
          <a:off x="1784410" y="887767"/>
          <a:ext cx="9179512" cy="4260745"/>
        </p:xfrm>
        <a:graphic>
          <a:graphicData uri="http://schemas.openxmlformats.org/drawingml/2006/table">
            <a:tbl>
              <a:tblPr/>
              <a:tblGrid>
                <a:gridCol w="1145221">
                  <a:extLst>
                    <a:ext uri="{9D8B030D-6E8A-4147-A177-3AD203B41FA5}">
                      <a16:colId xmlns:a16="http://schemas.microsoft.com/office/drawing/2014/main" val="1792818124"/>
                    </a:ext>
                  </a:extLst>
                </a:gridCol>
                <a:gridCol w="985421">
                  <a:extLst>
                    <a:ext uri="{9D8B030D-6E8A-4147-A177-3AD203B41FA5}">
                      <a16:colId xmlns:a16="http://schemas.microsoft.com/office/drawing/2014/main" val="475873802"/>
                    </a:ext>
                  </a:extLst>
                </a:gridCol>
                <a:gridCol w="2254929">
                  <a:extLst>
                    <a:ext uri="{9D8B030D-6E8A-4147-A177-3AD203B41FA5}">
                      <a16:colId xmlns:a16="http://schemas.microsoft.com/office/drawing/2014/main" val="396976597"/>
                    </a:ext>
                  </a:extLst>
                </a:gridCol>
                <a:gridCol w="4793941">
                  <a:extLst>
                    <a:ext uri="{9D8B030D-6E8A-4147-A177-3AD203B41FA5}">
                      <a16:colId xmlns:a16="http://schemas.microsoft.com/office/drawing/2014/main" val="3533924651"/>
                    </a:ext>
                  </a:extLst>
                </a:gridCol>
              </a:tblGrid>
              <a:tr h="17872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RAID Level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bg1"/>
                          </a:solidFill>
                        </a:rPr>
                        <a:t>Min Disks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Fault Tolerance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429833"/>
                  </a:ext>
                </a:extLst>
              </a:tr>
              <a:tr h="513408">
                <a:tc>
                  <a:txBody>
                    <a:bodyPr/>
                    <a:lstStyle/>
                    <a:p>
                      <a:r>
                        <a:rPr lang="en-US" sz="1000" b="1"/>
                        <a:t>RAID 0</a:t>
                      </a:r>
                      <a:endParaRPr lang="en-US" sz="10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❌ None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Striping only</a:t>
                      </a:r>
                      <a:r>
                        <a:rPr lang="en-US" sz="1000" dirty="0"/>
                        <a:t>. High performance, but if one disk fails, all data is lost.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236811"/>
                  </a:ext>
                </a:extLst>
              </a:tr>
              <a:tr h="667429">
                <a:tc>
                  <a:txBody>
                    <a:bodyPr/>
                    <a:lstStyle/>
                    <a:p>
                      <a:r>
                        <a:rPr lang="en-US" sz="1000" b="1"/>
                        <a:t>RAID 1</a:t>
                      </a:r>
                      <a:endParaRPr lang="en-US" sz="10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✅ 1 disk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Mirroring</a:t>
                      </a:r>
                      <a:r>
                        <a:rPr lang="en-US" sz="1000"/>
                        <a:t>. Exact copy on each disk. High redundancy but halves usable storage.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528056"/>
                  </a:ext>
                </a:extLst>
              </a:tr>
              <a:tr h="667429">
                <a:tc>
                  <a:txBody>
                    <a:bodyPr/>
                    <a:lstStyle/>
                    <a:p>
                      <a:r>
                        <a:rPr lang="en-US" sz="1000" b="1"/>
                        <a:t>RAID 5</a:t>
                      </a:r>
                      <a:endParaRPr lang="en-US" sz="10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✅ 1 disk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Striping with parity</a:t>
                      </a:r>
                      <a:r>
                        <a:rPr lang="en-US" sz="1000"/>
                        <a:t>. Good performance and redundancy. Data + parity spread across disks.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580597"/>
                  </a:ext>
                </a:extLst>
              </a:tr>
              <a:tr h="513408">
                <a:tc>
                  <a:txBody>
                    <a:bodyPr/>
                    <a:lstStyle/>
                    <a:p>
                      <a:r>
                        <a:rPr lang="en-US" sz="1000" b="1"/>
                        <a:t>RAID 6</a:t>
                      </a:r>
                      <a:endParaRPr lang="en-US" sz="10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✅ 2 disks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Like RAID 5 but with </a:t>
                      </a:r>
                      <a:r>
                        <a:rPr lang="en-US" sz="1000" b="1"/>
                        <a:t>double parity</a:t>
                      </a:r>
                      <a:r>
                        <a:rPr lang="en-US" sz="1000"/>
                        <a:t>. Can survive 2 disk failures.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409721"/>
                  </a:ext>
                </a:extLst>
              </a:tr>
              <a:tr h="513408">
                <a:tc>
                  <a:txBody>
                    <a:bodyPr/>
                    <a:lstStyle/>
                    <a:p>
                      <a:r>
                        <a:rPr lang="en-US" sz="1000" b="1"/>
                        <a:t>RAID 10</a:t>
                      </a:r>
                      <a:r>
                        <a:rPr lang="en-US" sz="1000"/>
                        <a:t> (1+0)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✅ Up to 2 (depends on which fail)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Mirrored pairs + striped</a:t>
                      </a:r>
                      <a:r>
                        <a:rPr lang="en-US" sz="1000"/>
                        <a:t>. High performance and fault tolerance.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23931"/>
                  </a:ext>
                </a:extLst>
              </a:tr>
              <a:tr h="513408">
                <a:tc>
                  <a:txBody>
                    <a:bodyPr/>
                    <a:lstStyle/>
                    <a:p>
                      <a:r>
                        <a:rPr lang="en-US" sz="1000" b="1"/>
                        <a:t>RAID 50</a:t>
                      </a:r>
                      <a:endParaRPr lang="en-US" sz="10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6+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✅ Up to 2+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Stripe across multiple RAID 5 sets. Balance of speed and fault tolerance.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19904"/>
                  </a:ext>
                </a:extLst>
              </a:tr>
              <a:tr h="667429">
                <a:tc>
                  <a:txBody>
                    <a:bodyPr/>
                    <a:lstStyle/>
                    <a:p>
                      <a:r>
                        <a:rPr lang="en-US" sz="1000" b="1"/>
                        <a:t>RAID 60</a:t>
                      </a:r>
                      <a:endParaRPr lang="en-US" sz="1000"/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8+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✅ Up to 4+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Stripe across multiple RAID 6 sets. High fault tolerance and performance.</a:t>
                      </a:r>
                    </a:p>
                  </a:txBody>
                  <a:tcPr marL="52426" marR="52426" marT="26213" marB="262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0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42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6561D-8F13-4334-B4F9-CD6D98006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AID 0 Explained. RAID 0 is a data storage technology… | by PITS Global  Data Recovery Services | Medium">
            <a:extLst>
              <a:ext uri="{FF2B5EF4-FFF2-40B4-BE49-F238E27FC236}">
                <a16:creationId xmlns:a16="http://schemas.microsoft.com/office/drawing/2014/main" id="{91AAC282-21BA-862D-84B2-345AD8BF5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122" y="1512481"/>
            <a:ext cx="6113755" cy="383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85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CD4F-8D6F-EA50-CE09-AF8A0506F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What is a RAID 1 - RAID 1 Definition">
            <a:extLst>
              <a:ext uri="{FF2B5EF4-FFF2-40B4-BE49-F238E27FC236}">
                <a16:creationId xmlns:a16="http://schemas.microsoft.com/office/drawing/2014/main" id="{B67ED745-9333-A5ED-7265-133A0FA80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093" y="1582054"/>
            <a:ext cx="5891814" cy="3693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34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B6D5-D727-D16F-CEE0-2B6E0E196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RAID 0 vs RAID 1 - Difference and Comparison | Diffen">
            <a:extLst>
              <a:ext uri="{FF2B5EF4-FFF2-40B4-BE49-F238E27FC236}">
                <a16:creationId xmlns:a16="http://schemas.microsoft.com/office/drawing/2014/main" id="{8A25FB2D-9A06-751B-2BB3-B577AEDA7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244" y="1606120"/>
            <a:ext cx="3358164" cy="335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4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0A25-58DF-822E-0251-9A79139C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tandard RAID levels - Wikipedia">
            <a:extLst>
              <a:ext uri="{FF2B5EF4-FFF2-40B4-BE49-F238E27FC236}">
                <a16:creationId xmlns:a16="http://schemas.microsoft.com/office/drawing/2014/main" id="{F97588B0-5149-E762-66F0-32710CA1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861" y="1970033"/>
            <a:ext cx="3930277" cy="29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3C888-4474-1DDC-CC44-FD97C7D4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9BE2DF7-BF17-2F56-407B-EAC679EAA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47" y="1616369"/>
            <a:ext cx="6162105" cy="36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085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F547-3087-B587-48C5-19EDCB6A7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BC4E3-E7EB-B72F-F3CF-839765D3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4" y="2569560"/>
            <a:ext cx="3419472" cy="171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0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97A3-0228-12DF-BC9A-299A44C01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407B58-FB0F-6ABF-AFA7-A1126A44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837" y="2090793"/>
            <a:ext cx="5776326" cy="24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31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164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Maksudul Haque Chowdhury</dc:creator>
  <cp:lastModifiedBy>Maksudul Haque Chowdhury</cp:lastModifiedBy>
  <cp:revision>5</cp:revision>
  <dcterms:created xsi:type="dcterms:W3CDTF">2025-04-25T05:30:47Z</dcterms:created>
  <dcterms:modified xsi:type="dcterms:W3CDTF">2025-05-12T01:17:51Z</dcterms:modified>
</cp:coreProperties>
</file>