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Medium" charset="0"/>
      <p:regular r:id="rId14"/>
      <p:italic r:id="rId15"/>
    </p:embeddedFont>
    <p:embeddedFont>
      <p:font typeface="Roboto Light" charset="0"/>
      <p:regular r:id="rId16"/>
      <p:italic r:id="rId17"/>
    </p:embeddedFon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694" autoAdjust="0"/>
    <p:restoredTop sz="91283" autoAdjust="0"/>
  </p:normalViewPr>
  <p:slideViewPr>
    <p:cSldViewPr snapToGrid="0" showGuides="1">
      <p:cViewPr varScale="1">
        <p:scale>
          <a:sx n="71" d="100"/>
          <a:sy n="71" d="100"/>
        </p:scale>
        <p:origin x="-1354" y="-82"/>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20/10/2021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11</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Trial store 77 and 86 had significant increase in number of customers during Trial period compared to Control stores, proving an effective trial run. Whereas trial store 88 customers increase is insignificant.</a:t>
            </a:r>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073" name="Picture 1" descr="F:\Python\Data Science\Internship Quntium Data Analytics\download (4).png"/>
          <p:cNvPicPr>
            <a:picLocks noChangeAspect="1" noChangeArrowheads="1"/>
          </p:cNvPicPr>
          <p:nvPr/>
        </p:nvPicPr>
        <p:blipFill>
          <a:blip r:embed="rId3"/>
          <a:srcRect/>
          <a:stretch>
            <a:fillRect/>
          </a:stretch>
        </p:blipFill>
        <p:spPr bwMode="auto">
          <a:xfrm>
            <a:off x="1498600" y="1731981"/>
            <a:ext cx="9850718" cy="4528969"/>
          </a:xfrm>
          <a:prstGeom prst="rect">
            <a:avLst/>
          </a:prstGeom>
          <a:noFill/>
        </p:spPr>
      </p:pic>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US" sz="1200" dirty="0" smtClean="0"/>
              <a:t>● Chips transactions increase substantially prior to Christmas. It is a good time to take advantage of this momentum with promotional offers. </a:t>
            </a:r>
            <a:endParaRPr lang="en-US" sz="1200" dirty="0" smtClean="0"/>
          </a:p>
          <a:p>
            <a:endParaRPr lang="en-US" sz="1200" dirty="0" smtClean="0"/>
          </a:p>
          <a:p>
            <a:r>
              <a:rPr lang="en-US" sz="1200" dirty="0" smtClean="0"/>
              <a:t>● </a:t>
            </a:r>
            <a:r>
              <a:rPr lang="en-US" sz="1200" dirty="0" smtClean="0"/>
              <a:t>Older and Young Family segment have the highest average purchase units per unique customer. </a:t>
            </a:r>
            <a:endParaRPr lang="en-US" sz="1200" dirty="0" smtClean="0"/>
          </a:p>
          <a:p>
            <a:endParaRPr lang="en-US" sz="1200" dirty="0" smtClean="0"/>
          </a:p>
          <a:p>
            <a:r>
              <a:rPr lang="en-US" sz="1200" dirty="0" smtClean="0"/>
              <a:t>● </a:t>
            </a:r>
            <a:r>
              <a:rPr lang="en-US" sz="1200" dirty="0" smtClean="0"/>
              <a:t>Sales mainly came from Budget - older families, Mainstream - young singles/couples, and Mainstream - retirees. </a:t>
            </a:r>
            <a:r>
              <a:rPr lang="en-US" sz="1200" dirty="0" smtClean="0"/>
              <a:t>  in </a:t>
            </a:r>
            <a:r>
              <a:rPr lang="en-US" sz="1200" dirty="0" smtClean="0"/>
              <a:t>total contributing 25% of sales revenue.</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smtClean="0"/>
              <a:t>● Trial store 77 and 86 experienced significant increase in Total Sales and Customers quantity during the trial period compared to their control stores</a:t>
            </a:r>
            <a:r>
              <a:rPr lang="en-US" sz="1200" dirty="0" smtClean="0"/>
              <a:t>..</a:t>
            </a:r>
          </a:p>
          <a:p>
            <a:endParaRPr lang="en-US" sz="1200" dirty="0" smtClean="0"/>
          </a:p>
          <a:p>
            <a:r>
              <a:rPr lang="en-US" sz="1200" dirty="0" smtClean="0"/>
              <a:t> </a:t>
            </a:r>
            <a:r>
              <a:rPr lang="en-US" sz="1200" dirty="0" smtClean="0"/>
              <a:t>● Trial store 88 experience increase as well, but insignificant compared to its’ Control store.</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Sales increase steadily approaching Christmas, and return again to early December sales level during New Year Eve. Dipped sales in 25th December was due to shops being non-operational during Christmas.</a:t>
            </a:r>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8194" name="AutoShape 2" descr="data:image/png;base64,iVBORw0KGgoAAAANSUhEUgAAA5EAAAFNCAYAAACZsevCAAAAOXRFWHRTb2Z0d2FyZQBNYXRwbG90bGliIHZlcnNpb24zLjMuNCwgaHR0cHM6Ly9tYXRwbG90bGliLm9yZy8QVMy6AAAACXBIWXMAAAsTAAALEwEAmpwYAABTKUlEQVR4nO3dd3hc5Z328e9PbcYqo2JJI9uSG27YBnda6IRek5CEVEIKSd703RSSZUNCkl2SzW5CljQ2kEDCAgkhS+/ddNuAjcHGBhfJVrM16l163j/mSJaNysjWaIruz3Xp0plnTnlmjtqtp5lzDhEREREREZFIpMS6AiIiIiIiIpI4FCJFREREREQkYgqRIiIiIiIiEjGFSBEREREREYmYQqSIiIiIiIhETCFSREREREREIqYQKSIiccvMnJnNicJ5nzSzz47xOR8ws0vH8pzxxsz+ZGY/jnU9REQkthQiRURk1MysecBHr5m1DXj8sSGOOdnMKsawDovM7GEzqzOzejNba2bnjNX5R8s5d7Zz7qaDOdbMtnvvYZP3Wp4zsy+YmX5Pi4hI3EmLdQVERCTxOOey+7bNbDvwWefco+NcjXuA3wLneY9XATbOdRhL5zvnHjWzXOAk4FrgaOCy2FYrOsws1TnXE+t6iIjI6Ok/nCIiMmbMzGdmvzSz3d7HL72yLOABYOqAFsupZnaUmT3vtb5Vmtl1ZpYRwXUKgVnA/zjnOr2PZ51zq73n883sXjOrNbOQt106zPk+bWZvevs+ZGYzvHIzs1+YWY2ZNZrZBjNbPMQ5+rvImtmnzGy1mf3cO+c2Mzs7kvfQOdfgnLsb+DBwad/1vPfx52a208yqzex3ZjZpwPUvNLNXvXq+bWZneeW5ZnaD9/7uMrMfm1nqgHo+673GejN7x8yO88rLvdd9YBfdQjN7xGs1farvvfLOt8B7rs7MNpvZhwY89ycz+62Z3W9mLcApkbwfIiISfxQiRURkLP0LcAywFFgCHAVc6ZxrAc4Gdjvnsr2P3UAP8A2gEDgWOA34fxFcZy+wFfiLmV1kZsEDnk8B/gjMAKYDbcB1g53IzC4Evge8HygCngFu9Z4+AzgRmAfkAh/yrh2Jo4HN3mv7GXCDmUXcUuqcewmoAE7wiq7x6rEUmANMA77vvYajgJuBbwF5Xp23e8f9Cej2jlnmvaaB40GPBtYDk4H/BW4j3Ko7B/g4cJ2ZZQ/Y/2PAj7zX9Spwi1eHLOAR7xzFwCXAb8xs4YBjPwr8BMgBVkf6XoiISHxRiBQRkbH0MeBq51yNc64W+CHwiaF2ds6tdc694Jzrds5tB35PuCvnsJxzjnBL1nbgP4FKM3vazOZ6z+91zv3dOdfqnGsiHFyGOu8XgH93zr3pnOsG/g1Y6rWwdREOPAsA8/apjOB9ANjhnPsfr8vmTcAU4MCwO5LdQIEXPi8HvuGcq/Ne078RDmoAnwFudM494pzrdc7tcs5t8sL1OcDXnXMtzrka4BcDjgPY5pz7o1fP24Eywvewwzn3MNBJOFD2uc8597RzroPwPw2ONbMywt2Kt3vn6nbOvQL8HfjggGPv8lqMe51z7aN8L0REJE5oTKSIiIylqcCOAY93eGWDMrN5wH8BK4FMwr+X1kZyIedcBfBl7zxlwPWEW+OONbNMwmHpLCDfOyRniHF4M4Brzew/B1YNmOace9zMrgN+DcwwszuBbzrnGiOoYtWAurZ6jZDZQ+8+qGlAHeEW0kxg7YDGTANSve0y4P5Bjp8BpBMO2X1lKUD5gH2qB2y3efU9sGxgvfuPdc41m1kd4Xs8AzjazOoH7JsG/HmwY0VEJHGpJVJERMbSbsJhos90rwzADbL/b4FNwFznXIBwt9JRT47jnCsnHPT6xiv+MzAfONo774le+WDnLgc+75zLG/AxyTn3nHfuXznnVgALCXcn/dZo63cwzGwV4RC5GthDOMwtGlDH3AETHJUDhw1ymnKgAygccFzAObfoEKpWNqCO2UAB4XtcDjx1wPuY7Zz74oBjB/saEBGRBKMQKSIiY+lW4EozK/Imv/k+8BfvuWpgsjf7aJ8coBFoNrMFwBeJgDdxzg/NbI6ZpXjX+jTwwoDztgH1ZlYAXDXM6X4HfNfMFnnnzjWzD3rbq8zsaDNLB1qAdqA3kjoeLDMLmNl5hMcm/sU5t8E51wv8D/ALMyv29ptmZmd6h90AXGZmp3nvxzQzW+B1vX0Y+E/vvClmdpiZjdhleBjnmNnxFp4A6UfAC16IvxeYZ2afMLN072OVmR1+CNcSEZE4pBApIiJj6cfAGsITtWwA1nllOOc2EQ6Z73gzgU4Fvkl4spUmwiHp9giv0wnMBB4lHEJfJ9zi9inv+V8Ckwi34L0APDjUiZxz/wB+CtxmZn3n6ptJNeDVK0S4a+5e4D8irONo3WNmTYRb9P6FcDffgct7fIfwZEIvePV8lHBra98kPJcR7sLbADzFvhbhTwIZwBve67iD8PjMg/W/hEN5HbCC8OQ7eOM0zyA83nI34e68PwV8h3AtERGJQxaem0BERERERERkZGqJFBERERERkYgpRIqIiIiIiEjEFCJFREREREQkYgqRIiIiIiIiEjGFSBEREREREYlYWqwrEA2FhYVu5syZsa6GiIiIiIhITKxdu3aPc64oGudOyhA5c+ZM1qxZE+tqiIiIiIiIxISZ7YjWudWdVURERERERCKmECkiIiIiIiIRU4gUERERERGRiClEioiIiIiISMQUIkVERERERCRiCpEiIiIiIiISMYVIERERERERiZhCpIiIiIiIiERMIVJEREREREQilhbrCoiIiIhIcmvv6qGxvYum9m7vI7zd1tnDaYcXk5eZEesqisgoKESKiIiIyJDau3r2C34Dtxvbu2jc77l379PU3k1nT++Q5/+n0+fx1dPmjuMrEpFDpRApIiIiIv3eqW3mxme38dDGahpau4YNgH2yfWnk+NMI+NPJ8adRmJ3BrMIscvxp5HhlgQHbOf50ApPS+PgfXmR3fds4vCoRGUsKkSIiIiITnHOO59/Zyw3PbOOxTTVkpKVw5qISpub5CfjT3xUAw5/D29m+NFJT7KCuW5Lrp7qxfYxfjYhEm0KkiIiIyATV2d3LPa/t5g+rt/FmZSOTszL42mlz+fgxMyjK8UX9+sEcP5UNCpEiiUYhUkRERGSCCbV08r8v7eSm57ZT09TB3OJsfvqBI7hw6TT86anjVo9grp9Xy+vH7XoiMjYUIkVEREQmiLdrm7lx9Tb+vq6C9q5eTpxXxM8/OIsT5hZidnBdUg9FMMfP3pZOOrt7yUjTynMiiUIhUkRERCSJOed4/u29/GH1Nh73xju+b+k0Pn38LOaX5MS0bsFAuMtsbXMH0/ImxbQuIhI5hUgRERGRJDTYeMevvzc83rEwO/rjHSMRDPgBqG5sV4gUSSAKkSIiIiJJpK6lk/99cQc3Pb+D2qYO5gVjM94xEv0hUpPriCQUhUgRERGJmdd3NXDNA5vo6unl3COncPbiKeMyK2gy2loTXt/xzgHjHf8zhuMdI9HXnVXLfIgkFoVIERERGXdN7V381yNvcdNz28nPzCA/K4Pv37WRH9y9kaNnTfYCZQmT46TbZbwabLzj+5eFxzvOC8Z2vGMk8jMzSE81qps6Yl0VERkFhUgREREZN8457l1fyY/ufYPa5g4+etR0vn3mAnIz09lc1cR963dz7/pKrvy/17nq7o0cOzscKM9aVEJ+Vkasqx83Orp7uOe1Sv7wzDtsqmqiMDv+xjtGIiXFKM7xqzurSIIx51z0Tm6WB/wBWAw44NPAZuB2YCawHfiQcy5k4X4W1wLnAK3Ap5xz67zzXApc6Z32x865m4a77sqVK92aNWvG+uWIiIjIIdi2p4Xv3/U6z2zZw+JpAX580REsLct7137OOTZVNXHv+t3ct76S7XtbSU0x3jOnkPOOnMKZC0vIzUwf/xcQB+paOrnlhR3c/MK+8Y6fPX42FyydGnfjHSP1/t88y6SMVG757DGxropIUjGztc65lVE5d5RD5E3AM865P5hZBpAJfA+oc85dY2ZXAPnOue+Y2TnAVwiHyKOBa51zR5tZAbAGWEk4iK4FVjjnQkNdVyFSREQkfrR39fCbJ9/md0++jS8thW+eOZ+PHzOD1JSRx+k559i4u5F711dy34bdlNe1kZ5qHD+nkPOOnMrpi4IE/MkfKLfWNHHD6u3cua6Cju7weMfPnTCL4+fE73jHSH3xL2vZUtPMo/90UqyrIpJUohkio9ad1cxygROBTwE45zqBTjO7EDjZ2+0m4EngO8CFwM0unGpfMLM8M5vi7fuIc67OO+8jwFnArdGqu4iIiIyNJzfXcNXdG9mxt5ULl07lX845nGJvRs5ImBmLp+WyeFou3zlrPht2NXDf+kruXV/JP//tNTLuTOHEeeFAedrhxeQkUaB0zrF66x5uWL2NJzfX4ktL4f3Lp/Hp98xibgKMd4xUMOBn9dY9sa6GiIxCNMdEzgJqgT+a2RLCLYhfA4LOuUpvnyog6G1PA8oHHF/hlQ1VLiIiInGqsqGNH937BvdvqGJ2URa3fPZo3jOn8JDOaWYcWZrHkaV5XHH2Al4tr+e+9ZXct6GSR98MTypz8rwizlsyldMWFJPlS8ypH9q7erj71d3csHobm6ubKMz28U+nz+NjR09PyomGggE/Te3dtHZ2k5mRmPdMZKKJ5ndqGrAc+Ipz7kUzuxa4YuAOzjlnZmPSn9bMLgcuB5g+ffpYnFJERERGqbunlz89t51fPPIW3b2Ob54xj8+dOBtf2tiO1zMzlk3PZ9n0fL53zuG8Uh7i3vWV3L+hkoffqMaXlsKpC4o578ipnLKgKCHCyZ7mDv7ywg7+8sIO9jR3sqAkh59/cAnnL5ky5u9fPNm3zEcHswrj/z6JSHRDZAVQ4Zx70Xt8B+EQWW1mU5xzlV531Rrv+V1A2YDjS72yXezr/tpX/uSBF3POXQ9cD+ExkWP3MkRERCQSa7bXceX/vc6mqiZOmV/EDy9YzPTJmVG/bkqKsWJGAStmFPCv5y5kzY4Q963fzf2vV/HA61VMSk/l1MOLOXtxCUfPmhx361BurmrihtXv8H+v7qazu5dTFxTz2eNncexhkxN+vGMkgl735urGdmYVZsW4NiISiaiFSOdclZmVm9l859xm4DTgDe/jUuAa7/Nd3iF3A182s9sIT6zT4AXNh4B/M7N8b78zgO9Gq94iIiIyOnUtnfz0gU3cvqacqbl+fv+JFZyxMBiTAJSSYhw1q4CjZhXw/fMX8dK2Ou7bsJsHNlRx3/rwaJpZhVmsnJHPqpkFrJyZz6zCrHGva2+v46kttdy4ehvPbNmDPz2FD60s5bL3zOKwouxxrUus7WuJ1DIfIoki2n0GvgLc4s3M+g5wGZAC/NXMPgPsAD7k7Xs/4ZlZtxJe4uMyAOdcnZn9CHjZ2+/qvkl2REREJHZ6ex1/W1vONQ9soqm9m8+fOJuvnjY3bsYipqYYxx42mWMPm8wPzl/E+l0NrN0e4uXtdTy2qYa/ra0AYHJWBitn9oXKAhZNDZCemhKVOrV39XDnul3c+Ow2ttY0U5zj41tnzuejR02fsOtgDmyJFJHEENUlPmJFS3yIiIhE15uVjVz5f6+zdkeIo2YW8KOLFjO/JHFmDHXO8XZtC2u21/Hy9hBrdtSxY28rAJPSU1lalseqmfmsnFnA8hn5ZB9iMK5paufPz+/glhd3UtfSyeJpAT5z/CzOPWIqGWnRCayJwjnHoqse4iNHTedfz1sY6+qIJI2EXOJDREREkk9zRze/fOQt/vjcdnInpfPzDy7hA8unJdzYPTNjTnE2c4qzueSo8IR8NY3trNkRbql8eXsd1z2xlV4HKQYLpwZYOaOgvwtsMMJlSt7Y3cgNq7dx92u76O51vPfwIJ85fhZHzypIuPcsWsyMYMCvlkiRBKIQKSIiIiNyzvHA61Vcfc8bVDe185GjpvPtM+eTl5k8XTCLA37OOWIK5xwxBQgH5ld2hsItldvruP3lcv703HYAphdk9neBXTUzn8OKsvtDYW+v44nNNdywehvPvb2XzIxUPnrUdC57zyxmauKYQQUDPoVIkQSiECkiIiLD2r6nhavu3shTb9WycEqA33x8Ocun5498YILL9qVxwtwiTphbBEBXTy9v7G7sb6l8anMtd67bBUB+ZjorZhQwvySbBzZU8c6eFqbk+rni7AV8ZNV0cjPTY/lS4l4w4OeVnfWxroaIREghUkRERAbV3dPLr594m18/uZWM1BSuOn8hnzhmBmlRmnQm3qWnprCkLI8lZXl89oTZOOfYtqeFNd5kPWt2hHj0zWqWlObyq48s4+zFJVGboCfZ9HVndc6pm69IAlCIFBERkXdpbO/iS7es45ktezh/yVT+9dzDKY5wHOBEYWbMLspmdlE2H1oVXuq6paObzIxUBaFRKs7x0dHdS2Nbt1ptRRKAQqSIiIjsp7yulU//6WW27WnhZx84sj8gycjiZXmTRFOSG/4HRVVju0KkSALQTzoRERHpt3ZHHZffvJbuXsefP3M0xx42OdZVkglg4FqRibRUjMhEpRApIiIiANz16i6+dcd6pub6ufFTq5hdlB3rKskEEczZFyJFJP4pRIqIiExwzjl++egWrn1sC0fPKuB3H19BflbyLN0h8a844AMUIkUShUKkiIjIBNbe1cO371jP3a/t5uIVpfzb+44gI00zisr48qenkpeZTnVjR6yrIiIRUIgUERGZoPY0d3D5zWtYt7Oeb581ny+edJhmFZWYCeb41RIpkiAUIkVERCagt6qb+PSfXmZPcwe//dhyzj5iSqyrJBNcccBHdZNaIkUSgUKkiIjIBPPUW7V8+ZZ1+DNSuf3yY1lSlhfrKolQEvCzpXpPrKshIhFQiBQREZlA/vzCDn5w90bmBXO44dKVTM2bFOsqiQDhZT5qmzvo6XWkpqhbtUg8U4gUERGZAHp6HT++7w3++Ox2TltQzLUfWUa2T38GSPwIBnz09Dr2tnRQ7C35ISLxSb89REREklxzRzdfvfUVHt9Uw2eOn8X3zjlcLT0Sd4oD3lqRDQqRIvFOIVJERCSJ7apv4zN/epktNc38+KLFfPyYGbGuksigSvpCZGM7R5Ab49qIyHAUIkVERJLUq+X1fPamNXR09fCny1ZxwtyiWFdJZEjBvhDZpGU+ROKdQqSIiEgSun9DJd+4/VWKAz5u/dzRzA3mxLpKIsMqzM7ADKobtcyHSLxTiBQREUkizjl+8+Tb/MdDm1kxI5/rP7GCydm+WFdLZERpqSkUZvuoblBLpEi8U4gUERFJEh3dPXzvztf5+7oKLlw6lZ9+4Ej86amxrpZIxEoCfnVnFUkACpEiIiJJoK6lky/8eS0vba/jG++dx1dPm4OZZmCVxBIM+NhVrxApEu8UIkVERBLc27XNfPpPL1PZ0M6vPrKMC5ZMjXWVRA5KccDPKzvrY10NERmBQqSIiEgCe27rHr7wl7Wkp6Zw6+eOYcWM/FhXSeSglQT87G3ppKO7B1+aumKLxCuFSBERkTFW09ROqKWL1BRIMSM1xfb7nJICqX2PU2zfdv9nIuqKettLO7ny/15ndlEWN1y6irKCzHF4dSLREwyEJ4GqbeqgNF9fzyLxSiFSRERkDHR29/Lom9Xc9nI5z2ypxblDO1+K4QXOgSETUlPC22ZGbVMHJ8wt5NcfW07Anz42L0Qkhor71opsVIgUiWcKkSIiElPOOTZVNXHv+t00t3dzxqISjp5VQFpqSqyrFpEt1U3c/nI5d76yi7qWTqbm+vnKqXOZH8yh1zl6naOnN/wR3oYe5+jdr8wNKAs/7wYpP3Df6ZMzufyE2QnzXomMJJjTFyITb3KdilArLR09Q3xf920zSJmj1w1evn9Z+Ofloqm5HD2rgJQUTZwlsaMQKSIiMfFObTP3vFbJPet3s7WmmdQUIz3VuOn5HRRkZXDmoiDnHDGFY2ZPJj3OQlJLRzf3rt/N7S+Xs25nPempxukLg3xoZRknzC0iVX/ciRyUktzEDJEvb6/jg797ftyuV5o/iQ8sL+XiFaXqxi4xoRApIiLjpiLUyr3rK7nntd1s3N2IGayaWcCPL1rM2YtLyMxI46m3arh/QxV3v7qbW18qJy8znTMXlnD2ESUcd1ghGWmxCZTOOV4pr+f2l8q5d/1uWjp7mFOczZXnHs77lk1jcrYvJvUSSSb5memkpxrVjR2xrsqobKpqAuBnHziSwKS0feObBxnznJoSHvM8WPmBY6j32zajxzmefquWO9ZW8KvHt3DtY1s4elYBF68o5ZwjppDl05/2Mj70lSYicohaO7vZ29zJ3pZO6lo62NPcSV1L+OOIabmcP8GXW6hpauf+9ZXcs76StTtCACwpy+PKcw/n3COnMCV30n77n7V4CmctnkJ7Vw9Pv1XL/RsquW9DJbevKSd3UjqnLwxyzhElHD+naFwCZV1LJ3euq+Cva8p5q7qZzIxUzjtyCh9eNZ3l0/O0FqPIGDIzinP81CRYS2RFXSsZaSlcvKI06t1ML1o2jYuWTWNXfRv/WFfBHWsr+NYd67nq7o2cc8QULl5RylEz1d1VoiuqIdLMtgNNQA/Q7ZxbaWYFwO3ATGA78CHnXMjCv4WvBc4BWoFPOefWeee5FLjSO+2PnXM3RbPeIjKxDRcK9zR39G+H9+mgvat30POkpRjdvY412+u48ryFcdclM5pCLZ08uLGKe17bzQvv7KXXwYKSHL515nzOP3Iq0yeP3P3Kn57KGYtKOGNRCR3dPTzz1h7uf72ShzZWccfaCnL8aZx+eLjL6/FzC/Gnj91yAL29jtVb93D7y+U8/EYVXT2OpWV5XPP+IzhvyVSy9d9+kagpyfVTlWAhsjzUSmn+pHENbtPyJvHlU+fypVPmsHZHiDvWVnDv+kruWFtBWUG4u+sHlqu7q0SHuUOdPm64k4dD5Ern3J4BZT8D6pxz15jZFUC+c+47ZnYO8BXCIfJo4Frn3NFe6FwDrAQcsBZY4ZwLDXXdlStXujVr1kTtdYlI4nLOsaWmmdVb9lDV2D6qUOhLS6Ew20dBVgYFWRlMzs5gclYGBVm+AdsZ/fv401P56YObuP7pdzh29mR+87Hl5GdljPMrHj/NHd088kYV97xWydNv1dLd65g5OZMLlkzl/CVTmRvMGZPrdHT38NzWvdy3oZKHN1bR2N5Nti+N9x5ezNlHTOGkeUUHHSh31bfxtzXl/G1NBbvq28jPTOd9y0r58Koy5peMTf1FZHj/75a1bK5q4rF/PjnWVYnYBdetJi8zg5s/fVRM69HW2cODG8NB8rm39+IcHDO7gItXlHH24hJ1d51gzGytc25lVM4dgxC5GTjZOVdpZlOAJ51z883s9972rQP36/twzn3eK99vv8HEY4hs7+qhrbMnqf+AFIlX7V09PP/2Xh7fVMPjm2rYVd8GjD4UZmakHlTXxb+vreC7/9hAMODjD59clVRhpL2rh8c31XDPa7t5fFMNHd29TM31c74XHBdNDUS1u2dndy/Pvb2HBzZU8dAbVdS3dpGVkcqphwc5Z3EJJ88vZlLG8IHywKU5AI6fU8iHV5Vx+sKgFjwXGWc/uHsjf19bwYYfnhnrqkRs2dUPc84RU/jJ+46IdVX6VYRa+ce6XdyxroIde1vJzEhN+u6uXT29vFnZyJrtIdbuCLFuZ4gUM+YUZzMvmM3cYA5zi8OfJ0KPkmiGyGi/ew542Mwc8Hvn3PVA0DlX6T1fBQS97WlA+YBjK7yyocoTyoOvV/HNv73GcXMKOe+IKZyxKEhepgKlSLTsqm/j8U01PLGphufe3kN7Vy+T0lN5z5xCvnTKHE6eX8SUXP+4jGf7wIpSZhdl8fk/r+X9v3mWX3x4KWcsKon6daOls7uX1VtrufvV3TzyRjUtnT0UZmdwyaoyzl8yleXT88ftj5OMtBROnl/MyfOL+XHPYl54Zy/3b6jiIa8r7aT0VE5dUMw5R0zhlAVFZGbs+7U31NIcH9RshyIxFQz4aeropqWjOyFazpo7ugm1dsXdz43S/Ey+ctpcvnzqHNbsCHHHmgru25Bc3V0b2rp4ZWc4MK7ZHuLV8nraunoAmJrrZ+XMAlIMtlQ38/w7e+ns3tfTaGqun7nBnHC4LM5hbnDihMuxEO136Xjn3C4zKwYeMbNNA590zjkvYB4yM7scuBxg+vTpY3HKMXVEaS6fPWE2923Yzbf/vp7v/cN4z5xCzlWglENQXtfKM1v2sHprLRt3N3LekVP4/EmHTchFx7t7elm3s74/OG6uDs+UN70gk0tWTeeUBcUcPatgTMfNjcay6fnc85XjufzmNVz+57V884x5fOmUOQkzKUtPr+OFd/Zyz2u7eeD1KhrausidlN7f4hgP6zqmp6ZwwtwiTphbxI8uXMRL2+q4b0N4DOV9Gyrxp6dwyvxilpbl8dDGqv6lOd57eJAPr9LSHCLxoiQ3PNNxdWM7s4uyY1ybkVWEWoHwshvxyMxYNbOAVTMLuOqChf3jyq99bAu/fHQLx86ezMUrSjn7iJL9/tEWb5xzlNe1sWZHHWt2hFi7PcRbNU04BykGC6cG+PCqMlbMyGfFjHym5u1/P3p6HTvrWtlS3cSWmma2VDfxVnUzL7yzl45BwuXc4mzmBcPhck5xNjkT8G+r4US1O+t+FzL7AdAMfI4J2J21j3OO13c1cu+G3dy/oZLyujbSUrxAeeQUzlxYQm5mfH+R1jaFx5BNzs4gPzNDf3SNo8b2Lp5/ey+rt+zhmS21bN8b/sU1JdfP7KIsnt26l7zMdL58yhw+fsyMmAWm8VLX0slTb9Xw+KZann6rloa2LtJSwr8sT11QzCkLijmsKCuuglp7Vw/fvXMD/3hlF+ceOYX/uPjIuP+lfe/6Sv79/jfZ3dBOVkYqpy8McsHSqeM2O+qh6ul1vLStjgder+SB16uobepgTnE2H15ZxvuWT6NQS3OIxJXntu7ho394kVs/dwzHHjY51tUZ0SNvVPO5m9dw15few5KyvFhXJ2IHdnfNGtjddVZBzH93dnb3snF3A2t3eC2NO0LUNoWXfsn2pbFseh4rZxSwcmY+S8vyDrrVuqfXUV7XypaaZt6qbuoPmVtrmt8VLucEc5jnhcs5wWzmxnm4TMgxkWaWBaQ455q87UeAq4HTgL0DJtYpcM5928zOBb7Mvol1fuWcO8qbWGctsNw79TrCE+vUDXXteA6RAznn2LCrgfs2VHLf+koqQm2kpw5ooYyDQNnXt3zdjhDrdtazbmeIilBb//MpRngsWZaPwhzvc3Z4PFlhdoa37evfjnWocc7R2dNLa0cPLZ3dtHb2MDkrI27Xd+vu6eW1inqe2bKHZ7bs4dXyenp6HZkZqRw7ezLHzy3khLlF/UHp9V0N/OyhzTz9Vi3T8ibxjdPn8b5l05Im6DvneKOykSe8sY2vltfT66AwO4OT5xdz6oJijp9bGPctsc45rn/6Ha55cBMLpwS4/pMrmZYXf//B3lLdxFV3b+S5t/eyeFqAL540h1MXjDzGMJ719DoqG9qYljcp5n8gicjgttY0897/eoprL1nKhUvjfwTTjau3cfW9b7DuX0+nIAHnvnDO7dfdtbmjm9xJ6UzOziBvUjr5mRnkZqaTNymDvMx07yP8XJ5XnpuZTo4v7ZCGMtS3drJuZ7hb6podIdZX1PdPdFeaP4mVM/JZMbOAlTPymRfMifrfNj29jopQK29Vh8Pl1pp9nweGyyley+V1H10Wd39/JGqInA38w3uYBvyvc+4nZjYZ+CswHdhBeImPOm+Jj+uAswgv8XGZc26Nd65PA9/zzvUT59wfh7t2ooTIgfoD5frwemh9gfL4OYWcM46BsqaxnXU763llZ3gw8vqKhv5vlJKAn+Uz8lhWlk9Jrt+bzbKD2ubw5z3NHext6WRPUwctnT2Dnj8rI5XCHB+Ts94dMCd7nwuzw2E0d1I6nT29tHSEw15LZzctHT20ep/D5d20dPbQ2uF9PmCfvudbvLEVrZ09dPe++2u+ICuDOUXZ/f9V6usbX5zjG/c/NHfsbeHpLXtYvaWW597eS1N7N2Zw5LRcr6teIcum5w/bAvTc1j1c8+Am1lc0MD+Yw7fPms+pC4oT8o/mlo5unt26hyc21/DEptr+ad+PLM3lFC84HjEtNyEnCHhiUw1fvfUVfOkp/PbjK1g1syDWVQKgqb2Lax/dwp+e206WL41vnTmfjxw1PWn+GSEi8a2pvYsjfvAw3z17AZ8/6bBYV2dEV9/zBre9vJONPzwzIX/PDtTa2c1DG6tYsz1EfVsX9a2d1Ld2Ud/aRUNbF80d3UMem5pi5E5KJ29Suhc6vbB5QADN9cr96Sm8vquRtTvqWLM9xJaa5v7zLJoaYMWM/P6WxmDAP15vwYj6wuWW6mbeqmlia3UzO+pa+dvnj427v0USMkTGUiKGyIGcc6yvaOD+DZXcu76SXfX7AuW5R07l9IVBcicdeqDs7O7ljcpGLzDWs25HqH/WyozUFBZNC7B8ej7LpuexfPq7+5YPp62zh73e+np9AXNPc3iNvb5lFPY0hT/XtXQySK4bFTPIykgjMyOVLJ/3OSONTF/qfuVZvlQyM9LIykgl05fGpPRUapo62FrT9x+mZhrauvrPm+NPY25xuC/83OJ9XRem5o7dWlANrV089/Yentka7qJaXhe+B9PyJnHivEKOn1PEcYdNHvXMvs457t9Qxc8f3sy2PS2smpnPFWcvYMWM+Agqw9mxt6V/JtUX36mjs6eXbF8aJ8wt5JQFxZw8v4jinPj5hXIottY087mb11ARauVHFy7mkqNiN6bbOcddr+7m3+5/k9rmDi5ZVca3zlyQkP9ZF5HEtuj7D/LhVdP5/vkLY12VEX3u5jXs3NvKQ984MdZVibrO7l4a2rpoaNsXLkOtnTS0hbfrB5T3bTe0dtE0TPjM8ad5gTGfFTMKWFKWG9fDPBKJQuQoJXqIHMg5x2teoLxvQKA8YW4R5xwxZVSBsrqxnXU7QrxSHg6MG3bta2WckuvvD4zLpuezeFpg3Ka17+l1hFrDa/TtGRA4G9q6mJSe+q7gl5XhPfbKs31p+NNTxuS/f8459jR3ssULlVuqm/u39zR39u+XmZHKnIHhsjgcLssKMkdsrenq6eWVnfWs3lLL01v2sL4i3CUz25fGMbMnc+K8cBfVmZMzx+Q1dfX08tc15fzy0S3UNnVw+sIg3z5z/pit2TdWyutauWf9bu55rZI3KxsBmF2Uxalea+PKmQUJMf7uYDS0dvGV217h6bdq+dRxM7ny3MPHfZKaTVWNfP+ujby0rY4lpblcfeHihBrbIyLJ5dSfP8nhUwP8+qPLR945xs765dOU5k/iD5euinVV4lZXT29/0OwLoM0d3SwoCTC3ODvuWvCShULkKCVTiByoL1Det34392+o2i9QnnvEFN47IFD2DUZ+xRvH+MrO+v1aGRd7rYzLZ4SD45Tc+BuPFW9CLZ1srd0/WG6pbu7vXgnh5QYOK+rrEuuFzGA2YDy7NTyu8YV39tLc0U2KwZKyPE6YU8gJ84pYWpZHehSDQ2tnN398dju/e/JtWjq7uXhFKV9/77xRtTCPtaqGdu7bUMk9r+3m1fJ6AJZPz+OcI6bw3sODzCzMilndxlt3Ty8/fXAT//PMNt4zZzLXfWT5uKwr29DWxS8eeYs/v7CDgD+N75y1gA+tLNMvdBGJqUuuf57uHscdXzwu1lUZlnOOI3/wMB9YUcoPLlgU6+qI7EchcpSSNUQO5Jzj1fJ67t9Q2R8oM1JTOG7OZJrau9mwq6F/LZypuX6WzcgPh8bpeSycOn6tjBNBY3sXW2ua2Vrd7IXM8KxeAycg6lNWMIkT5hZx4txCjp1dGJOJk+paOvnNE1u5+fkdYHDZcTP54smHjdsyM3ubO3jg9fAafi9tr8M5WDQ1wPlLpnLuEVMSer2qsXDH2gq+d+cGSnL9/OHSlcyLUotxb6/jzld2cc0Db7K3pZOPHT2db54xX8sNiUhc+Pptr7B2Z4hnvn1qrKsyrPrWTpZe/QhXnns4nz1hdqyrI7IfhchRmgghcqC+QHnf+koe31RDflYGy71xjMumhyfBkfHX2tnN2zUtbKlpoqO7l+MOm8yMyfHTslYRauUXj2zhzlcqyPGl8cWT5/Cp42ZGZebNxvYuHnq9invWV/Ls1j309DoOK8rqX2PwsARYB2w8rdsZ4vN/XktrRzfXXrKM9y4Mjun5X9/VwFV3b2TtjhDLp+dx9YWLWTwtd0yvISJyKP79/jf543Pb2fyjs+J6spoNFQ2cf91qfv+JFZy5qCTW1RHZj0LkKE20EClyKDZVNfIfD27msU01BAM+vv7eeXxwRekhj8lr7ezmsTdruOe13Ty5uZbOnl5K8yeFg+ORUzl8Sk5c/2EQa1UN7Vz+5zVs2NXAN8+Yz/87+bBDfr8aWrv4+cObueXFHeRnZnDF2Qv4wPJSdV0Vkbhzw+pt/OjeN3j1+6fHdQ+JBzZU8sVb1nHfV49n0VT9M07iSzRDpKY+EpngFpQEuOFTq3hpWx3XPPAm371zA//zzDt8+8z5nLmoZFTBpaO7h6c213LP+koefaOatq4einN8fPyYGZy/ZApLy/IUHCNUkuvnr58/lu/8fT3/8dBm3qxs5D8uXnJQLcW9vY6/rS3npw9upr61k08eO5NvnD5vTGZ5FhGJhmAgvH5zVWN7XIfI8lArwIQfiiETj0KkiABw1KwC/v7F43jkjWp+9tBmvvCXdSwty+OKsxdwzOzJQx7X1dPLc2/v5Z7XdvPQxiqa2rvJz0znfcuncf6RUzlqVoHWFzxI/vRUfvnhpRw+JcBPH9zE9r0tXP+JlaOaDGl9RT3/etdGXiuvZ9XMfK6+8GgOnxKIYq1FRA5dibcuYHVjBwviuJdoeV0buZPS426ReZFoU4gUkX5mxhmLSjh1QTF3rtvFfz3yFpdc/wKnzC/i22ct6A8fvb2Ol7fXcfdru3ng9SrqWjrJ8aVxxqISzl8yhffMKYzqTLMTiZnxhZMOY14wm6/d+ioXXPcsv//E8hHX+wy1dPKzhzZz28s7Kcz28YsPL+GipdPUEiwiCSHYHyLbR9gztipCrZTma4Z7mXgUIkXkXdJSU/jQqjIuWDqVm57bzq+f2Mo5v3qGi5ZOoyArg3vX76a6sQN/egrvPTzI+UumctK8IvzpmvU3Wk5dEOQfXzqOz960hkuuf4GfXHQEH1pV9q79enodt760k58/vJmm9m4+855ZfO29c8nRf8lFJIEU5YS7s9bEeYgsD7UxR5PDyQSkECkiQ/Knp/L5kw7jklXT+e1Tb/PHZ7fhHJw0v4jzl0zltAXFZPn0Y2S8zCnO4a4vHc+Xb13Ht/++njcqG7ny3MP7J0FatzPEVXdtZMOuBo6ZXcDVFy6O2hIhIiLR5E9PJT8zfb+1mOONc46KUCunzC+KdVVExp3++hOREeVmpnPF2Qv44smHYYbGfsRQbmY6f/zUKv79gU3csHobW2ua+eGFi/j9U2/z1zUVBAM+fvWRZZx/5BR1XRWRhBYM+Klu7Ih1NYa0p7mT9q5eSvM1qY5MPAqRIhIxzeYZH9JSU/jX8xYyvySHK//xOqf951OkpRifP2k2Xz11rlqHRSQpFAf8cd2ddd/MrBoTKROP/tIQEUlQH1pZxmFF2dyxtoLPHD+LOcUalyMiySOY42NzVWOsqzGkilAbAGVqiZQJSCFSRCSBrZiRz4oZ+bGuhojImCvJ9VPb1EFPr4vLpaLK68ItkdM0O6tMQJqDX0RERETiTnHAT6+Dvc3xOS6yItRKYXYGmRlqk5GJRyFSREREROJO0FvmI14n16kItWlSHZmwFCJFREREJO4EA36AuF3mo7yulVJ1ZZUJSiFSREREROJOSW44RFbHYYjs6XXsqm+jrEAtkTIxKUSKiIiISNyZnJVBihGXy3zUNLXT1ePUEikTlkKkiIiIiMSdtNQUCrN9cdmdtbxOy3vIxKYQKSIiIiJxqSTXH5cT6/Qt76HurDJRKUSKiIiISFwqzvHH5ZjIilAbZjA1zx/rqojEhEKkiIiIiMSlYMBHTVMctkSGWgnm+PGlpca6KiIxoRApIiIiInEpGPBT19JJR3dPrKuyn/K6VsoKNKmOTFwKkSIiIiISl0q8tSJr4mxcZEWojVJNqiMTmEKkiIiIiMSl4oAPCC+pES+6enqpbGijTMt7yASmECkiIiIicSnotUTG0wytlfXt9Doo1cysMoEpRIqIiIhIXOoLkVUN8dMSWREKL+9RqpZImcAUIkVEREQkLuVnppORmkJ1HHVnLfdCZJnGRMoEFvUQaWapZvaKmd3rPZ5lZi+a2VYzu93MMrxyn/d4q/f8zAHn+K5XvtnMzox2nUVEREQk9syM4oAvribWKa9rIzXFmJKrNSJl4hqPlsivAW8OePxT4BfOuTlACPiMV/4ZIOSV/8LbDzNbCFwCLALOAn5jZlqUR0RERGQCCAb8cdeddUqun7RUdeiTiSuqX/1mVgqcC/zBe2zAqcAd3i43ARd52xd6j/GeP83b/0LgNudch3NuG7AVOCqa9RYRERGR+FAS8MdZd9Y2dWWVCS/a/0L5JfBtoNd7PBmod851e48rgGne9jSgHMB7vsHbv798kGNEREREJInFX3fWVsoKNKmOTGxRC5Fmdh5Q45xbG61rHHC9y81sjZmtqa2tHY9LioiIiEiUBQN+mju6ae7oHnnnKGvv6qGmqYNStUTKBBfNlsj3ABeY2XbgNsLdWK8F8swszdunFNjlbe8CygC853OBvQPLBzmmn3PueufcSufcyqKiorF/NSIiIiIy7oIBHwDVjbHv0rqrvg1ALZEy4UUtRDrnvuucK3XOzSQ8Mc7jzrmPAU8AF3u7XQrc5W3f7T3Ge/5x55zzyi/xZm+dBcwFXopWvUVEREQkfvStFRkPIbK8Tst7iACkjbzLmPsOcJuZ/Rh4BbjBK78B+LOZbQXqCAdPnHMbzeyvwBtAN/Al51zP+FdbRERERMZbX4iMh3GRFaFwS6S6s8pENy4h0jn3JPCkt/0Og8yu6pxrBz44xPE/AX4SvRqKiIiISDzqC5FV8dASGWolIy2F4hxfrKsiElNa4EZERERE4la2L41sX1pcdGetCLVRmjeJlBSLdVVEYmrEEGlmWWaW4m3PM7MLzCw9+lUTEREREYmfZT4q6lqZlq9JdUQiaYl8GvCb2TTgYeATwJ+iWSkRERERkT7BHH9ctESWh9ooK9B4SJFIQqQ551qB9wO/cc59EFgU3WqJiIiIiIQFA76Yj4ls6eimrqVTM7OKEGGINLNjgY8B93llqdGrkoiIiIjIPsFcPzWNHYRXf4uNfTOzqjurSCQh8uvAd4F/eMttzCa81qOIiIiISNQFc/x09vRS39oVszr0rxGp7qwiIy/x4Zx7CnjKzDK9x+8AX412xUREREREYP9lPvKzMmJSh4pQOESqJVIkstlZjzWzN4BN3uMlZvabqNdMRERERITwmEggppPrlIfamJSeyuQYhViReBJJd9ZfAmcCewGcc68BJ0axTiIiIiIi/fpaImO5zEd5XStlBZMw0xqRIpGESJxz5QcU9UShLiIiIiIi71IcBy2RFaE2SjUzqwgQWYgsN7PjAGdm6Wb2TeDNKNdLRERERAQAX1oq+ZnpMV3mozzUSpnGQ4oAkYXILwBfAqYBu4Cl3mMRERERkXERDPipjlF31obWLprauzUzq4gnktlZ9xBeI1JEREREJCaCAT81TbFpiSzXzKwi+xkyRJrZfwNDrujqnNMyHyIiIiIyLoIBH5uqGmNy7X3Le6glUgSGb4lcM261EBEREREZRjDgp7apg+6eXtJSI5obcsyU17UBqDuriGfIEOmcu2k8KyIiIiIiMpRgwE+vg70tnf1LfoyXilArOf40cielj+t1ReLViGMizawI+A6wEOj/jnXOnRrFeomIiIiI9OsLjtWN7eMeIstDbZSpK6tIv0j6AtxCeEmPWcAPge3Ay1Gsk4iIiIjIfoLeWpFVDeM/uU55XStlBZpUR6RPJCFysnPuBqDLOfeUc+7TgFohRURERGTclPS1RDaN7zIfzjkqQm2aVEdkgBG7swJd3udKMzsX2A0URK9KIiIiIiL7m5ztI8WgpnF8WyL3tnTS1tVDmZb3EOkXSYj8sZnlAv8M/DcQAL4R1VqJiIiIiAyQmmIU5fioHucQWV4XXt5DM7OK7DNiiHTO3ettNgCnRLc6IiIiIiKDCwb8VDWOb3fWilB4eQ91ZxXZZ8gxkWb2OTOb622bmf3RzBrMbL2ZLRu/KoqIiIiIhEPkeHdnLQ+FWyJL1Z1VpN9wE+t8jfBMrAAfAY4EZgP/BPwqutUSEREREdlfMDD+3VkrQm1MzsogyxfJKDCRiWG4ENntnOubVOc84Gbn3F7n3KNAVvSrJiIiIiKyTzDHT6i1i/aunnG7Znldq1ohRQ4wXIjsNbMpZuYHTgMeHfCcvpNEREREZFwFvWU+asdxmY+KUBulmlRHZD/DhcjvA2sId2m92zm3EcDMTgLeiX7VRERERET2CeZ6a0WOU5fW3l7HrlAbZZpUR2Q/Q3buds7da2YzgBznXGjAU2uAD0e9ZiIiIiIiAwQDPgCqx2mG1pqmDjp7etWdVeQAw44Qds51A6EDylqiWiMRERERkUEEc8ItkVXj1BLZNzOr1ogU2d9w3VlFREREROJGXmY6GWkp47bMR4WW9xAZVNRCpJn5zewlM3vNzDaa2Q+98llm9qKZbTWz280swyv3eY+3es/PHHCu73rlm83szGjVWURERETil5mN6zIf5XVtAEzLU4gUGWjI7qxmtny4A51z60Y4dwdwqnOu2czSgdVm9gDhdSZ/4Zy7zcx+B3wG+K33OeScm2NmlwA/BT5sZguBS4BFwFTgUTOb55wbv7mdRURERCQuBHP84zYmsryulWDAhz89dVyuJ5IohhsT+Z/DPOeAU4c7sXPOAc3ew3Tvo++4j3rlNwE/IBwiL/S2Ae4ArjMz88pvc851ANvMbCtwFPD8cNcXERERkeQTDPh5s7JxXK5VEWqjVDOzirzLcLOznnKoJzezVGAtMAf4NfA2UO9N2ANQAUzztqcB5d61u82sAZjslb8w4LQDjxERERGRCSQY8PPk5ppxuVZ5qJWVM/LH5VoiiWTY2Vn7mNliYCHg7ytzzt080nFel9OlZpYH/ANYcHDVjKiOlwOXA0yfPj1alxERERGRGAoGfLR09tDc0U22L6I/ZQ9Kd08vlQ3tmplVZBAjTqxjZlcB/+19nAL8DLhgNBdxztUDTwDHAnlm1vcdXwrs8rZ3AWXeNdOAXGDvwPJBjhl4jeudcyudcyuLiopGUz0RERERSRDBgLfMR0N0J9epbGinp9dpZlaRQUQyO+vFwGlAlXPuMmAJ4YA3LDMr8logMbNJwOnAm4TD5MXebpcCd3nbd3uP+675uDeu8m7gEm/21lnAXOClCOotIiIiIkmmOOADiPoyH/1rRGpMpMi7RNIHoM0512tm3WYWAGrYv2VwKFOAm7xxkSnAX51z95rZG8BtZvZj4BXgBm//G4A/exPn1BGekRXn3EYz+yvwBtANfEkzs4qIiIhMTCVeS2R1U3RDZIW3vIe6s4q8WyQhco3Xovg/hCfJaSaCmVGdc+uBZYOUv0N4dtUDy9uBDw5xrp8AP4mgriIiIiKSxIr7QmSUl/moCLWSYlCS6x95Z5EJZsQQ6Zz7f97m78zsQSDgBUQRERERkXGV7Usj25cW9TGR5aE2puROIj01ktFfIhNLJBPrPNa37Zzb7pxbP7BMRERERGQ8BQM+aqLcnbW8rpWyAk2qIzKYIVsizcwPZAKFZpYPmPdUAK3TKCIiIiIxEgz4x6E7axvHzy2M6jVEEtVw3Vk/D3wdmAqsG1DeCFwXxTqJiIiIiAwpGPDz0ra6qJ2/o7uH6qZ2zcwqMoQhQ6Rz7lrgWjP7inPuv8exTiIiIiIiQyr2urM65zCzkQ8YpV2hNpxD3VlFhhDJ7Ky/N7OvAid6j58Efu+c64parUREREREhlAS8NPV4wi1dlGQlTHm568IhZf3KFVLpMigIplu6jfACu9z3/Zvo1kpEREREZGhBPuX+YjO5DrloVZALZEiQxluYp0051w3sMo5t2TAU4+b2WvRr5qIiIiIyLsFAz4AqhrbOXxKYMzPX17XRnqqEczRGpEigxmuJfIl73OPmR3WV2hms4GeqNZKRERERGQIfS2RNVFqiawItTItbxIpKWM/3lIkGQw3JrLvu+abwBNm9o73eCZwWTQrJSIiIiIylKKccEtktJb5KA+1UVag8ZAiQxkuRBaZ2T95278HUr3tHmAZ8EQ0KyYiIiIiMhhfWioFWRlURaklcleolYULS6JybpFkMFyITAWy2dciOfCYnKjVSERERERkBMU5vqh0Z23t7GZPcyel+ZpUR2Qow4XISufc1eNWExERERGRCJXk+qPSnbVveQ91ZxUZ2nAT62gksYiIiIjEpWCOPypLfFT0Le+hlkiRIQ0XIk8bt1qIiIiIiIxCMOBjT3MH3T29Y3re8rpwS2RpvloiRYYyZIh0ztWNZ0VERERERCJVHPDT62BPc+eYnre8rhV/egqF2Rljel6RZDJcS6SIiIiISFwq8daKHOsurRWhNkrzMzHTyC6RoShEioiIiEjCCUYpRJaHWjUeUmQECpEiIiIiknCCAR8QhRBZ16qZWUVGoBApIiIiIglncraP1BQb02U+Gtq6aGzv1hqRIiNQiBQRERGRhJOaYhRl+8a0JXLf8h5qiRQZjkKkiIiIiCSkYMBH1RiGyL7lPdSdVWR4CpEiIiIikpCKA35qxrA7a19LpLqzigxPIVJEREREElJJwE9101h2Z20jx5dG7qT0MTunSDJSiBQRERGRhBQM+Khv7aK9q2dMzlde10ppgdaIFBmJQqSIiIiIJKRib63IserSWhFqU1dWkQgoRIqIiIhIQirxQuRYdGl1zlEeatXMrCIRUIgUERERkYQU7AuRYzBDa11LJ62dPZQVqCVSZCQKkSIiIiKSkIIBHwBVDYceIitC4eU9StUSKTIihUgRERERSUi5k9LJSEuhpunQx0SWe8t7qCVSZGRRC5FmVmZmT5jZG2a20cy+5pUXmNkjZrbF+5zvlZuZ/crMtprZejNbPuBcl3r7bzGzS6NVZxERERFJHGYWXuZjDLqzltepJVIkUtFsiewG/tk5txA4BviSmS0ErgAec87NBR7zHgOcDcz1Pi4Hfgvh0AlcBRwNHAVc1Rc8RURERGRiCwZ8YxIiK0Kt5Gemk+1LG4NaiSS3qIVI51ylc26dt90EvAlMAy4EbvJ2uwm4yNu+ELjZhb0A5JnZFOBM4BHnXJ1zLgQ8ApwVrXqLiIiISOIoDvipHoMlPspDbZQVqBVSJBLjMibSzGYCy4AXgaBzrtJ7qgoIetvTgPIBh1V4ZUOVH3iNy81sjZmtqa2tHdsXICIiIiJxKZgT7s7qnDuk81RoeQ+RiEU9RJpZNvB34OvOucaBz7nwd/uhfcfvO9f1zrmVzrmVRUVFY3FKEREREYlzJbk+Wjt7aO7oPuhz9PY6KkJtlOZrUh2RSEQ1RJpZOuEAeYtz7k6vuNrrpor3ucYr3wWUDTi81CsbqlxEREREJrh9a0UefJfW2uYOOrt7KVV3VpGIRHN2VgNuAN50zv3XgKfuBvpmWL0UuGtA+Se9WVqPARq8bq8PAWeYWb43oc4ZXpmIiIiITHDFOX0h8uAn16noW95DLZEiEYnm9FPvAT4BbDCzV72y7wHXAH81s88AO4APec/dD5wDbAVagcsAnHN1ZvYj4GVvv6udc3VRrLeIiIiIJIiS3EMPkVreQ2R0ohYinXOrARvi6dMG2d8BXxriXDcCN45d7UREREQkGRTn+IBD685aXhduidSYSJHIjMvsrCIiIiIi0ZDlSyPHl3aI3VnbKM7x4U9PHcOaiSQvhUgRERERSWjFAd+hdWcNtaoVUmQUFCJFREREJKGV5PoPOUSWaWZWkYgpRIqIiIhIQgvm+A96TGR3Ty+V9e1qiRQZBYVIEREREUloxQE/NU3t9Pa6UR9b1dhOd6+jTDOzikRMIVJEREREElow4KOrxxFq7Rz1sX3Le6g7q0jkFCJFREREJKGVBPrWihx9l9aKkJb3EBkthUgRERERSWjF/SFy9JPrlIfaSDGYmqcQKRIphUgRERERSWjBgA84uBBZUdfKlNxJpKfqz2KRSOm7RUREREQSWnHOoXRnbWOaurKKjIpCpIiIiIgktIy0FCZnZVDddDDdWVs1M6vIKClEioiIiEjCKw74qW4YXYjs6O6hqrGdsgK1RIqMhkKkiIiIiCS8YMA36pbIyvp2nINStUSKjIpCpIiIiIgkvJKAf9RjIsu95T3KNCZSZFQUIkVEREQk4RUH/Oxp7qCrpzfiY8rr2gAoK1BLpMhoKESKiIiISMILBnw4B3uaI2+NrAi1kp5qBL11JkUkMgqRIiIiIpLwSgKjX+ajPNTG1LxJpKZYtKolkpQUIkVEREQk4QX7Q2Tkk+uU12l5D5GDoRApIiIiIgmvOOADRhciK0JtlGpSHZFRU4gUERERkYQ3OctHaopFHCLbOnvY09yhSXVEDoJCpIiIiIgkvNQUozjHF/GYyF314eU91BIpMnoKkSIiIiKSFIoD/ohbIvuW9yjVmEiRUVOIFBEREZGkEMzxRR4iQ+GWyLICtUSKjJZCpIiIiIgkhWDAH3F31opQG760FIqyfVGulUjyUYgUERERkaRQkuunoa2L9q6eEfctr2ulNH8SZlojUmS0FCJFREREJCkU50S+zEd5qFUzs4ocJIVIEREREUkKwYAfIKIurVojUuTgKUSKiIiISFIoye0LkcO3RDa1d1Hf2kWZZmYVOSgKkSIiIiKSFII5kYXIvuU91J1V5OBELUSa2Y1mVmNmrw8oKzCzR8xsi/c53ys3M/uVmW01s/VmtnzAMZd6+28xs0ujVV8RERERSWyBSWn40lJGDJEV3vIe6s4qcnCi2RL5J+CsA8quAB5zzs0FHvMeA5wNzPU+Lgd+C+HQCVwFHA0cBVzVFzxFRERERAYys4iW+SgPeS2R6s4qclCiFiKdc08DdQcUXwjc5G3fBFw0oPxmF/YCkGdmU4AzgUecc3XOuRDwCO8OpiIiIiIiAJQE/BF0Z20l25dGXmb6ONVKJLmM95jIoHOu0tuuAoLe9jSgfMB+FV7ZUOUiIiIiIu9SHPBF0J21TWtEihyCmE2s45xzgBur85nZ5Wa2xszW1NbWjtVpRURERCSB9HVnDf+pObiKUCul6soqctDGO0RWe91U8T7XeOW7gLIB+5V6ZUOVv4tz7nrn3Ern3MqioqIxr7iIiIiIxL+SgJ+2rh6aOroHfd45R3ldK2UFmlRH5GCNd4i8G+ibYfVS4K4B5Z/0Zmk9Bmjwur0+BJxhZvnehDpneGUiIiIiIu9SHPABUDNEl9b61i5aOnvUEilyCNKidWIzuxU4GSg0swrCs6xeA/zVzD4D7AA+5O1+P3AOsBVoBS4DcM7VmdmPgJe9/a52zh04WY+IiIiICBDuzgpQ1dDBnOKcdz1f7i3vUablPUQOWtRCpHPuI0M8ddog+zrgS0Oc50bgxjGsmoiIiIgkqb4QOdTkOuV13vIeBWqJFDlYMZtYR0RERERkrAW97qzVTYOHyAqvJbJULZEiB00hUkRERESSRmZGGjn+NGoaOwZ9vjzUSl5mOjl+rREpcrAUIkVEREQkqQQDfqoahu7OWqZJdUQOiUKkiIiIiCSVYMA3bHdWdWUVOTQKkSIiIiKSVIIB/6DdWZ1zVITaNKmOyCFSiBQRERGRpBIM+KlubKe31+1XXtvcQUd3r5b3EDlECpEiIiIiklSCOT66ex11rZ37lfct71GqMZEih0QhUkRERESSSknu4GtF9i3vUVaglkiRQ6EQKSIiIiJJpTgQDpEHjousCKklUmQsKESKiIiISFIJeiGy6oCWyPK6VgqzffjTU2NRLZGkoRApIiIiIkmlKNsHvLs7a3moVV1ZRcaAQqSIiIiIJJWMtBQKszOoHqQ7a5m6soocMoVIEREREUk6xTn+/Voie3odu+vbKNXyHiKHTCFSRERERJJOMODbL0RWNbbT1eMoK1BLpMihUogUERERkaQTDPj3685aURde3kMtkSKHTiFSRERERJJOMOBnb0sHXT29AJR7y3toTKTIoVOIFBEREZGkEwz4cQ5qm8KtkeV1rZjB1Dy1RIocKoVIEREREUk6wcD+y3xUhNooCfjJSNOfvyKHSt9FIiIiIpJ0ggE/QP+4yPJQq7qyiowRhUgRERERSTr7QqTXElnXSmmBurKKjAWFSBERERFJOpOzMkhNMaob2+ns7qWqsZ1StUSKjAmFSBERERFJOikpRnGOj+rGDiob2uh1UKblPUTGhEKkiIiIiCSlYMBPTVM75XXe8h4FaokUGQsKkSIiIiKSlIIBH1UN7VSEWgEoVUukyJhQiBQRERGRpBQM+KlubKc81EpaijElVyFSZCwoRIqIiIhIUgoG/DS2d7OlupmpeZNITbFYV0kkKShEioiIiEhS6lvmY93OkLqyiowhhUgRERERSUrBgA+APc2dlGl5D5ExoxApIiIiIkmpryUSoKxALZEiY0UhUkRERESS0sAQWaqWSJExkzAh0szOMrPNZrbVzK6IdX1EREREJL4F/Gn408N/7qolUmTsJESINLNU4NfA2cBC4CNmtjC2tRIRERGReGZm/a2RGhMpMnYSIkQCRwFbnXPvOOc6gduAC2NcJxERERGJc8EcPxlpKRRm+2JdFZGkkRbrCkRoGlA+4HEFcPTAHczscuBygOnTp49fzUREREQkbs0NZtPR00uK1ogUGTOJEiJH5Jy7HrgeYOXKlS7G1RERERGROPCv5y2kq6c31tUQSSqJEiJ3AWUDHpd6ZSIiIiIiQ/Knp+JPT411NUSSSqKMiXwZmGtms8wsA7gEuDvGdRIREREREZlwEqIl0jnXbWZfBh4CUoEbnXMbY1wtERERERGRCSchQiSAc+5+4P5Y10NERERERGQiS5TurCIiIiIiIhIHFCJFREREREQkYgqRIiIiIiIiEjGFSBEREREREYmYQqSIiIiIiIhETCFSREREREREIqYQKSIiIiIiIhEz51ys6zDmzKwW2BHregyiENgT60rIu+i+xB/dk/ik+xJ/dE/ik+5L/NE9iU+6L6Mz2vdrhnOuKBoVScoQGa/MbI1zbmWs6yH7032JP7on8Un3Jf7onsQn3Zf4o3sSn3RfRiee3i91ZxUREREREZGIKUSKiIiIiIhIxBQix9f1sa6ADEr3Jf7onsQn3Zf4o3sSn3Rf4o/uSXzSfRmduHm/NCZSREREREREIqaWSBEREREREYnYhA6RZlZmZk+Y2RtmttHMvuaVF5jZI2a2xfuc75UvMLPnzazDzL55wLm+4Z3jdTO71cz8Q1zzQTOrN7N7Dyi/xcw2e8ffaGbpQxw/y8xeNLOtZna7mWV45Sea2Toz6zazi8fi/YmVJLsvnzKzWjN71fv47Fi8R+Mtye7JDDN7zMzWm9mTZlY6Fu9RLCToffmyd0+cmRUOKL/QuyevmtkaMzv+UN+fWEiye/KtAT+7XjezHjMrONT3aLwl6D0ZdL/h6pZokuy+nGxmDQO+X74/Fu/ReEuye5JvZv+w8O+Vl8xs8Vi8Rwdceyzfr695r2GjmX19mGue5b3erWZ2xYDyQX+OD3L8LBurHOGcm7AfwBRgubedA7wFLAR+BlzhlV8B/NTbLgZWAT8BvjngPNOAbcAk7/FfgU8Ncc3TgPOBew8oPwcw7+NW4ItDHP9X4BJv+3d9+wEzgSOBm4GLY/3e6r7035dPAdfF+j3VPdnvnvwNuNTbPhX4c6zf3wl2X5YR/nm1HSgcUJ7NviEWRwKbYv3+TvR7csA+5wOPx/r9nUD3ZND9hqpbIn4k2X05+cBzJuJHkt2T/wCu8rYXAI/F8fu1GHgdyATSgEeBOYNcLxV4G5gNZACvAQu950b8OT7gXoxJjpjQLZHOuUrn3Dpvuwl4k/AX/oXATd5uNwEXefvUOOdeBroGOV0aMMnM0gh/Eewe4pqPAU2DlN/vPMBLwLtaR8zMCP/Re8cgddvunFsP9I74wuNcMt2XZJFk92Qh8Li3/YT3GhJSot0Xb79XnHPbBylv9o4FyAIScsB+Mt2TA3yE8B9oCSdB78mg+41Qt4SSTPclWSTZPen/Xe+c2wTMNLPg8O/A6Izh+3U48KJzrtU51w08Bbx/kEseBWx1zr3jnOsEbvOuFdHP8bHOERM6RA5kZjMJp/gXgaBzrtJ7qgoY9ovOObcL+DmwE6gEGpxzDx9kPdKBTwAPDvL0ZKDe+wIDqCD8xZq0kuS+fMDrTnGHmZUdzPXjSRLck9fY98P5fUCOmU0+mDrEkwS5LyMd+z4z2wTcB3z6YK4fT5LhnnjHZwJnAX8/mOPjSaLdk0O9d4kiSe7LsWb2mpk9YGaLDub68SQJ7kn/73ozOwqYQRRD/6G8X4RbIU8ws8nez9tzgMH+XpwGlA94PNocMKY5QiESMLNswr8cv+6caxz4nPefjWH/I+71db4QmAVMBbLM7OMHWZ3fAE875545yOOTRpLcl3uAmc65I4FH2PefqYSUJPfkm8BJZvYKcBKwC+g5yDrEhSS5Lzjn/uGcW0D4P6M/Osjrx4VkuSee84FnnXN1B3l8XEjQe5L0fxMkyX1ZB8xwzi0B/hv4v4O8flxIkntyDZBnZq8CXwFeIUq/6w/1/XLOvQn8FHiYcAh+NVp1HUsTPkR6/7n4O3CLc+5Or7jazKZ4z08BakY4zXuBbc65WudcF3AncJyZHW37BllfEEFdrgKKgH8aUPaQd/wfgL2EvyHSvKdLCf8BnHSS5b445/Y65zq88j8AK0Z+9fEpie7Jbufc+51zy4B/8crqI3kP4lGC3ZeIOOeeBmbbMJMDxLMkvCeXkKBdWfsk4j0ZbL9kkyz3xTnX6Jxr9rbvB9L18ysu7sllzrmlwCe9598Z6ZqjNUbvF865G5xzK5xzJwIh4C0LT9zT9359gfDfMQNbKEfMAdHMEWkj75K8zMyAG4A3nXP/NeCpu4FLCf8X41LgrhFOtRM4xsJN0G2EBwmvcc69CCyNsC6fBc4ETnPO9fdHds6decB+TwAXE+4HHUndEk4y3RczmzKgS8MFhPvLJ5wkuyeFQJ137HeBGyO5bjxKxPsyzPFzgLedc87MlgM+wr/wEkoy3RPvHLmEW+wPthUh5hLxngy1XzJJpvtiZiVAtffz6yjCjTT6+RXbe5IHtLrw2MHPEm6l3K+V8FCN4fuFmRU752rMbDrhbrjHeP/gXjpgnzRgrpnNIhz+LgE+Otx5o5ojXBzMBhWrD+B4wk3M6wk3Hb9KuB/yZOAxYAvhGZIKvP1LCPcfbgTqve2A99wPgU2E+zX/GfANcc1ngFrC31QVwJleeTfhGZf66vH9IY6fTXjg8FbCs0z6vPJV3vlaCP/g2hjr91f3xQH8O7CRcN/8J4AFsX5/dU+42KvvW4Rbhwe9fiJ8JOh9+ap3XDfhiRb+4JV/x/teeRV4Hjg+1u/vRL8n3nOfAm6L9fs6Ae/JoPsNV7dE+0iy+/Jl9v2ufwE4Ltbvr+4JxxL+Pb+ZcEtofpy/X88Ab3hfQ6cNc81zvNf1NvAvA8qH/Dl+wPFjliP6plMXERERERERGdGEHxMpIiIiIiIikVOIFBERERERkYgpRIqIiIiIiEjEFCJFREREREQkYgqRIiIiIiIiEjGFSBERkQiZWY+3cPNGM3vNzP7ZzIb9XWpmM81s2LW8REREEolCpIiISOTanHNLnXOLgNOBs4GrRjhmJiMsCC0iIpJItE6kiIhIhMys2TmXPeDxbOBloBCYQXhR7Szv6S87554zsxeAw4FtwE3Ar4BrgJMBH/Br59zvx+1FiIiIHCKFSBERkQgdGCK9snpgPtAE9Drn2s1sLnCrc26lmZ0MfNM5d563/+VAsXPux2bmA54FPuic2zaOL0VEROSgpcW6AiIiIkkiHbjOzJYCPcC8IfY7AzjSzC72HucCcwm3VIqIiMQ9hUgREZGD5HVn7QFqCI+NrAaWEJ5zoH2ow4CvOOceGpdKioiIjDFNrCMiInIQzKwI+B1wnQuPDckFKp1zvcAngFRv1yYgZ8ChDwFfNLN07zzzzCwLERGRBKGWSBERkchNMrNXCXdd7SY8kc5/ec/9Bvi7mX0SeBBo8crXAz1m9hrwJ+BawjO2rjMzA2qBi8an+iIiIodOE+uIiIiIiIhIxNSdVURERERERCKmECkiIiIiIiIRU4gUERERERGRiClEioiIiIiISMQUIkVERERERCRiCpEiIiIiIiISMYVIERERERERiZhCpIiIiIiIiETs/wOPT/Nr2nN1G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png;base64,iVBORw0KGgoAAAANSUhEUgAAA5EAAAFNCAYAAACZsevCAAAAOXRFWHRTb2Z0d2FyZQBNYXRwbG90bGliIHZlcnNpb24zLjMuNCwgaHR0cHM6Ly9tYXRwbG90bGliLm9yZy8QVMy6AAAACXBIWXMAAAsTAAALEwEAmpwYAABTKUlEQVR4nO3dd3hc5Z328e9PbcYqo2JJI9uSG27YBnda6IRek5CEVEIKSd703RSSZUNCkl2SzW5CljQ2kEDCAgkhS+/ddNuAjcHGBhfJVrM16l163j/mSJaNysjWaIruz3Xp0plnTnlmjtqtp5lzDhEREREREZFIpMS6AiIiIiIiIpI4FCJFREREREQkYgqRIiIiIiIiEjGFSBEREREREYmYQqSIiIiIiIhETCFSREREREREIqYQKSIiccvMnJnNicJ5nzSzz47xOR8ws0vH8pzxxsz+ZGY/jnU9REQkthQiRURk1MysecBHr5m1DXj8sSGOOdnMKsawDovM7GEzqzOzejNba2bnjNX5R8s5d7Zz7qaDOdbMtnvvYZP3Wp4zsy+YmX5Pi4hI3EmLdQVERCTxOOey+7bNbDvwWefco+NcjXuA3wLneY9XATbOdRhL5zvnHjWzXOAk4FrgaOCy2FYrOsws1TnXE+t6iIjI6Ok/nCIiMmbMzGdmvzSz3d7HL72yLOABYOqAFsupZnaUmT3vtb5Vmtl1ZpYRwXUKgVnA/zjnOr2PZ51zq73n883sXjOrNbOQt106zPk+bWZvevs+ZGYzvHIzs1+YWY2ZNZrZBjNbPMQ5+rvImtmnzGy1mf3cO+c2Mzs7kvfQOdfgnLsb+DBwad/1vPfx52a208yqzex3ZjZpwPUvNLNXvXq+bWZneeW5ZnaD9/7uMrMfm1nqgHo+673GejN7x8yO88rLvdd9YBfdQjN7xGs1farvvfLOt8B7rs7MNpvZhwY89ycz+62Z3W9mLcApkbwfIiISfxQiRURkLP0LcAywFFgCHAVc6ZxrAc4Gdjvnsr2P3UAP8A2gEDgWOA34fxFcZy+wFfiLmV1kZsEDnk8B/gjMAKYDbcB1g53IzC4Evge8HygCngFu9Z4+AzgRmAfkAh/yrh2Jo4HN3mv7GXCDmUXcUuqcewmoAE7wiq7x6rEUmANMA77vvYajgJuBbwF5Xp23e8f9Cej2jlnmvaaB40GPBtYDk4H/BW4j3Ko7B/g4cJ2ZZQ/Y/2PAj7zX9Spwi1eHLOAR7xzFwCXAb8xs4YBjPwr8BMgBVkf6XoiISHxRiBQRkbH0MeBq51yNc64W+CHwiaF2ds6tdc694Jzrds5tB35PuCvnsJxzjnBL1nbgP4FKM3vazOZ6z+91zv3dOdfqnGsiHFyGOu8XgH93zr3pnOsG/g1Y6rWwdREOPAsA8/apjOB9ANjhnPsfr8vmTcAU4MCwO5LdQIEXPi8HvuGcq/Ne078RDmoAnwFudM494pzrdc7tcs5t8sL1OcDXnXMtzrka4BcDjgPY5pz7o1fP24Eywvewwzn3MNBJOFD2uc8597RzroPwPw2ONbMywt2Kt3vn6nbOvQL8HfjggGPv8lqMe51z7aN8L0REJE5oTKSIiIylqcCOAY93eGWDMrN5wH8BK4FMwr+X1kZyIedcBfBl7zxlwPWEW+OONbNMwmHpLCDfOyRniHF4M4Brzew/B1YNmOace9zMrgN+DcwwszuBbzrnGiOoYtWAurZ6jZDZQ+8+qGlAHeEW0kxg7YDGTANSve0y4P5Bjp8BpBMO2X1lKUD5gH2qB2y3efU9sGxgvfuPdc41m1kd4Xs8AzjazOoH7JsG/HmwY0VEJHGpJVJERMbSbsJhos90rwzADbL/b4FNwFznXIBwt9JRT47jnCsnHPT6xiv+MzAfONo774le+WDnLgc+75zLG/AxyTn3nHfuXznnVgALCXcn/dZo63cwzGwV4RC5GthDOMwtGlDH3AETHJUDhw1ymnKgAygccFzAObfoEKpWNqCO2UAB4XtcDjx1wPuY7Zz74oBjB/saEBGRBKMQKSIiY+lW4EozK/Imv/k+8BfvuWpgsjf7aJ8coBFoNrMFwBeJgDdxzg/NbI6ZpXjX+jTwwoDztgH1ZlYAXDXM6X4HfNfMFnnnzjWzD3rbq8zsaDNLB1qAdqA3kjoeLDMLmNl5hMcm/sU5t8E51wv8D/ALMyv29ptmZmd6h90AXGZmp3nvxzQzW+B1vX0Y+E/vvClmdpiZjdhleBjnmNnxFp4A6UfAC16IvxeYZ2afMLN072OVmR1+CNcSEZE4pBApIiJj6cfAGsITtWwA1nllOOc2EQ6Z73gzgU4Fvkl4spUmwiHp9giv0wnMBB4lHEJfJ9zi9inv+V8Ckwi34L0APDjUiZxz/wB+CtxmZn3n6ptJNeDVK0S4a+5e4D8irONo3WNmTYRb9P6FcDffgct7fIfwZEIvePV8lHBra98kPJcR7sLbADzFvhbhTwIZwBve67iD8PjMg/W/hEN5HbCC8OQ7eOM0zyA83nI34e68PwV8h3AtERGJQxaem0BERERERERkZGqJFBERERERkYgpRIqIiIiIiEjEFCJFREREREQkYgqRIiIiIiIiEjGFSBEREREREYlYWqwrEA2FhYVu5syZsa6GiIiIiIhITKxdu3aPc64oGudOyhA5c+ZM1qxZE+tqiIiIiIiIxISZ7YjWudWdVURERERERCKmECkiIiIiIiIRU4gUERERERGRiClEioiIiIiISMQUIkVERERERCRiCpEiIiIiIiISMYVIERERERERiZhCpIiIiIiIiERMIVJEREREREQilhbrCoiIiIhIcmvv6qGxvYum9m7vI7zd1tnDaYcXk5eZEesqisgoKESKiIiIyJDau3r2C34Dtxvbu2jc77l379PU3k1nT++Q5/+n0+fx1dPmjuMrEpFDpRApIiIiIv3eqW3mxme38dDGahpau4YNgH2yfWnk+NMI+NPJ8adRmJ3BrMIscvxp5HhlgQHbOf50ApPS+PgfXmR3fds4vCoRGUsKkSIiIiITnHOO59/Zyw3PbOOxTTVkpKVw5qISpub5CfjT3xUAw5/D29m+NFJT7KCuW5Lrp7qxfYxfjYhEm0KkiIiIyATV2d3LPa/t5g+rt/FmZSOTszL42mlz+fgxMyjK8UX9+sEcP5UNCpEiiUYhUkRERGSCCbV08r8v7eSm57ZT09TB3OJsfvqBI7hw6TT86anjVo9grp9Xy+vH7XoiMjYUIkVEREQmiLdrm7lx9Tb+vq6C9q5eTpxXxM8/OIsT5hZidnBdUg9FMMfP3pZOOrt7yUjTynMiiUIhUkRERCSJOed4/u29/GH1Nh73xju+b+k0Pn38LOaX5MS0bsFAuMtsbXMH0/ImxbQuIhI5hUgRERGRJDTYeMevvzc83rEwO/rjHSMRDPgBqG5sV4gUSSAKkSIiIiJJpK6lk/99cQc3Pb+D2qYO5gVjM94xEv0hUpPriCQUhUgRERGJmdd3NXDNA5vo6unl3COncPbiKeMyK2gy2loTXt/xzgHjHf8zhuMdI9HXnVXLfIgkFoVIERERGXdN7V381yNvcdNz28nPzCA/K4Pv37WRH9y9kaNnTfYCZQmT46TbZbwabLzj+5eFxzvOC8Z2vGMk8jMzSE81qps6Yl0VERkFhUgREREZN8457l1fyY/ufYPa5g4+etR0vn3mAnIz09lc1cR963dz7/pKrvy/17nq7o0cOzscKM9aVEJ+Vkasqx83Orp7uOe1Sv7wzDtsqmqiMDv+xjtGIiXFKM7xqzurSIIx51z0Tm6WB/wBWAw44NPAZuB2YCawHfiQcy5k4X4W1wLnAK3Ap5xz67zzXApc6Z32x865m4a77sqVK92aNWvG+uWIiIjIIdi2p4Xv3/U6z2zZw+JpAX580REsLct7137OOTZVNXHv+t3ct76S7XtbSU0x3jOnkPOOnMKZC0vIzUwf/xcQB+paOrnlhR3c/MK+8Y6fPX42FyydGnfjHSP1/t88y6SMVG757DGxropIUjGztc65lVE5d5RD5E3AM865P5hZBpAJfA+oc85dY2ZXAPnOue+Y2TnAVwiHyKOBa51zR5tZAbAGWEk4iK4FVjjnQkNdVyFSREQkfrR39fCbJ9/md0++jS8thW+eOZ+PHzOD1JSRx+k559i4u5F711dy34bdlNe1kZ5qHD+nkPOOnMrpi4IE/MkfKLfWNHHD6u3cua6Cju7weMfPnTCL4+fE73jHSH3xL2vZUtPMo/90UqyrIpJUohkio9ad1cxygROBTwE45zqBTjO7EDjZ2+0m4EngO8CFwM0unGpfMLM8M5vi7fuIc67OO+8jwFnArdGqu4iIiIyNJzfXcNXdG9mxt5ULl07lX845nGJvRs5ImBmLp+WyeFou3zlrPht2NXDf+kruXV/JP//tNTLuTOHEeeFAedrhxeQkUaB0zrF66x5uWL2NJzfX4ktL4f3Lp/Hp98xibgKMd4xUMOBn9dY9sa6GiIxCNMdEzgJqgT+a2RLCLYhfA4LOuUpvnyog6G1PA8oHHF/hlQ1VLiIiInGqsqGNH937BvdvqGJ2URa3fPZo3jOn8JDOaWYcWZrHkaV5XHH2Al4tr+e+9ZXct6GSR98MTypz8rwizlsyldMWFJPlS8ypH9q7erj71d3csHobm6ubKMz28U+nz+NjR09PyomGggE/Te3dtHZ2k5mRmPdMZKKJ5ndqGrAc+Ipz7kUzuxa4YuAOzjlnZmPSn9bMLgcuB5g+ffpYnFJERERGqbunlz89t51fPPIW3b2Ob54xj8+dOBtf2tiO1zMzlk3PZ9n0fL53zuG8Uh7i3vWV3L+hkoffqMaXlsKpC4o578ipnLKgKCHCyZ7mDv7ywg7+8sIO9jR3sqAkh59/cAnnL5ky5u9fPNm3zEcHswrj/z6JSHRDZAVQ4Zx70Xt8B+EQWW1mU5xzlV531Rrv+V1A2YDjS72yXezr/tpX/uSBF3POXQ9cD+ExkWP3MkRERCQSa7bXceX/vc6mqiZOmV/EDy9YzPTJmVG/bkqKsWJGAStmFPCv5y5kzY4Q963fzf2vV/HA61VMSk/l1MOLOXtxCUfPmhx361BurmrihtXv8H+v7qazu5dTFxTz2eNncexhkxN+vGMkgl735urGdmYVZsW4NiISiaiFSOdclZmVm9l859xm4DTgDe/jUuAa7/Nd3iF3A182s9sIT6zT4AXNh4B/M7N8b78zgO9Gq94iIiIyOnUtnfz0gU3cvqacqbl+fv+JFZyxMBiTAJSSYhw1q4CjZhXw/fMX8dK2Ou7bsJsHNlRx3/rwaJpZhVmsnJHPqpkFrJyZz6zCrHGva2+v46kttdy4ehvPbNmDPz2FD60s5bL3zOKwouxxrUus7WuJ1DIfIoki2n0GvgLc4s3M+g5wGZAC/NXMPgPsAD7k7Xs/4ZlZtxJe4uMyAOdcnZn9CHjZ2+/qvkl2REREJHZ6ex1/W1vONQ9soqm9m8+fOJuvnjY3bsYipqYYxx42mWMPm8wPzl/E+l0NrN0e4uXtdTy2qYa/ra0AYHJWBitn9oXKAhZNDZCemhKVOrV39XDnul3c+Ow2ttY0U5zj41tnzuejR02fsOtgDmyJFJHEENUlPmJFS3yIiIhE15uVjVz5f6+zdkeIo2YW8KOLFjO/JHFmDHXO8XZtC2u21/Hy9hBrdtSxY28rAJPSU1lalseqmfmsnFnA8hn5ZB9iMK5paufPz+/glhd3UtfSyeJpAT5z/CzOPWIqGWnRCayJwjnHoqse4iNHTedfz1sY6+qIJI2EXOJDREREkk9zRze/fOQt/vjcdnInpfPzDy7hA8unJdzYPTNjTnE2c4qzueSo8IR8NY3trNkRbql8eXsd1z2xlV4HKQYLpwZYOaOgvwtsMMJlSt7Y3cgNq7dx92u76O51vPfwIJ85fhZHzypIuPcsWsyMYMCvlkiRBKIQKSIiIiNyzvHA61Vcfc8bVDe185GjpvPtM+eTl5k8XTCLA37OOWIK5xwxBQgH5ld2hsItldvruP3lcv703HYAphdk9neBXTUzn8OKsvtDYW+v44nNNdywehvPvb2XzIxUPnrUdC57zyxmauKYQQUDPoVIkQSiECkiIiLD2r6nhavu3shTb9WycEqA33x8Ocun5498YILL9qVxwtwiTphbBEBXTy9v7G7sb6l8anMtd67bBUB+ZjorZhQwvySbBzZU8c6eFqbk+rni7AV8ZNV0cjPTY/lS4l4w4OeVnfWxroaIREghUkRERAbV3dPLr594m18/uZWM1BSuOn8hnzhmBmlRmnQm3qWnprCkLI8lZXl89oTZOOfYtqeFNd5kPWt2hHj0zWqWlObyq48s4+zFJVGboCfZ9HVndc6pm69IAlCIFBERkXdpbO/iS7es45ktezh/yVT+9dzDKY5wHOBEYWbMLspmdlE2H1oVXuq6paObzIxUBaFRKs7x0dHdS2Nbt1ptRRKAQqSIiIjsp7yulU//6WW27WnhZx84sj8gycjiZXmTRFOSG/4HRVVju0KkSALQTzoRERHpt3ZHHZffvJbuXsefP3M0xx42OdZVkglg4FqRibRUjMhEpRApIiIiANz16i6+dcd6pub6ufFTq5hdlB3rKskEEczZFyJFJP4pRIqIiExwzjl++egWrn1sC0fPKuB3H19BflbyLN0h8a844AMUIkUShUKkiIjIBNbe1cO371jP3a/t5uIVpfzb+44gI00zisr48qenkpeZTnVjR6yrIiIRUIgUERGZoPY0d3D5zWtYt7Oeb581ny+edJhmFZWYCeb41RIpkiAUIkVERCagt6qb+PSfXmZPcwe//dhyzj5iSqyrJBNcccBHdZNaIkUSgUKkiIjIBPPUW7V8+ZZ1+DNSuf3yY1lSlhfrKolQEvCzpXpPrKshIhFQiBQREZlA/vzCDn5w90bmBXO44dKVTM2bFOsqiQDhZT5qmzvo6XWkpqhbtUg8U4gUERGZAHp6HT++7w3++Ox2TltQzLUfWUa2T38GSPwIBnz09Dr2tnRQ7C35ISLxSb89REREklxzRzdfvfUVHt9Uw2eOn8X3zjlcLT0Sd4oD3lqRDQqRIvFOIVJERCSJ7apv4zN/epktNc38+KLFfPyYGbGuksigSvpCZGM7R5Ab49qIyHAUIkVERJLUq+X1fPamNXR09fCny1ZxwtyiWFdJZEjBvhDZpGU+ROKdQqSIiEgSun9DJd+4/VWKAz5u/dzRzA3mxLpKIsMqzM7ADKobtcyHSLxTiBQREUkizjl+8+Tb/MdDm1kxI5/rP7GCydm+WFdLZERpqSkUZvuoblBLpEi8U4gUERFJEh3dPXzvztf5+7oKLlw6lZ9+4Ej86amxrpZIxEoCfnVnFUkACpEiIiJJoK6lky/8eS0vba/jG++dx1dPm4OZZmCVxBIM+NhVrxApEu8UIkVERBLc27XNfPpPL1PZ0M6vPrKMC5ZMjXWVRA5KccDPKzvrY10NERmBQqSIiEgCe27rHr7wl7Wkp6Zw6+eOYcWM/FhXSeSglQT87G3ppKO7B1+aumKLxCuFSBERkTFW09ROqKWL1BRIMSM1xfb7nJICqX2PU2zfdv9nIuqKettLO7ny/15ndlEWN1y6irKCzHF4dSLREwyEJ4GqbeqgNF9fzyLxSiFSRERkDHR29/Lom9Xc9nI5z2ypxblDO1+K4QXOgSETUlPC22ZGbVMHJ8wt5NcfW07Anz42L0Qkhor71opsVIgUiWcKkSIiElPOOTZVNXHv+t00t3dzxqISjp5VQFpqSqyrFpEt1U3c/nI5d76yi7qWTqbm+vnKqXOZH8yh1zl6naOnN/wR3oYe5+jdr8wNKAs/7wYpP3Df6ZMzufyE2QnzXomMJJjTFyITb3KdilArLR09Q3xf920zSJmj1w1evn9Z+Ofloqm5HD2rgJQUTZwlsaMQKSIiMfFObTP3vFbJPet3s7WmmdQUIz3VuOn5HRRkZXDmoiDnHDGFY2ZPJj3OQlJLRzf3rt/N7S+Xs25nPempxukLg3xoZRknzC0iVX/ciRyUktzEDJEvb6/jg797ftyuV5o/iQ8sL+XiFaXqxi4xoRApIiLjpiLUyr3rK7nntd1s3N2IGayaWcCPL1rM2YtLyMxI46m3arh/QxV3v7qbW18qJy8znTMXlnD2ESUcd1ghGWmxCZTOOV4pr+f2l8q5d/1uWjp7mFOczZXnHs77lk1jcrYvJvUSSSb5memkpxrVjR2xrsqobKpqAuBnHziSwKS0feObBxnznJoSHvM8WPmBY6j32zajxzmefquWO9ZW8KvHt3DtY1s4elYBF68o5ZwjppDl05/2Mj70lSYicohaO7vZ29zJ3pZO6lo62NPcSV1L+OOIabmcP8GXW6hpauf+9ZXcs76StTtCACwpy+PKcw/n3COnMCV30n77n7V4CmctnkJ7Vw9Pv1XL/RsquW9DJbevKSd3UjqnLwxyzhElHD+naFwCZV1LJ3euq+Cva8p5q7qZzIxUzjtyCh9eNZ3l0/O0FqPIGDIzinP81CRYS2RFXSsZaSlcvKI06t1ML1o2jYuWTWNXfRv/WFfBHWsr+NYd67nq7o2cc8QULl5RylEz1d1VoiuqIdLMtgNNQA/Q7ZxbaWYFwO3ATGA78CHnXMjCv4WvBc4BWoFPOefWeee5FLjSO+2PnXM3RbPeIjKxDRcK9zR39G+H9+mgvat30POkpRjdvY412+u48ryFcdclM5pCLZ08uLGKe17bzQvv7KXXwYKSHL515nzOP3Iq0yeP3P3Kn57KGYtKOGNRCR3dPTzz1h7uf72ShzZWccfaCnL8aZx+eLjL6/FzC/Gnj91yAL29jtVb93D7y+U8/EYVXT2OpWV5XPP+IzhvyVSy9d9+kagpyfVTlWAhsjzUSmn+pHENbtPyJvHlU+fypVPmsHZHiDvWVnDv+kruWFtBWUG4u+sHlqu7q0SHuUOdPm64k4dD5Ern3J4BZT8D6pxz15jZFUC+c+47ZnYO8BXCIfJo4Frn3NFe6FwDrAQcsBZY4ZwLDXXdlStXujVr1kTtdYlI4nLOsaWmmdVb9lDV2D6qUOhLS6Ew20dBVgYFWRlMzs5gclYGBVm+AdsZ/fv401P56YObuP7pdzh29mR+87Hl5GdljPMrHj/NHd088kYV97xWydNv1dLd65g5OZMLlkzl/CVTmRvMGZPrdHT38NzWvdy3oZKHN1bR2N5Nti+N9x5ezNlHTOGkeUUHHSh31bfxtzXl/G1NBbvq28jPTOd9y0r58Koy5peMTf1FZHj/75a1bK5q4rF/PjnWVYnYBdetJi8zg5s/fVRM69HW2cODG8NB8rm39+IcHDO7gItXlHH24hJ1d51gzGytc25lVM4dgxC5GTjZOVdpZlOAJ51z883s9972rQP36/twzn3eK99vv8HEY4hs7+qhrbMnqf+AFIlX7V09PP/2Xh7fVMPjm2rYVd8GjD4UZmakHlTXxb+vreC7/9hAMODjD59clVRhpL2rh8c31XDPa7t5fFMNHd29TM31c74XHBdNDUS1u2dndy/Pvb2HBzZU8dAbVdS3dpGVkcqphwc5Z3EJJ88vZlLG8IHywKU5AI6fU8iHV5Vx+sKgFjwXGWc/uHsjf19bwYYfnhnrqkRs2dUPc84RU/jJ+46IdVX6VYRa+ce6XdyxroIde1vJzEhN+u6uXT29vFnZyJrtIdbuCLFuZ4gUM+YUZzMvmM3cYA5zi8OfJ0KPkmiGyGi/ew542Mwc8Hvn3PVA0DlX6T1fBQS97WlA+YBjK7yyocoTyoOvV/HNv73GcXMKOe+IKZyxKEhepgKlSLTsqm/j8U01PLGphufe3kN7Vy+T0lN5z5xCvnTKHE6eX8SUXP+4jGf7wIpSZhdl8fk/r+X9v3mWX3x4KWcsKon6daOls7uX1VtrufvV3TzyRjUtnT0UZmdwyaoyzl8yleXT88ftj5OMtBROnl/MyfOL+XHPYl54Zy/3b6jiIa8r7aT0VE5dUMw5R0zhlAVFZGbs+7U31NIcH9RshyIxFQz4aeropqWjOyFazpo7ugm1dsXdz43S/Ey+ctpcvnzqHNbsCHHHmgru25Bc3V0b2rp4ZWc4MK7ZHuLV8nraunoAmJrrZ+XMAlIMtlQ38/w7e+ns3tfTaGqun7nBnHC4LM5hbnDihMuxEO136Xjn3C4zKwYeMbNNA590zjkvYB4yM7scuBxg+vTpY3HKMXVEaS6fPWE2923Yzbf/vp7v/cN4z5xCzlWglENQXtfKM1v2sHprLRt3N3LekVP4/EmHTchFx7t7elm3s74/OG6uDs+UN70gk0tWTeeUBcUcPatgTMfNjcay6fnc85XjufzmNVz+57V884x5fOmUOQkzKUtPr+OFd/Zyz2u7eeD1KhrausidlN7f4hgP6zqmp6ZwwtwiTphbxI8uXMRL2+q4b0N4DOV9Gyrxp6dwyvxilpbl8dDGqv6lOd57eJAPr9LSHCLxoiQ3PNNxdWM7s4uyY1ybkVWEWoHwshvxyMxYNbOAVTMLuOqChf3jyq99bAu/fHQLx86ezMUrSjn7iJL9/tEWb5xzlNe1sWZHHWt2hFi7PcRbNU04BykGC6cG+PCqMlbMyGfFjHym5u1/P3p6HTvrWtlS3cSWmma2VDfxVnUzL7yzl45BwuXc4mzmBcPhck5xNjkT8G+r4US1O+t+FzL7AdAMfI4J2J21j3OO13c1cu+G3dy/oZLyujbSUrxAeeQUzlxYQm5mfH+R1jaFx5BNzs4gPzNDf3SNo8b2Lp5/ey+rt+zhmS21bN8b/sU1JdfP7KIsnt26l7zMdL58yhw+fsyMmAWm8VLX0slTb9Xw+KZann6rloa2LtJSwr8sT11QzCkLijmsKCuuglp7Vw/fvXMD/3hlF+ceOYX/uPjIuP+lfe/6Sv79/jfZ3dBOVkYqpy8McsHSqeM2O+qh6ul1vLStjgder+SB16uobepgTnE2H15ZxvuWT6NQS3OIxJXntu7ho394kVs/dwzHHjY51tUZ0SNvVPO5m9dw15few5KyvFhXJ2IHdnfNGtjddVZBzH93dnb3snF3A2t3eC2NO0LUNoWXfsn2pbFseh4rZxSwcmY+S8vyDrrVuqfXUV7XypaaZt6qbuoPmVtrmt8VLucEc5jnhcs5wWzmxnm4TMgxkWaWBaQ455q87UeAq4HTgL0DJtYpcM5928zOBb7Mvol1fuWcO8qbWGctsNw79TrCE+vUDXXteA6RAznn2LCrgfs2VHLf+koqQm2kpw5ooYyDQNnXt3zdjhDrdtazbmeIilBb//MpRngsWZaPwhzvc3Z4PFlhdoa37evfjnWocc7R2dNLa0cPLZ3dtHb2MDkrI27Xd+vu6eW1inqe2bKHZ7bs4dXyenp6HZkZqRw7ezLHzy3khLlF/UHp9V0N/OyhzTz9Vi3T8ibxjdPn8b5l05Im6DvneKOykSe8sY2vltfT66AwO4OT5xdz6oJijp9bGPctsc45rn/6Ha55cBMLpwS4/pMrmZYXf//B3lLdxFV3b+S5t/eyeFqAL540h1MXjDzGMJ719DoqG9qYljcp5n8gicjgttY0897/eoprL1nKhUvjfwTTjau3cfW9b7DuX0+nIAHnvnDO7dfdtbmjm9xJ6UzOziBvUjr5mRnkZqaTNymDvMx07yP8XJ5XnpuZTo4v7ZCGMtS3drJuZ7hb6podIdZX1PdPdFeaP4mVM/JZMbOAlTPymRfMifrfNj29jopQK29Vh8Pl1pp9nweGyyley+V1H10Wd39/JGqInA38w3uYBvyvc+4nZjYZ+CswHdhBeImPOm+Jj+uAswgv8XGZc26Nd65PA9/zzvUT59wfh7t2ooTIgfoD5frwemh9gfL4OYWcM46BsqaxnXU763llZ3gw8vqKhv5vlJKAn+Uz8lhWlk9Jrt+bzbKD2ubw5z3NHext6WRPUwctnT2Dnj8rI5XCHB+Ts94dMCd7nwuzw2E0d1I6nT29tHSEw15LZzctHT20ep/D5d20dPbQ2uF9PmCfvudbvLEVrZ09dPe++2u+ICuDOUXZ/f9V6usbX5zjG/c/NHfsbeHpLXtYvaWW597eS1N7N2Zw5LRcr6teIcum5w/bAvTc1j1c8+Am1lc0MD+Yw7fPms+pC4oT8o/mlo5unt26hyc21/DEptr+ad+PLM3lFC84HjEtNyEnCHhiUw1fvfUVfOkp/PbjK1g1syDWVQKgqb2Lax/dwp+e206WL41vnTmfjxw1PWn+GSEi8a2pvYsjfvAw3z17AZ8/6bBYV2dEV9/zBre9vJONPzwzIX/PDtTa2c1DG6tYsz1EfVsX9a2d1Ld2Ud/aRUNbF80d3UMem5pi5E5KJ29Suhc6vbB5QADN9cr96Sm8vquRtTvqWLM9xJaa5v7zLJoaYMWM/P6WxmDAP15vwYj6wuWW6mbeqmlia3UzO+pa+dvnj427v0USMkTGUiKGyIGcc6yvaOD+DZXcu76SXfX7AuW5R07l9IVBcicdeqDs7O7ljcpGLzDWs25HqH/WyozUFBZNC7B8ej7LpuexfPq7+5YPp62zh73e+np9AXNPc3iNvb5lFPY0hT/XtXQySK4bFTPIykgjMyOVLJ/3OSONTF/qfuVZvlQyM9LIykgl05fGpPRUapo62FrT9x+mZhrauvrPm+NPY25xuC/83OJ9XRem5o7dWlANrV089/Yentka7qJaXhe+B9PyJnHivEKOn1PEcYdNHvXMvs457t9Qxc8f3sy2PS2smpnPFWcvYMWM+Agqw9mxt6V/JtUX36mjs6eXbF8aJ8wt5JQFxZw8v4jinPj5hXIottY087mb11ARauVHFy7mkqNiN6bbOcddr+7m3+5/k9rmDi5ZVca3zlyQkP9ZF5HEtuj7D/LhVdP5/vkLY12VEX3u5jXs3NvKQ984MdZVibrO7l4a2rpoaNsXLkOtnTS0hbfrB5T3bTe0dtE0TPjM8ad5gTGfFTMKWFKWG9fDPBKJQuQoJXqIHMg5x2teoLxvQKA8YW4R5xwxZVSBsrqxnXU7QrxSHg6MG3bta2WckuvvD4zLpuezeFpg3Ka17+l1hFrDa/TtGRA4G9q6mJSe+q7gl5XhPfbKs31p+NNTxuS/f8459jR3ssULlVuqm/u39zR39u+XmZHKnIHhsjgcLssKMkdsrenq6eWVnfWs3lLL01v2sL4i3CUz25fGMbMnc+K8cBfVmZMzx+Q1dfX08tc15fzy0S3UNnVw+sIg3z5z/pit2TdWyutauWf9bu55rZI3KxsBmF2Uxalea+PKmQUJMf7uYDS0dvGV217h6bdq+dRxM7ny3MPHfZKaTVWNfP+ujby0rY4lpblcfeHihBrbIyLJ5dSfP8nhUwP8+qPLR945xs765dOU5k/iD5euinVV4lZXT29/0OwLoM0d3SwoCTC3ODvuWvCShULkKCVTiByoL1Det34392+o2i9QnnvEFN47IFD2DUZ+xRvH+MrO+v1aGRd7rYzLZ4SD45Tc+BuPFW9CLZ1srd0/WG6pbu7vXgnh5QYOK+rrEuuFzGA2YDy7NTyu8YV39tLc0U2KwZKyPE6YU8gJ84pYWpZHehSDQ2tnN398dju/e/JtWjq7uXhFKV9/77xRtTCPtaqGdu7bUMk9r+3m1fJ6AJZPz+OcI6bw3sODzCzMilndxlt3Ty8/fXAT//PMNt4zZzLXfWT5uKwr29DWxS8eeYs/v7CDgD+N75y1gA+tLNMvdBGJqUuuf57uHscdXzwu1lUZlnOOI3/wMB9YUcoPLlgU6+qI7EchcpSSNUQO5Jzj1fJ67t9Q2R8oM1JTOG7OZJrau9mwq6F/LZypuX6WzcgPh8bpeSycOn6tjBNBY3sXW2ua2Vrd7IXM8KxeAycg6lNWMIkT5hZx4txCjp1dGJOJk+paOvnNE1u5+fkdYHDZcTP54smHjdsyM3ubO3jg9fAafi9tr8M5WDQ1wPlLpnLuEVMSer2qsXDH2gq+d+cGSnL9/OHSlcyLUotxb6/jzld2cc0Db7K3pZOPHT2db54xX8sNiUhc+Pptr7B2Z4hnvn1qrKsyrPrWTpZe/QhXnns4nz1hdqyrI7IfhchRmgghcqC+QHnf+koe31RDflYGy71xjMumhyfBkfHX2tnN2zUtbKlpoqO7l+MOm8yMyfHTslYRauUXj2zhzlcqyPGl8cWT5/Cp42ZGZebNxvYuHnq9invWV/Ls1j309DoOK8rqX2PwsARYB2w8rdsZ4vN/XktrRzfXXrKM9y4Mjun5X9/VwFV3b2TtjhDLp+dx9YWLWTwtd0yvISJyKP79/jf543Pb2fyjs+J6spoNFQ2cf91qfv+JFZy5qCTW1RHZj0LkKE20EClyKDZVNfIfD27msU01BAM+vv7eeXxwRekhj8lr7ezmsTdruOe13Ty5uZbOnl5K8yeFg+ORUzl8Sk5c/2EQa1UN7Vz+5zVs2NXAN8+Yz/87+bBDfr8aWrv4+cObueXFHeRnZnDF2Qv4wPJSdV0Vkbhzw+pt/OjeN3j1+6fHdQ+JBzZU8sVb1nHfV49n0VT9M07iSzRDpKY+EpngFpQEuOFTq3hpWx3XPPAm371zA//zzDt8+8z5nLmoZFTBpaO7h6c213LP+koefaOatq4einN8fPyYGZy/ZApLy/IUHCNUkuvnr58/lu/8fT3/8dBm3qxs5D8uXnJQLcW9vY6/rS3npw9upr61k08eO5NvnD5vTGZ5FhGJhmAgvH5zVWN7XIfI8lArwIQfiiETj0KkiABw1KwC/v7F43jkjWp+9tBmvvCXdSwty+OKsxdwzOzJQx7X1dPLc2/v5Z7XdvPQxiqa2rvJz0znfcuncf6RUzlqVoHWFzxI/vRUfvnhpRw+JcBPH9zE9r0tXP+JlaOaDGl9RT3/etdGXiuvZ9XMfK6+8GgOnxKIYq1FRA5dibcuYHVjBwviuJdoeV0buZPS426ReZFoU4gUkX5mxhmLSjh1QTF3rtvFfz3yFpdc/wKnzC/i22ct6A8fvb2Ol7fXcfdru3ng9SrqWjrJ8aVxxqISzl8yhffMKYzqTLMTiZnxhZMOY14wm6/d+ioXXPcsv//E8hHX+wy1dPKzhzZz28s7Kcz28YsPL+GipdPUEiwiCSHYHyLbR9gztipCrZTma4Z7mXgUIkXkXdJSU/jQqjIuWDqVm57bzq+f2Mo5v3qGi5ZOoyArg3vX76a6sQN/egrvPTzI+UumctK8IvzpmvU3Wk5dEOQfXzqOz960hkuuf4GfXHQEH1pV9q79enodt760k58/vJmm9m4+855ZfO29c8nRf8lFJIEU5YS7s9bEeYgsD7UxR5PDyQSkECkiQ/Knp/L5kw7jklXT+e1Tb/PHZ7fhHJw0v4jzl0zltAXFZPn0Y2S8zCnO4a4vHc+Xb13Ht/++njcqG7ny3MP7J0FatzPEVXdtZMOuBo6ZXcDVFy6O2hIhIiLR5E9PJT8zfb+1mOONc46KUCunzC+KdVVExp3++hOREeVmpnPF2Qv44smHYYbGfsRQbmY6f/zUKv79gU3csHobW2ua+eGFi/j9U2/z1zUVBAM+fvWRZZx/5BR1XRWRhBYM+Klu7Ih1NYa0p7mT9q5eSvM1qY5MPAqRIhIxzeYZH9JSU/jX8xYyvySHK//xOqf951OkpRifP2k2Xz11rlqHRSQpFAf8cd2ddd/MrBoTKROP/tIQEUlQH1pZxmFF2dyxtoLPHD+LOcUalyMiySOY42NzVWOsqzGkilAbAGVqiZQJSCFSRCSBrZiRz4oZ+bGuhojImCvJ9VPb1EFPr4vLpaLK68ItkdM0O6tMQJqDX0RERETiTnHAT6+Dvc3xOS6yItRKYXYGmRlqk5GJRyFSREREROJO0FvmI14n16kItWlSHZmwFCJFREREJO4EA36AuF3mo7yulVJ1ZZUJSiFSREREROJOSW44RFbHYYjs6XXsqm+jrEAtkTIxKUSKiIiISNyZnJVBihGXy3zUNLXT1ePUEikTlkKkiIiIiMSdtNQUCrN9cdmdtbxOy3vIxKYQKSIiIiJxqSTXH5cT6/Qt76HurDJRKUSKiIiISFwqzvHH5ZjIilAbZjA1zx/rqojEhEKkiIiIiMSlYMBHTVMctkSGWgnm+PGlpca6KiIxoRApIiIiInEpGPBT19JJR3dPrKuyn/K6VsoKNKmOTFwKkSIiIiISl0q8tSJr4mxcZEWojVJNqiMTmEKkiIiIiMSl4oAPCC+pES+6enqpbGijTMt7yASmECkiIiIicSnotUTG0wytlfXt9Doo1cysMoEpRIqIiIhIXOoLkVUN8dMSWREKL+9RqpZImcAUIkVEREQkLuVnppORmkJ1HHVnLfdCZJnGRMoEFvUQaWapZvaKmd3rPZ5lZi+a2VYzu93MMrxyn/d4q/f8zAHn+K5XvtnMzox2nUVEREQk9syM4oAvribWKa9rIzXFmJKrNSJl4hqPlsivAW8OePxT4BfOuTlACPiMV/4ZIOSV/8LbDzNbCFwCLALOAn5jZlqUR0RERGQCCAb8cdeddUqun7RUdeiTiSuqX/1mVgqcC/zBe2zAqcAd3i43ARd52xd6j/GeP83b/0LgNudch3NuG7AVOCqa9RYRERGR+FAS8MdZd9Y2dWWVCS/a/0L5JfBtoNd7PBmod851e48rgGne9jSgHMB7vsHbv798kGNEREREJInFX3fWVsoKNKmOTGxRC5Fmdh5Q45xbG61rHHC9y81sjZmtqa2tHY9LioiIiEiUBQN+mju6ae7oHnnnKGvv6qGmqYNStUTKBBfNlsj3ABeY2XbgNsLdWK8F8swszdunFNjlbe8CygC853OBvQPLBzmmn3PueufcSufcyqKiorF/NSIiIiIy7oIBHwDVjbHv0rqrvg1ALZEy4UUtRDrnvuucK3XOzSQ8Mc7jzrmPAU8AF3u7XQrc5W3f7T3Ge/5x55zzyi/xZm+dBcwFXopWvUVEREQkfvStFRkPIbK8Tst7iACkjbzLmPsOcJuZ/Rh4BbjBK78B+LOZbQXqCAdPnHMbzeyvwBtAN/Al51zP+FdbRERERMZbX4iMh3GRFaFwS6S6s8pENy4h0jn3JPCkt/0Og8yu6pxrBz44xPE/AX4SvRqKiIiISDzqC5FV8dASGWolIy2F4hxfrKsiElNa4EZERERE4la2L41sX1pcdGetCLVRmjeJlBSLdVVEYmrEEGlmWWaW4m3PM7MLzCw9+lUTEREREYmfZT4q6lqZlq9JdUQiaYl8GvCb2TTgYeATwJ+iWSkRERERkT7BHH9ctESWh9ooK9B4SJFIQqQ551qB9wO/cc59EFgU3WqJiIiIiIQFA76Yj4ls6eimrqVTM7OKEGGINLNjgY8B93llqdGrkoiIiIjIPsFcPzWNHYRXf4uNfTOzqjurSCQh8uvAd4F/eMttzCa81qOIiIiISNQFc/x09vRS39oVszr0rxGp7qwiIy/x4Zx7CnjKzDK9x+8AX412xUREREREYP9lPvKzMmJSh4pQOESqJVIkstlZjzWzN4BN3uMlZvabqNdMRERERITwmEggppPrlIfamJSeyuQYhViReBJJd9ZfAmcCewGcc68BJ0axTiIiIiIi/fpaImO5zEd5XStlBZMw0xqRIpGESJxz5QcU9UShLiIiIiIi71IcBy2RFaE2SjUzqwgQWYgsN7PjAGdm6Wb2TeDNKNdLRERERAQAX1oq+ZnpMV3mozzUSpnGQ4oAkYXILwBfAqYBu4Cl3mMRERERkXERDPipjlF31obWLprauzUzq4gnktlZ9xBeI1JEREREJCaCAT81TbFpiSzXzKwi+xkyRJrZfwNDrujqnNMyHyIiIiIyLoIBH5uqGmNy7X3Le6glUgSGb4lcM261EBEREREZRjDgp7apg+6eXtJSI5obcsyU17UBqDuriGfIEOmcu2k8KyIiIiIiMpRgwE+vg70tnf1LfoyXilArOf40cielj+t1ReLViGMizawI+A6wEOj/jnXOnRrFeomIiIiI9OsLjtWN7eMeIstDbZSpK6tIv0j6AtxCeEmPWcAPge3Ay1Gsk4iIiIjIfoLeWpFVDeM/uU55XStlBZpUR6RPJCFysnPuBqDLOfeUc+7TgFohRURERGTclPS1RDaN7zIfzjkqQm2aVEdkgBG7swJd3udKMzsX2A0URK9KIiIiIiL7m5ztI8WgpnF8WyL3tnTS1tVDmZb3EOkXSYj8sZnlAv8M/DcQAL4R1VqJiIiIiAyQmmIU5fioHucQWV4XXt5DM7OK7DNiiHTO3ettNgCnRLc6IiIiIiKDCwb8VDWOb3fWilB4eQ91ZxXZZ8gxkWb2OTOb622bmf3RzBrMbL2ZLRu/KoqIiIiIhEPkeHdnLQ+FWyJL1Z1VpN9wE+t8jfBMrAAfAY4EZgP/BPwqutUSEREREdlfMDD+3VkrQm1MzsogyxfJKDCRiWG4ENntnOubVOc84Gbn3F7n3KNAVvSrJiIiIiKyTzDHT6i1i/aunnG7Znldq1ohRQ4wXIjsNbMpZuYHTgMeHfCcvpNEREREZFwFvWU+asdxmY+KUBulmlRHZD/DhcjvA2sId2m92zm3EcDMTgLeiX7VRERERET2CeZ6a0WOU5fW3l7HrlAbZZpUR2Q/Q3buds7da2YzgBznXGjAU2uAD0e9ZiIiIiIiAwQDPgCqx2mG1pqmDjp7etWdVeQAw44Qds51A6EDylqiWiMRERERkUEEc8ItkVXj1BLZNzOr1ogU2d9w3VlFREREROJGXmY6GWkp47bMR4WW9xAZVNRCpJn5zewlM3vNzDaa2Q+98llm9qKZbTWz280swyv3eY+3es/PHHCu73rlm83szGjVWURERETil5mN6zIf5XVtAEzLU4gUGWjI7qxmtny4A51z60Y4dwdwqnOu2czSgdVm9gDhdSZ/4Zy7zcx+B3wG+K33OeScm2NmlwA/BT5sZguBS4BFwFTgUTOb55wbv7mdRURERCQuBHP84zYmsryulWDAhz89dVyuJ5IohhsT+Z/DPOeAU4c7sXPOAc3ew3Tvo++4j3rlNwE/IBwiL/S2Ae4ArjMz88pvc851ANvMbCtwFPD8cNcXERERkeQTDPh5s7JxXK5VEWqjVDOzirzLcLOznnKoJzezVGAtMAf4NfA2UO9N2ANQAUzztqcB5d61u82sAZjslb8w4LQDjxERERGRCSQY8PPk5ppxuVZ5qJWVM/LH5VoiiWTY2Vn7mNliYCHg7ytzzt080nFel9OlZpYH/ANYcHDVjKiOlwOXA0yfPj1alxERERGRGAoGfLR09tDc0U22L6I/ZQ9Kd08vlQ3tmplVZBAjTqxjZlcB/+19nAL8DLhgNBdxztUDTwDHAnlm1vcdXwrs8rZ3AWXeNdOAXGDvwPJBjhl4jeudcyudcyuLiopGUz0RERERSRDBgLfMR0N0J9epbGinp9dpZlaRQUQyO+vFwGlAlXPuMmAJ4YA3LDMr8logMbNJwOnAm4TD5MXebpcCd3nbd3uP+675uDeu8m7gEm/21lnAXOClCOotIiIiIkmmOOADiPoyH/1rRGpMpMi7RNIHoM0512tm3WYWAGrYv2VwKFOAm7xxkSnAX51z95rZG8BtZvZj4BXgBm//G4A/exPn1BGekRXn3EYz+yvwBtANfEkzs4qIiIhMTCVeS2R1U3RDZIW3vIe6s4q8WyQhco3Xovg/hCfJaSaCmVGdc+uBZYOUv0N4dtUDy9uBDw5xrp8AP4mgriIiIiKSxIr7QmSUl/moCLWSYlCS6x95Z5EJZsQQ6Zz7f97m78zsQSDgBUQRERERkXGV7Usj25cW9TGR5aE2puROIj01ktFfIhNLJBPrPNa37Zzb7pxbP7BMRERERGQ8BQM+aqLcnbW8rpWyAk2qIzKYIVsizcwPZAKFZpYPmPdUAK3TKCIiIiIxEgz4x6E7axvHzy2M6jVEEtVw3Vk/D3wdmAqsG1DeCFwXxTqJiIiIiAwpGPDz0ra6qJ2/o7uH6qZ2zcwqMoQhQ6Rz7lrgWjP7inPuv8exTiIiIiIiQyr2urM65zCzkQ8YpV2hNpxD3VlFhhDJ7Ky/N7OvAid6j58Efu+c64parUREREREhlAS8NPV4wi1dlGQlTHm568IhZf3KFVLpMigIplu6jfACu9z3/Zvo1kpEREREZGhBPuX+YjO5DrloVZALZEiQxluYp0051w3sMo5t2TAU4+b2WvRr5qIiIiIyLsFAz4AqhrbOXxKYMzPX17XRnqqEczRGpEigxmuJfIl73OPmR3WV2hms4GeqNZKRERERGQIfS2RNVFqiawItTItbxIpKWM/3lIkGQw3JrLvu+abwBNm9o73eCZwWTQrJSIiIiIylKKccEtktJb5KA+1UVag8ZAiQxkuRBaZ2T95278HUr3tHmAZ8EQ0KyYiIiIiMhhfWioFWRlURaklcleolYULS6JybpFkMFyITAWy2dciOfCYnKjVSERERERkBMU5vqh0Z23t7GZPcyel+ZpUR2Qow4XISufc1eNWExERERGRCJXk+qPSnbVveQ91ZxUZ2nAT62gksYiIiIjEpWCOPypLfFT0Le+hlkiRIQ0XIk8bt1qIiIiIiIxCMOBjT3MH3T29Y3re8rpwS2RpvloiRYYyZIh0ztWNZ0VERERERCJVHPDT62BPc+eYnre8rhV/egqF2Rljel6RZDJcS6SIiIiISFwq8daKHOsurRWhNkrzMzHTyC6RoShEioiIiEjCCUYpRJaHWjUeUmQECpEiIiIiknCCAR8QhRBZ16qZWUVGoBApIiIiIglncraP1BQb02U+Gtq6aGzv1hqRIiNQiBQRERGRhJOaYhRl+8a0JXLf8h5qiRQZjkKkiIiIiCSkYMBH1RiGyL7lPdSdVWR4CpEiIiIikpCKA35qxrA7a19LpLqzigxPIVJEREREElJJwE9101h2Z20jx5dG7qT0MTunSDJSiBQRERGRhBQM+Khv7aK9q2dMzlde10ppgdaIFBmJQqSIiIiIJKRib63IserSWhFqU1dWkQgoRIqIiIhIQirxQuRYdGl1zlEeatXMrCIRUIgUERERkYQU7AuRYzBDa11LJ62dPZQVqCVSZCQKkSIiIiKSkIIBHwBVDYceIitC4eU9StUSKTIihUgRERERSUi5k9LJSEuhpunQx0SWe8t7qCVSZGRRC5FmVmZmT5jZG2a20cy+5pUXmNkjZrbF+5zvlZuZ/crMtprZejNbPuBcl3r7bzGzS6NVZxERERFJHGYWXuZjDLqzltepJVIkUtFsiewG/tk5txA4BviSmS0ErgAec87NBR7zHgOcDcz1Pi4Hfgvh0AlcBRwNHAVc1Rc8RURERGRiCwZ8YxIiK0Kt5Gemk+1LG4NaiSS3qIVI51ylc26dt90EvAlMAy4EbvJ2uwm4yNu+ELjZhb0A5JnZFOBM4BHnXJ1zLgQ8ApwVrXqLiIiISOIoDvipHoMlPspDbZQVqBVSJBLjMibSzGYCy4AXgaBzrtJ7qgoIetvTgPIBh1V4ZUOVH3iNy81sjZmtqa2tHdsXICIiIiJxKZgT7s7qnDuk81RoeQ+RiEU9RJpZNvB34OvOucaBz7nwd/uhfcfvO9f1zrmVzrmVRUVFY3FKEREREYlzJbk+Wjt7aO7oPuhz9PY6KkJtlOZrUh2RSEQ1RJpZOuEAeYtz7k6vuNrrpor3ucYr3wWUDTi81CsbqlxEREREJrh9a0UefJfW2uYOOrt7KVV3VpGIRHN2VgNuAN50zv3XgKfuBvpmWL0UuGtA+Se9WVqPARq8bq8PAWeYWb43oc4ZXpmIiIiITHDFOX0h8uAn16noW95DLZEiEYnm9FPvAT4BbDCzV72y7wHXAH81s88AO4APec/dD5wDbAVagcsAnHN1ZvYj4GVvv6udc3VRrLeIiIiIJIiS3EMPkVreQ2R0ohYinXOrARvi6dMG2d8BXxriXDcCN45d7UREREQkGRTn+IBD685aXhduidSYSJHIjMvsrCIiIiIi0ZDlSyPHl3aI3VnbKM7x4U9PHcOaiSQvhUgRERERSWjFAd+hdWcNtaoVUmQUFCJFREREJKGV5PoPOUSWaWZWkYgpRIqIiIhIQgvm+A96TGR3Ty+V9e1qiRQZBYVIEREREUloxQE/NU3t9Pa6UR9b1dhOd6+jTDOzikRMIVJEREREElow4KOrxxFq7Rz1sX3Le6g7q0jkFCJFREREJKGVBPrWihx9l9aKkJb3EBkthUgRERERSWjF/SFy9JPrlIfaSDGYmqcQKRIphUgRERERSWjBgA84uBBZUdfKlNxJpKfqz2KRSOm7RUREREQSWnHOoXRnbWOaurKKjIpCpIiIiIgktIy0FCZnZVDddDDdWVs1M6vIKClEioiIiEjCKw74qW4YXYjs6O6hqrGdsgK1RIqMhkKkiIiIiCS8YMA36pbIyvp2nINStUSKjIpCpIiIiIgkvJKAf9RjIsu95T3KNCZSZFQUIkVEREQk4RUH/Oxp7qCrpzfiY8rr2gAoK1BLpMhoKESKiIiISMILBnw4B3uaI2+NrAi1kp5qBL11JkUkMgqRIiIiIpLwSgKjX+ajPNTG1LxJpKZYtKolkpQUIkVEREQk4QX7Q2Tkk+uU12l5D5GDoRApIiIiIgmvOOADRhciK0JtlGpSHZFRU4gUERERkYQ3OctHaopFHCLbOnvY09yhSXVEDoJCpIiIiIgkvNQUozjHF/GYyF314eU91BIpMnoKkSIiIiKSFIoD/ohbIvuW9yjVmEiRUVOIFBEREZGkEMzxRR4iQ+GWyLICtUSKjJZCpIiIiIgkhWDAH3F31opQG760FIqyfVGulUjyUYgUERERkaRQkuunoa2L9q6eEfctr2ulNH8SZlojUmS0FCJFREREJCkU50S+zEd5qFUzs4ocJIVIEREREUkKwYAfIKIurVojUuTgKUSKiIiISFIoye0LkcO3RDa1d1Hf2kWZZmYVOSgKkSIiIiKSFII5kYXIvuU91J1V5OBELUSa2Y1mVmNmrw8oKzCzR8xsi/c53ys3M/uVmW01s/VmtnzAMZd6+28xs0ujVV8RERERSWyBSWn40lJGDJEV3vIe6s4qcnCi2RL5J+CsA8quAB5zzs0FHvMeA5wNzPU+Lgd+C+HQCVwFHA0cBVzVFzxFRERERAYys4iW+SgPeS2R6s4qclCiFiKdc08DdQcUXwjc5G3fBFw0oPxmF/YCkGdmU4AzgUecc3XOuRDwCO8OpiIiIiIiAJQE/BF0Z20l25dGXmb6ONVKJLmM95jIoHOu0tuuAoLe9jSgfMB+FV7ZUOUiIiIiIu9SHPBF0J21TWtEihyCmE2s45xzgBur85nZ5Wa2xszW1NbWjtVpRURERCSB9HVnDf+pObiKUCul6soqctDGO0RWe91U8T7XeOW7gLIB+5V6ZUOVv4tz7nrn3Ern3MqioqIxr7iIiIiIxL+SgJ+2rh6aOroHfd45R3ldK2UFmlRH5GCNd4i8G+ibYfVS4K4B5Z/0Zmk9Bmjwur0+BJxhZvnehDpneGUiIiIiIu9SHPABUDNEl9b61i5aOnvUEilyCNKidWIzuxU4GSg0swrCs6xeA/zVzD4D7AA+5O1+P3AOsBVoBS4DcM7VmdmPgJe9/a52zh04WY+IiIiICBDuzgpQ1dDBnOKcdz1f7i3vUablPUQOWtRCpHPuI0M8ddog+zrgS0Oc50bgxjGsmoiIiIgkqb4QOdTkOuV13vIeBWqJFDlYMZtYR0RERERkrAW97qzVTYOHyAqvJbJULZEiB00hUkRERESSRmZGGjn+NGoaOwZ9vjzUSl5mOjl+rREpcrAUIkVEREQkqQQDfqoahu7OWqZJdUQOiUKkiIiIiCSVYMA3bHdWdWUVOTQKkSIiIiKSVIIB/6DdWZ1zVITaNKmOyCFSiBQRERGRpBIM+KlubKe31+1XXtvcQUd3r5b3EDlECpEiIiIiklSCOT66ex11rZ37lfct71GqMZEih0QhUkRERESSSknu4GtF9i3vUVaglkiRQ6EQKSIiIiJJpTgQDpEHjousCKklUmQsKESKiIiISFIJeiGy6oCWyPK6VgqzffjTU2NRLZGkoRApIiIiIkmlKNsHvLs7a3moVV1ZRcaAQqSIiIiIJJWMtBQKszOoHqQ7a5m6soocMoVIEREREUk6xTn+/Voie3odu+vbKNXyHiKHTCFSRERERJJOMODbL0RWNbbT1eMoK1BLpMihUogUERERkaQTDPj3685aURde3kMtkSKHTiFSRERERJJOMOBnb0sHXT29AJR7y3toTKTIoVOIFBEREZGkEwz4cQ5qm8KtkeV1rZjB1Dy1RIocKoVIEREREUk6wcD+y3xUhNooCfjJSNOfvyKHSt9FIiIiIpJ0ggE/QP+4yPJQq7qyiowRhUgRERERSTr7QqTXElnXSmmBurKKjAWFSBERERFJOpOzMkhNMaob2+ns7qWqsZ1StUSKjAmFSBERERFJOikpRnGOj+rGDiob2uh1UKblPUTGhEKkiIiIiCSlYMBPTVM75XXe8h4FaokUGQsKkSIiIiKSlIIBH1UN7VSEWgEoVUukyJhQiBQRERGRpBQM+KlubKc81EpaijElVyFSZCwoRIqIiIhIUgoG/DS2d7OlupmpeZNITbFYV0kkKShEioiIiEhS6lvmY93OkLqyiowhhUgRERERSUrBgA+APc2dlGl5D5ExoxApIiIiIkmpryUSoKxALZEiY0UhUkRERESS0sAQWaqWSJExkzAh0szOMrPNZrbVzK6IdX1EREREJL4F/Gn408N/7qolUmTsJESINLNU4NfA2cBC4CNmtjC2tRIRERGReGZm/a2RGhMpMnYSIkQCRwFbnXPvOOc6gduAC2NcJxERERGJc8EcPxlpKRRm+2JdFZGkkRbrCkRoGlA+4HEFcPTAHczscuBygOnTp49fzUREREQkbs0NZtPR00uK1ogUGTOJEiJH5Jy7HrgeYOXKlS7G1RERERGROPCv5y2kq6c31tUQSSqJEiJ3AWUDHpd6ZSIiIiIiQ/Knp+JPT411NUSSSqKMiXwZmGtms8wsA7gEuDvGdRIREREREZlwEqIl0jnXbWZfBh4CUoEbnXMbY1wtERERERGRCSchQiSAc+5+4P5Y10NERERERGQiS5TurCIiIiIiIhIHFCJFREREREQkYgqRIiIiIiIiEjGFSBEREREREYmYQqSIiIiIiIhETCFSREREREREIqYQKSIiIiIiIhEz51ys6zDmzKwW2BHregyiENgT60rIu+i+xB/dk/ik+xJ/dE/ik+5L/NE9iU+6L6Mz2vdrhnOuKBoVScoQGa/MbI1zbmWs6yH7032JP7on8Un3Jf7onsQn3Zf4o3sSn3RfRiee3i91ZxUREREREZGIKUSKiIiIiIhIxBQix9f1sa6ADEr3Jf7onsQn3Zf4o3sSn3Rf4o/uSXzSfRmduHm/NCZSREREREREIqaWSBEREREREYnYhA6RZlZmZk+Y2RtmttHMvuaVF5jZI2a2xfuc75UvMLPnzazDzL55wLm+4Z3jdTO71cz8Q1zzQTOrN7N7Dyi/xcw2e8ffaGbpQxw/y8xeNLOtZna7mWV45Sea2Toz6zazi8fi/YmVJLsvnzKzWjN71fv47Fi8R+Mtye7JDDN7zMzWm9mTZlY6Fu9RLCToffmyd0+cmRUOKL/QuyevmtkaMzv+UN+fWEiye/KtAT+7XjezHjMrONT3aLwl6D0ZdL/h6pZokuy+nGxmDQO+X74/Fu/ReEuye5JvZv+w8O+Vl8xs8Vi8Rwdceyzfr695r2GjmX19mGue5b3erWZ2xYDyQX+OD3L8LBurHOGcm7AfwBRgubedA7wFLAR+BlzhlV8B/NTbLgZWAT8BvjngPNOAbcAk7/FfgU8Ncc3TgPOBew8oPwcw7+NW4ItDHP9X4BJv+3d9+wEzgSOBm4GLY/3e6r7035dPAdfF+j3VPdnvnvwNuNTbPhX4c6zf3wl2X5YR/nm1HSgcUJ7NviEWRwKbYv3+TvR7csA+5wOPx/r9nUD3ZND9hqpbIn4k2X05+cBzJuJHkt2T/wCu8rYXAI/F8fu1GHgdyATSgEeBOYNcLxV4G5gNZACvAQu950b8OT7gXoxJjpjQLZHOuUrn3Dpvuwl4k/AX/oXATd5uNwEXefvUOOdeBroGOV0aMMnM0gh/Eewe4pqPAU2DlN/vPMBLwLtaR8zMCP/Re8cgddvunFsP9I74wuNcMt2XZJFk92Qh8Li3/YT3GhJSot0Xb79XnHPbBylv9o4FyAIScsB+Mt2TA3yE8B9oCSdB78mg+41Qt4SSTPclWSTZPen/Xe+c2wTMNLPg8O/A6Izh+3U48KJzrtU51w08Bbx/kEseBWx1zr3jnOsEbvOuFdHP8bHOERM6RA5kZjMJp/gXgaBzrtJ7qgoY9ovOObcL+DmwE6gEGpxzDx9kPdKBTwAPDvL0ZKDe+wIDqCD8xZq0kuS+fMDrTnGHmZUdzPXjSRLck9fY98P5fUCOmU0+mDrEkwS5LyMd+z4z2wTcB3z6YK4fT5LhnnjHZwJnAX8/mOPjSaLdk0O9d4kiSe7LsWb2mpk9YGaLDub68SQJ7kn/73ozOwqYQRRD/6G8X4RbIU8ws8nez9tzgMH+XpwGlA94PNocMKY5QiESMLNswr8cv+6caxz4nPefjWH/I+71db4QmAVMBbLM7OMHWZ3fAE875545yOOTRpLcl3uAmc65I4FH2PefqYSUJPfkm8BJZvYKcBKwC+g5yDrEhSS5Lzjn/uGcW0D4P6M/Osjrx4VkuSee84FnnXN1B3l8XEjQe5L0fxMkyX1ZB8xwzi0B/hv4v4O8flxIkntyDZBnZq8CXwFeIUq/6w/1/XLOvQn8FHiYcAh+NVp1HUsTPkR6/7n4O3CLc+5Or7jazKZ4z08BakY4zXuBbc65WudcF3AncJyZHW37BllfEEFdrgKKgH8aUPaQd/wfgL2EvyHSvKdLCf8BnHSS5b445/Y65zq88j8AK0Z+9fEpie7Jbufc+51zy4B/8crqI3kP4lGC3ZeIOOeeBmbbMJMDxLMkvCeXkKBdWfsk4j0ZbL9kkyz3xTnX6Jxr9rbvB9L18ysu7sllzrmlwCe9598Z6ZqjNUbvF865G5xzK5xzJwIh4C0LT9zT9359gfDfMQNbKEfMAdHMEWkj75K8zMyAG4A3nXP/NeCpu4FLCf8X41LgrhFOtRM4xsJN0G2EBwmvcc69CCyNsC6fBc4ETnPO9fdHds6decB+TwAXE+4HHUndEk4y3RczmzKgS8MFhPvLJ5wkuyeFQJ137HeBGyO5bjxKxPsyzPFzgLedc87MlgM+wr/wEkoy3RPvHLmEW+wPthUh5hLxngy1XzJJpvtiZiVAtffz6yjCjTT6+RXbe5IHtLrw2MHPEm6l3K+V8FCN4fuFmRU752rMbDrhbrjHeP/gXjpgnzRgrpnNIhz+LgE+Otx5o5ojXBzMBhWrD+B4wk3M6wk3Hb9KuB/yZOAxYAvhGZIKvP1LCPcfbgTqve2A99wPgU2E+zX/GfANcc1ngFrC31QVwJleeTfhGZf66vH9IY6fTXjg8FbCs0z6vPJV3vlaCP/g2hjr91f3xQH8O7CRcN/8J4AFsX5/dU+42KvvW4Rbhwe9fiJ8JOh9+ap3XDfhiRb+4JV/x/teeRV4Hjg+1u/vRL8n3nOfAm6L9fs6Ae/JoPsNV7dE+0iy+/Jl9v2ufwE4Ltbvr+4JxxL+Pb+ZcEtofpy/X88Ab3hfQ6cNc81zvNf1NvAvA8qH/Dl+wPFjliP6plMXERERERERGdGEHxMpIiIiIiIikVOIFBERERERkYgpRIqIiIiIiEjEFCJFREREREQkYgqRIiIiIiIiEjGFSBERkQiZWY+3cPNGM3vNzP7ZzIb9XWpmM81s2LW8REREEolCpIiISOTanHNLnXOLgNOBs4GrRjhmJiMsCC0iIpJItE6kiIhIhMys2TmXPeDxbOBloBCYQXhR7Szv6S87554zsxeAw4FtwE3Ar4BrgJMBH/Br59zvx+1FiIiIHCKFSBERkQgdGCK9snpgPtAE9Drn2s1sLnCrc26lmZ0MfNM5d563/+VAsXPux2bmA54FPuic2zaOL0VEROSgpcW6AiIiIkkiHbjOzJYCPcC8IfY7AzjSzC72HucCcwm3VIqIiMQ9hUgREZGD5HVn7QFqCI+NrAaWEJ5zoH2ow4CvOOceGpdKioiIjDFNrCMiInIQzKwI+B1wnQuPDckFKp1zvcAngFRv1yYgZ8ChDwFfNLN07zzzzCwLERGRBKGWSBERkchNMrNXCXdd7SY8kc5/ec/9Bvi7mX0SeBBo8crXAz1m9hrwJ+BawjO2rjMzA2qBi8an+iIiIodOE+uIiIiIiIhIxNSdVURERERERCKmECkiIiIiIiIRU4gUERERERGRiClEioiIiIiISMQUIkVERERERCRiCpEiIiIiIiISMYVIERERERERiZhCpIiIiIiIiETs/wOPT/Nr2nN1G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7" name="Picture 5" descr="F:\Python\Data Science\Internship Quntium Data Analytics\download.png"/>
          <p:cNvPicPr>
            <a:picLocks noChangeAspect="1" noChangeArrowheads="1"/>
          </p:cNvPicPr>
          <p:nvPr/>
        </p:nvPicPr>
        <p:blipFill>
          <a:blip r:embed="rId3"/>
          <a:srcRect/>
          <a:stretch>
            <a:fillRect/>
          </a:stretch>
        </p:blipFill>
        <p:spPr bwMode="auto">
          <a:xfrm>
            <a:off x="1151068" y="1733998"/>
            <a:ext cx="10381130" cy="4229100"/>
          </a:xfrm>
          <a:prstGeom prst="rect">
            <a:avLst/>
          </a:prstGeom>
          <a:noFill/>
        </p:spPr>
      </p:pic>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Affluence doesn’t seem to affect quantity of purchase per customer. Older and Young Family segment have the highest average purchase units per unique customer.</a:t>
            </a:r>
            <a:endParaRPr lang="en-AU"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169" name="Picture 1" descr="F:\Python\Data Science\Internship Quntium Data Analytics\download (1).png"/>
          <p:cNvPicPr>
            <a:picLocks noChangeAspect="1" noChangeArrowheads="1"/>
          </p:cNvPicPr>
          <p:nvPr/>
        </p:nvPicPr>
        <p:blipFill>
          <a:blip r:embed="rId3"/>
          <a:srcRect/>
          <a:stretch>
            <a:fillRect/>
          </a:stretch>
        </p:blipFill>
        <p:spPr bwMode="auto">
          <a:xfrm>
            <a:off x="1172583" y="1624405"/>
            <a:ext cx="10510221" cy="4453665"/>
          </a:xfrm>
          <a:prstGeom prst="rect">
            <a:avLst/>
          </a:prstGeom>
          <a:noFill/>
        </p:spPr>
      </p:pic>
    </p:spTree>
    <p:extLst>
      <p:ext uri="{BB962C8B-B14F-4D97-AF65-F5344CB8AC3E}">
        <p14:creationId xmlns:p14="http://schemas.microsoft.com/office/powerpoint/2010/main" xmlns="" val="4221212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Sales mainly came from Budget - older families, Mainstream - young singles/couples, and Mainstream - retirees. In total, older customers buy more than younger customers. Non-premium customers buy more than premium customers.</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145" name="Picture 1" descr="F:\Python\Data Science\Internship Quntium Data Analytics\download (2).png"/>
          <p:cNvPicPr>
            <a:picLocks noChangeAspect="1" noChangeArrowheads="1"/>
          </p:cNvPicPr>
          <p:nvPr/>
        </p:nvPicPr>
        <p:blipFill>
          <a:blip r:embed="rId3"/>
          <a:srcRect/>
          <a:stretch>
            <a:fillRect/>
          </a:stretch>
        </p:blipFill>
        <p:spPr bwMode="auto">
          <a:xfrm>
            <a:off x="1140309" y="2076226"/>
            <a:ext cx="10456433" cy="4034118"/>
          </a:xfrm>
          <a:prstGeom prst="rect">
            <a:avLst/>
          </a:prstGeom>
          <a:noFill/>
        </p:spPr>
      </p:pic>
    </p:spTree>
    <p:extLst>
      <p:ext uri="{BB962C8B-B14F-4D97-AF65-F5344CB8AC3E}">
        <p14:creationId xmlns:p14="http://schemas.microsoft.com/office/powerpoint/2010/main" xmlns="" val="859750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Trial store 77 second and third month, and trial store 86 second month had significantly higher sales than Control store. Whereas trial store 88 sales increase is insignificant.</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4098" name="Picture 2" descr="F:\Python\Data Science\Internship Quntium Data Analytics\download (5).png"/>
          <p:cNvPicPr>
            <a:picLocks noChangeAspect="1" noChangeArrowheads="1"/>
          </p:cNvPicPr>
          <p:nvPr/>
        </p:nvPicPr>
        <p:blipFill>
          <a:blip r:embed="rId3"/>
          <a:srcRect/>
          <a:stretch>
            <a:fillRect/>
          </a:stretch>
        </p:blipFill>
        <p:spPr bwMode="auto">
          <a:xfrm>
            <a:off x="1428227" y="1538343"/>
            <a:ext cx="9996394" cy="4642224"/>
          </a:xfrm>
          <a:prstGeom prst="rect">
            <a:avLst/>
          </a:prstGeom>
          <a:noFill/>
        </p:spPr>
      </p:pic>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6374</TotalTime>
  <Words>533</Words>
  <Application>Microsoft Office PowerPoint</Application>
  <PresentationFormat>Custom</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Slide 7</vt:lpstr>
      <vt:lpstr>02</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Microsoft</cp:lastModifiedBy>
  <cp:revision>466</cp:revision>
  <dcterms:created xsi:type="dcterms:W3CDTF">2018-02-07T23:23:24Z</dcterms:created>
  <dcterms:modified xsi:type="dcterms:W3CDTF">2021-10-20T10:30:33Z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