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1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198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388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02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897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5165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5913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887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4530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7453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8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707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077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41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79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04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39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01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631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  <p:sldLayoutId id="2147483927" r:id="rId12"/>
    <p:sldLayoutId id="2147483928" r:id="rId13"/>
    <p:sldLayoutId id="2147483929" r:id="rId14"/>
    <p:sldLayoutId id="2147483930" r:id="rId15"/>
    <p:sldLayoutId id="2147483931" r:id="rId16"/>
    <p:sldLayoutId id="214748393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 flipV="1">
            <a:off x="221455" y="7162785"/>
            <a:ext cx="7931945" cy="523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447800" y="458426"/>
            <a:ext cx="9404723" cy="66172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184910">
              <a:lnSpc>
                <a:spcPct val="100000"/>
              </a:lnSpc>
              <a:spcBef>
                <a:spcPts val="120"/>
              </a:spcBef>
            </a:pPr>
            <a:r>
              <a:rPr spc="-560" dirty="0"/>
              <a:t>NATURAL </a:t>
            </a:r>
            <a:r>
              <a:rPr lang="en-US" spc="-560" dirty="0" smtClean="0"/>
              <a:t> </a:t>
            </a:r>
            <a:r>
              <a:rPr spc="-395" dirty="0" smtClean="0"/>
              <a:t>LANGUAGE</a:t>
            </a:r>
            <a:r>
              <a:rPr spc="-170" dirty="0" smtClean="0"/>
              <a:t> </a:t>
            </a:r>
            <a:r>
              <a:rPr lang="en-US" spc="-170" dirty="0" smtClean="0"/>
              <a:t> </a:t>
            </a:r>
            <a:r>
              <a:rPr spc="-505" dirty="0" smtClean="0"/>
              <a:t>PROCESSING</a:t>
            </a:r>
            <a:endParaRPr spc="-505" dirty="0"/>
          </a:p>
        </p:txBody>
      </p:sp>
      <p:sp>
        <p:nvSpPr>
          <p:cNvPr id="16" name="object 16"/>
          <p:cNvSpPr txBox="1"/>
          <p:nvPr/>
        </p:nvSpPr>
        <p:spPr>
          <a:xfrm>
            <a:off x="2057400" y="4114800"/>
            <a:ext cx="3180080" cy="1314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10" dirty="0">
                <a:solidFill>
                  <a:srgbClr val="FFFFFF"/>
                </a:solidFill>
                <a:latin typeface="Arial"/>
                <a:cs typeface="Arial"/>
              </a:rPr>
              <a:t>NAME </a:t>
            </a:r>
            <a:r>
              <a:rPr sz="2000" spc="-114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2000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80" dirty="0" smtClean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lang="en-US" sz="2000" spc="-180" dirty="0" smtClean="0">
                <a:solidFill>
                  <a:srgbClr val="FFFFFF"/>
                </a:solidFill>
                <a:latin typeface="Arial"/>
                <a:cs typeface="Arial"/>
              </a:rPr>
              <a:t>AKSUD ALAM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50"/>
              </a:spcBef>
            </a:pPr>
            <a:r>
              <a:rPr sz="2000" spc="-180" dirty="0">
                <a:solidFill>
                  <a:srgbClr val="FFFFFF"/>
                </a:solidFill>
                <a:latin typeface="Arial"/>
                <a:cs typeface="Arial"/>
              </a:rPr>
              <a:t>ID </a:t>
            </a:r>
            <a:r>
              <a:rPr sz="2000" spc="-114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2000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5" dirty="0" smtClean="0">
                <a:solidFill>
                  <a:srgbClr val="FFFFFF"/>
                </a:solidFill>
                <a:latin typeface="Arial"/>
                <a:cs typeface="Arial"/>
              </a:rPr>
              <a:t>1620103</a:t>
            </a:r>
            <a:r>
              <a:rPr lang="en-US" sz="2000" spc="-15" dirty="0" smtClean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000" spc="-290" dirty="0">
                <a:solidFill>
                  <a:srgbClr val="FFFFFF"/>
                </a:solidFill>
                <a:latin typeface="Arial"/>
                <a:cs typeface="Arial"/>
              </a:rPr>
              <a:t>COURSE </a:t>
            </a:r>
            <a:r>
              <a:rPr sz="2000" spc="-114" dirty="0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sz="2000" spc="-225" dirty="0">
                <a:solidFill>
                  <a:srgbClr val="FFFFFF"/>
                </a:solidFill>
                <a:latin typeface="Arial"/>
                <a:cs typeface="Arial"/>
              </a:rPr>
              <a:t>CSE431(SEC</a:t>
            </a:r>
            <a:r>
              <a:rPr sz="2000" spc="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01)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57400" y="1829139"/>
            <a:ext cx="8491855" cy="147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753110" algn="ctr">
              <a:lnSpc>
                <a:spcPct val="100000"/>
              </a:lnSpc>
              <a:spcBef>
                <a:spcPts val="100"/>
              </a:spcBef>
            </a:pPr>
            <a:r>
              <a:rPr sz="3200" spc="-280" dirty="0">
                <a:solidFill>
                  <a:srgbClr val="FFFFFF"/>
                </a:solidFill>
                <a:latin typeface="Arial"/>
                <a:cs typeface="Arial"/>
              </a:rPr>
              <a:t>Assignment 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3200" spc="-3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03</a:t>
            </a:r>
            <a:endParaRPr sz="2800" dirty="0">
              <a:latin typeface="Arial"/>
              <a:cs typeface="Arial"/>
            </a:endParaRPr>
          </a:p>
          <a:p>
            <a:pPr marL="12700" marR="5080">
              <a:lnSpc>
                <a:spcPts val="2850"/>
              </a:lnSpc>
              <a:spcBef>
                <a:spcPts val="1995"/>
              </a:spcBef>
            </a:pPr>
            <a:r>
              <a:rPr sz="2400" spc="-155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400" spc="-15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220" dirty="0">
                <a:solidFill>
                  <a:srgbClr val="FFFFFF"/>
                </a:solidFill>
                <a:latin typeface="Arial"/>
                <a:cs typeface="Arial"/>
              </a:rPr>
              <a:t>Role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210" dirty="0">
                <a:solidFill>
                  <a:srgbClr val="FFFFFF"/>
                </a:solidFill>
                <a:latin typeface="Arial"/>
                <a:cs typeface="Arial"/>
              </a:rPr>
              <a:t>Text </a:t>
            </a:r>
            <a:r>
              <a:rPr sz="2400" spc="-175" dirty="0">
                <a:solidFill>
                  <a:srgbClr val="FFFFFF"/>
                </a:solidFill>
                <a:latin typeface="Arial"/>
                <a:cs typeface="Arial"/>
              </a:rPr>
              <a:t>Preprocessing </a:t>
            </a:r>
            <a:r>
              <a:rPr sz="2400" spc="-21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Neural Network </a:t>
            </a:r>
            <a:r>
              <a:rPr sz="2400" spc="-150" dirty="0">
                <a:solidFill>
                  <a:srgbClr val="FFFFFF"/>
                </a:solidFill>
                <a:latin typeface="Arial"/>
                <a:cs typeface="Arial"/>
              </a:rPr>
              <a:t>Architectures: </a:t>
            </a:r>
            <a:r>
              <a:rPr sz="2400" spc="-220" dirty="0">
                <a:solidFill>
                  <a:srgbClr val="FFFFFF"/>
                </a:solidFill>
                <a:latin typeface="Arial"/>
                <a:cs typeface="Arial"/>
              </a:rPr>
              <a:t>An  </a:t>
            </a:r>
            <a:r>
              <a:rPr sz="2400" spc="-155" dirty="0">
                <a:solidFill>
                  <a:srgbClr val="FFFFFF"/>
                </a:solidFill>
                <a:latin typeface="Arial"/>
                <a:cs typeface="Arial"/>
              </a:rPr>
              <a:t>Evaluation </a:t>
            </a:r>
            <a:r>
              <a:rPr sz="2400" spc="-160" dirty="0">
                <a:solidFill>
                  <a:srgbClr val="FFFFFF"/>
                </a:solidFill>
                <a:latin typeface="Arial"/>
                <a:cs typeface="Arial"/>
              </a:rPr>
              <a:t>Study </a:t>
            </a:r>
            <a:r>
              <a:rPr sz="2400" spc="-210" dirty="0">
                <a:solidFill>
                  <a:srgbClr val="FFFFFF"/>
                </a:solidFill>
                <a:latin typeface="Arial"/>
                <a:cs typeface="Arial"/>
              </a:rPr>
              <a:t>on Text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Categorization </a:t>
            </a: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190" dirty="0">
                <a:solidFill>
                  <a:srgbClr val="FFFFFF"/>
                </a:solidFill>
                <a:latin typeface="Arial"/>
                <a:cs typeface="Arial"/>
              </a:rPr>
              <a:t>Sentiment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60" dirty="0">
                <a:solidFill>
                  <a:srgbClr val="FFFFFF"/>
                </a:solidFill>
                <a:latin typeface="Arial"/>
                <a:cs typeface="Arial"/>
              </a:rPr>
              <a:t>Analysis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4431" y="1106239"/>
            <a:ext cx="10629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300" dirty="0"/>
              <a:t>ABOUT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262043" y="2234246"/>
            <a:ext cx="9424670" cy="2922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3675" marR="41275" indent="-181610">
              <a:lnSpc>
                <a:spcPct val="130000"/>
              </a:lnSpc>
              <a:spcBef>
                <a:spcPts val="100"/>
              </a:spcBef>
              <a:buSzPct val="125000"/>
              <a:buChar char="•"/>
              <a:tabLst>
                <a:tab pos="194310" algn="l"/>
              </a:tabLst>
            </a:pPr>
            <a:r>
              <a:rPr sz="2000" spc="-18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000" spc="-155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paper, </a:t>
            </a:r>
            <a:r>
              <a:rPr sz="2000" spc="-114" dirty="0">
                <a:solidFill>
                  <a:srgbClr val="FFFFFF"/>
                </a:solidFill>
                <a:latin typeface="Arial"/>
                <a:cs typeface="Arial"/>
              </a:rPr>
              <a:t>they </a:t>
            </a:r>
            <a:r>
              <a:rPr sz="2000" spc="-165" dirty="0">
                <a:solidFill>
                  <a:srgbClr val="FFFFFF"/>
                </a:solidFill>
                <a:latin typeface="Arial"/>
                <a:cs typeface="Arial"/>
              </a:rPr>
              <a:t>emphasizes </a:t>
            </a:r>
            <a:r>
              <a:rPr sz="2000" spc="-175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txt 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preprocessing </a:t>
            </a:r>
            <a:r>
              <a:rPr sz="2000" spc="-170" dirty="0">
                <a:solidFill>
                  <a:srgbClr val="FFFFFF"/>
                </a:solidFill>
                <a:latin typeface="Arial"/>
                <a:cs typeface="Arial"/>
              </a:rPr>
              <a:t>methods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text 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categorization 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z="2000" spc="-160" dirty="0">
                <a:solidFill>
                  <a:srgbClr val="FFFFFF"/>
                </a:solidFill>
                <a:latin typeface="Arial"/>
                <a:cs typeface="Arial"/>
              </a:rPr>
              <a:t>sentiment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analysis</a:t>
            </a:r>
            <a:endParaRPr sz="2000">
              <a:latin typeface="Arial"/>
              <a:cs typeface="Arial"/>
            </a:endParaRPr>
          </a:p>
          <a:p>
            <a:pPr marL="193675" indent="-181610">
              <a:lnSpc>
                <a:spcPct val="100000"/>
              </a:lnSpc>
              <a:spcBef>
                <a:spcPts val="1930"/>
              </a:spcBef>
              <a:buSzPct val="125000"/>
              <a:buChar char="•"/>
              <a:tabLst>
                <a:tab pos="194310" algn="l"/>
              </a:tabLst>
            </a:pPr>
            <a:r>
              <a:rPr sz="2000" spc="-135" dirty="0">
                <a:solidFill>
                  <a:srgbClr val="FFFFFF"/>
                </a:solidFill>
                <a:latin typeface="Arial"/>
                <a:cs typeface="Arial"/>
              </a:rPr>
              <a:t>Here,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14" dirty="0">
                <a:solidFill>
                  <a:srgbClr val="FFFFFF"/>
                </a:solidFill>
                <a:latin typeface="Arial"/>
                <a:cs typeface="Arial"/>
              </a:rPr>
              <a:t>they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0" dirty="0">
                <a:solidFill>
                  <a:srgbClr val="FFFFFF"/>
                </a:solidFill>
                <a:latin typeface="Arial"/>
                <a:cs typeface="Arial"/>
              </a:rPr>
              <a:t>investigate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5" dirty="0">
                <a:solidFill>
                  <a:srgbClr val="FFFFFF"/>
                </a:solidFill>
                <a:latin typeface="Arial"/>
                <a:cs typeface="Arial"/>
              </a:rPr>
              <a:t>impact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35" dirty="0">
                <a:solidFill>
                  <a:srgbClr val="FFFFFF"/>
                </a:solidFill>
                <a:latin typeface="Arial"/>
                <a:cs typeface="Arial"/>
              </a:rPr>
              <a:t>simple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text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preprocessing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60" dirty="0">
                <a:solidFill>
                  <a:srgbClr val="FFFFFF"/>
                </a:solidFill>
                <a:latin typeface="Arial"/>
                <a:cs typeface="Arial"/>
              </a:rPr>
              <a:t>decisions</a:t>
            </a:r>
            <a:endParaRPr sz="2000">
              <a:latin typeface="Arial"/>
              <a:cs typeface="Arial"/>
            </a:endParaRPr>
          </a:p>
          <a:p>
            <a:pPr marL="193675" indent="-181610">
              <a:lnSpc>
                <a:spcPct val="100000"/>
              </a:lnSpc>
              <a:spcBef>
                <a:spcPts val="2175"/>
              </a:spcBef>
              <a:buSzPct val="125000"/>
              <a:buChar char="•"/>
              <a:tabLst>
                <a:tab pos="194310" algn="l"/>
              </a:tabLst>
            </a:pPr>
            <a:r>
              <a:rPr sz="2000" spc="-135" dirty="0">
                <a:solidFill>
                  <a:srgbClr val="FFFFFF"/>
                </a:solidFill>
                <a:latin typeface="Arial"/>
                <a:cs typeface="Arial"/>
              </a:rPr>
              <a:t>Provides </a:t>
            </a:r>
            <a:r>
              <a:rPr sz="2000" spc="-155" dirty="0">
                <a:solidFill>
                  <a:srgbClr val="FFFFFF"/>
                </a:solidFill>
                <a:latin typeface="Arial"/>
                <a:cs typeface="Arial"/>
              </a:rPr>
              <a:t>insights </a:t>
            </a:r>
            <a:r>
              <a:rPr sz="2000" spc="-100" dirty="0">
                <a:solidFill>
                  <a:srgbClr val="FFFFFF"/>
                </a:solidFill>
                <a:latin typeface="Arial"/>
                <a:cs typeface="Arial"/>
              </a:rPr>
              <a:t>into 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the best preprocessing </a:t>
            </a:r>
            <a:r>
              <a:rPr sz="2000" spc="-114" dirty="0">
                <a:solidFill>
                  <a:srgbClr val="FFFFFF"/>
                </a:solidFill>
                <a:latin typeface="Arial"/>
                <a:cs typeface="Arial"/>
              </a:rPr>
              <a:t>practices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training 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word</a:t>
            </a:r>
            <a:r>
              <a:rPr sz="20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embeddings</a:t>
            </a:r>
            <a:endParaRPr sz="2000">
              <a:latin typeface="Arial"/>
              <a:cs typeface="Arial"/>
            </a:endParaRPr>
          </a:p>
          <a:p>
            <a:pPr marL="193675" marR="5080" indent="-181610">
              <a:lnSpc>
                <a:spcPct val="129000"/>
              </a:lnSpc>
              <a:spcBef>
                <a:spcPts val="1475"/>
              </a:spcBef>
              <a:buSzPct val="125000"/>
              <a:buChar char="•"/>
              <a:tabLst>
                <a:tab pos="194310" algn="l"/>
              </a:tabLst>
            </a:pPr>
            <a:r>
              <a:rPr sz="2000" spc="-250" dirty="0">
                <a:solidFill>
                  <a:srgbClr val="FFFFFF"/>
                </a:solidFill>
                <a:latin typeface="Arial"/>
                <a:cs typeface="Arial"/>
              </a:rPr>
              <a:t>Focuses </a:t>
            </a:r>
            <a:r>
              <a:rPr sz="2000" spc="-175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role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preprocessing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spc="-105" dirty="0">
                <a:solidFill>
                  <a:srgbClr val="FFFFFF"/>
                </a:solidFill>
                <a:latin typeface="Arial"/>
                <a:cs typeface="Arial"/>
              </a:rPr>
              <a:t>input 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text 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-105" dirty="0">
                <a:solidFill>
                  <a:srgbClr val="FFFFFF"/>
                </a:solidFill>
                <a:latin typeface="Arial"/>
                <a:cs typeface="Arial"/>
              </a:rPr>
              <a:t>it’s 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affects </a:t>
            </a:r>
            <a:r>
              <a:rPr sz="2000" spc="-175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standard </a:t>
            </a:r>
            <a:r>
              <a:rPr sz="2000" spc="-110" dirty="0">
                <a:solidFill>
                  <a:srgbClr val="FFFFFF"/>
                </a:solidFill>
                <a:latin typeface="Arial"/>
                <a:cs typeface="Arial"/>
              </a:rPr>
              <a:t>neural  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text </a:t>
            </a:r>
            <a:r>
              <a:rPr sz="2000" spc="-110" dirty="0">
                <a:solidFill>
                  <a:srgbClr val="FFFFFF"/>
                </a:solidFill>
                <a:latin typeface="Arial"/>
                <a:cs typeface="Arial"/>
              </a:rPr>
              <a:t>classification </a:t>
            </a:r>
            <a:r>
              <a:rPr sz="2000" spc="-155" dirty="0">
                <a:solidFill>
                  <a:srgbClr val="FFFFFF"/>
                </a:solidFill>
                <a:latin typeface="Arial"/>
                <a:cs typeface="Arial"/>
              </a:rPr>
              <a:t>models 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(like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50" dirty="0">
                <a:solidFill>
                  <a:srgbClr val="FFFFFF"/>
                </a:solidFill>
                <a:latin typeface="Arial"/>
                <a:cs typeface="Arial"/>
              </a:rPr>
              <a:t>CNN)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2028" y="1136960"/>
            <a:ext cx="54590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05" dirty="0"/>
              <a:t>METHODS </a:t>
            </a:r>
            <a:r>
              <a:rPr lang="en-US" sz="2400" spc="-305" dirty="0" smtClean="0"/>
              <a:t> </a:t>
            </a:r>
            <a:r>
              <a:rPr sz="2400" spc="-380" dirty="0" smtClean="0"/>
              <a:t>USED</a:t>
            </a:r>
            <a:r>
              <a:rPr lang="en-US" sz="2400" spc="-380" dirty="0" smtClean="0"/>
              <a:t> </a:t>
            </a:r>
            <a:r>
              <a:rPr sz="2400" spc="-380" dirty="0" smtClean="0"/>
              <a:t> </a:t>
            </a:r>
            <a:r>
              <a:rPr sz="2400" spc="-325" dirty="0"/>
              <a:t>FOR </a:t>
            </a:r>
            <a:r>
              <a:rPr lang="en-US" sz="2400" spc="-325" dirty="0" smtClean="0"/>
              <a:t> </a:t>
            </a:r>
            <a:r>
              <a:rPr sz="2400" spc="-420" dirty="0" smtClean="0"/>
              <a:t>TEXT</a:t>
            </a:r>
            <a:r>
              <a:rPr sz="2400" spc="-305" dirty="0" smtClean="0"/>
              <a:t> </a:t>
            </a:r>
            <a:r>
              <a:rPr lang="en-US" sz="2400" spc="-305" dirty="0" smtClean="0"/>
              <a:t> </a:t>
            </a:r>
            <a:r>
              <a:rPr sz="2400" spc="-340" dirty="0" smtClean="0"/>
              <a:t>PREPROCESSING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1262043" y="1804641"/>
            <a:ext cx="9570720" cy="2904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3675" marR="5080" indent="-181610">
              <a:lnSpc>
                <a:spcPct val="130000"/>
              </a:lnSpc>
              <a:spcBef>
                <a:spcPts val="100"/>
              </a:spcBef>
              <a:buSzPct val="125000"/>
              <a:buChar char="•"/>
              <a:tabLst>
                <a:tab pos="194310" algn="l"/>
              </a:tabLst>
            </a:pPr>
            <a:r>
              <a:rPr sz="2000" spc="-155" dirty="0">
                <a:solidFill>
                  <a:srgbClr val="FFFFFF"/>
                </a:solidFill>
                <a:latin typeface="Arial"/>
                <a:cs typeface="Arial"/>
              </a:rPr>
              <a:t>Tokenizing </a:t>
            </a:r>
            <a:r>
              <a:rPr sz="2000" spc="-110" dirty="0">
                <a:solidFill>
                  <a:srgbClr val="FFFFFF"/>
                </a:solidFill>
                <a:latin typeface="Arial"/>
                <a:cs typeface="Arial"/>
              </a:rPr>
              <a:t>–given 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spc="-105" dirty="0">
                <a:solidFill>
                  <a:srgbClr val="FFFFFF"/>
                </a:solidFill>
                <a:latin typeface="Arial"/>
                <a:cs typeface="Arial"/>
              </a:rPr>
              <a:t>input 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text, 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spc="-100" dirty="0">
                <a:solidFill>
                  <a:srgbClr val="FFFFFF"/>
                </a:solidFill>
                <a:latin typeface="Arial"/>
                <a:cs typeface="Arial"/>
              </a:rPr>
              <a:t>tokenization </a:t>
            </a:r>
            <a:r>
              <a:rPr sz="2000" spc="-145" dirty="0">
                <a:solidFill>
                  <a:srgbClr val="FFFFFF"/>
                </a:solidFill>
                <a:latin typeface="Arial"/>
                <a:cs typeface="Arial"/>
              </a:rPr>
              <a:t>method </a:t>
            </a:r>
            <a:r>
              <a:rPr sz="2000" spc="-105" dirty="0">
                <a:solidFill>
                  <a:srgbClr val="FFFFFF"/>
                </a:solidFill>
                <a:latin typeface="Arial"/>
                <a:cs typeface="Arial"/>
              </a:rPr>
              <a:t>breaks 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spc="-105" dirty="0">
                <a:solidFill>
                  <a:srgbClr val="FFFFFF"/>
                </a:solidFill>
                <a:latin typeface="Arial"/>
                <a:cs typeface="Arial"/>
              </a:rPr>
              <a:t>input 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text </a:t>
            </a:r>
            <a:r>
              <a:rPr sz="2000" spc="-100" dirty="0">
                <a:solidFill>
                  <a:srgbClr val="FFFFFF"/>
                </a:solidFill>
                <a:latin typeface="Arial"/>
                <a:cs typeface="Arial"/>
              </a:rPr>
              <a:t>into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000" spc="-204" dirty="0">
                <a:solidFill>
                  <a:srgbClr val="FFFFFF"/>
                </a:solidFill>
                <a:latin typeface="Arial"/>
                <a:cs typeface="Arial"/>
              </a:rPr>
              <a:t>chunk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of  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words.</a:t>
            </a:r>
            <a:endParaRPr sz="2000">
              <a:latin typeface="Arial"/>
              <a:cs typeface="Arial"/>
            </a:endParaRPr>
          </a:p>
          <a:p>
            <a:pPr marL="193675" marR="91440" indent="-181610">
              <a:lnSpc>
                <a:spcPct val="129000"/>
              </a:lnSpc>
              <a:spcBef>
                <a:spcPts val="1230"/>
              </a:spcBef>
              <a:buSzPct val="125000"/>
              <a:buChar char="•"/>
              <a:tabLst>
                <a:tab pos="194310" algn="l"/>
              </a:tabLst>
            </a:pPr>
            <a:r>
              <a:rPr sz="2000" spc="-150" dirty="0">
                <a:solidFill>
                  <a:srgbClr val="FFFFFF"/>
                </a:solidFill>
                <a:latin typeface="Arial"/>
                <a:cs typeface="Arial"/>
              </a:rPr>
              <a:t>Lowercasing </a:t>
            </a:r>
            <a:r>
              <a:rPr sz="2000" spc="-114" dirty="0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2000" spc="-17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spc="-145" dirty="0">
                <a:solidFill>
                  <a:srgbClr val="FFFFFF"/>
                </a:solidFill>
                <a:latin typeface="Arial"/>
                <a:cs typeface="Arial"/>
              </a:rPr>
              <a:t>simplest 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preprocessing </a:t>
            </a:r>
            <a:r>
              <a:rPr sz="2000" spc="-130" dirty="0">
                <a:solidFill>
                  <a:srgbClr val="FFFFFF"/>
                </a:solidFill>
                <a:latin typeface="Arial"/>
                <a:cs typeface="Arial"/>
              </a:rPr>
              <a:t>technique 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convert the 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whole </a:t>
            </a:r>
            <a:r>
              <a:rPr sz="2000" spc="-105" dirty="0">
                <a:solidFill>
                  <a:srgbClr val="FFFFFF"/>
                </a:solidFill>
                <a:latin typeface="Arial"/>
                <a:cs typeface="Arial"/>
              </a:rPr>
              <a:t>input 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text </a:t>
            </a:r>
            <a:r>
              <a:rPr sz="2000" spc="-100" dirty="0">
                <a:solidFill>
                  <a:srgbClr val="FFFFFF"/>
                </a:solidFill>
                <a:latin typeface="Arial"/>
                <a:cs typeface="Arial"/>
              </a:rPr>
              <a:t>into  </a:t>
            </a:r>
            <a:r>
              <a:rPr sz="2000" spc="-95" dirty="0">
                <a:solidFill>
                  <a:srgbClr val="FFFFFF"/>
                </a:solidFill>
                <a:latin typeface="Arial"/>
                <a:cs typeface="Arial"/>
              </a:rPr>
              <a:t>lower </a:t>
            </a:r>
            <a:r>
              <a:rPr sz="2000" spc="-180" dirty="0">
                <a:solidFill>
                  <a:srgbClr val="FFFFFF"/>
                </a:solidFill>
                <a:latin typeface="Arial"/>
                <a:cs typeface="Arial"/>
              </a:rPr>
              <a:t>case 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letter.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2000" spc="-135" dirty="0">
                <a:solidFill>
                  <a:srgbClr val="FFFFFF"/>
                </a:solidFill>
                <a:latin typeface="Arial"/>
                <a:cs typeface="Arial"/>
              </a:rPr>
              <a:t>may 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negatively </a:t>
            </a:r>
            <a:r>
              <a:rPr sz="2000" spc="-105" dirty="0">
                <a:solidFill>
                  <a:srgbClr val="FFFFFF"/>
                </a:solidFill>
                <a:latin typeface="Arial"/>
                <a:cs typeface="Arial"/>
              </a:rPr>
              <a:t>impact </a:t>
            </a:r>
            <a:r>
              <a:rPr sz="2000" spc="-190" dirty="0">
                <a:solidFill>
                  <a:srgbClr val="FFFFFF"/>
                </a:solidFill>
                <a:latin typeface="Arial"/>
                <a:cs typeface="Arial"/>
              </a:rPr>
              <a:t>system’s </a:t>
            </a:r>
            <a:r>
              <a:rPr sz="2000" spc="-100" dirty="0">
                <a:solidFill>
                  <a:srgbClr val="FFFFFF"/>
                </a:solidFill>
                <a:latin typeface="Arial"/>
                <a:cs typeface="Arial"/>
              </a:rPr>
              <a:t>performance 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increasing</a:t>
            </a:r>
            <a:r>
              <a:rPr sz="2000" spc="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Arial"/>
                <a:cs typeface="Arial"/>
              </a:rPr>
              <a:t>ambiguity.</a:t>
            </a:r>
            <a:endParaRPr sz="2000">
              <a:latin typeface="Arial"/>
              <a:cs typeface="Arial"/>
            </a:endParaRPr>
          </a:p>
          <a:p>
            <a:pPr marL="193675" indent="-181610">
              <a:lnSpc>
                <a:spcPct val="100000"/>
              </a:lnSpc>
              <a:spcBef>
                <a:spcPts val="1930"/>
              </a:spcBef>
              <a:buSzPct val="125000"/>
              <a:buChar char="•"/>
              <a:tabLst>
                <a:tab pos="194310" algn="l"/>
              </a:tabLst>
            </a:pPr>
            <a:r>
              <a:rPr sz="2000" spc="-145" dirty="0">
                <a:solidFill>
                  <a:srgbClr val="FFFFFF"/>
                </a:solidFill>
                <a:latin typeface="Arial"/>
                <a:cs typeface="Arial"/>
              </a:rPr>
              <a:t>Lemmatizing </a:t>
            </a:r>
            <a:r>
              <a:rPr sz="2000" spc="-114" dirty="0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sz="2000" spc="-170" dirty="0">
                <a:solidFill>
                  <a:srgbClr val="FFFFFF"/>
                </a:solidFill>
                <a:latin typeface="Arial"/>
                <a:cs typeface="Arial"/>
              </a:rPr>
              <a:t>process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replacing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000" spc="-110" dirty="0">
                <a:solidFill>
                  <a:srgbClr val="FFFFFF"/>
                </a:solidFill>
                <a:latin typeface="Arial"/>
                <a:cs typeface="Arial"/>
              </a:rPr>
              <a:t>given </a:t>
            </a:r>
            <a:r>
              <a:rPr sz="2000" spc="-135" dirty="0">
                <a:solidFill>
                  <a:srgbClr val="FFFFFF"/>
                </a:solidFill>
                <a:latin typeface="Arial"/>
                <a:cs typeface="Arial"/>
              </a:rPr>
              <a:t>token</a:t>
            </a:r>
            <a:r>
              <a:rPr sz="2000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0" dirty="0">
                <a:solidFill>
                  <a:srgbClr val="FFFFFF"/>
                </a:solidFill>
                <a:latin typeface="Arial"/>
                <a:cs typeface="Arial"/>
              </a:rPr>
              <a:t>into </a:t>
            </a:r>
            <a:r>
              <a:rPr sz="2000" spc="-105" dirty="0">
                <a:solidFill>
                  <a:srgbClr val="FFFFFF"/>
                </a:solidFill>
                <a:latin typeface="Arial"/>
                <a:cs typeface="Arial"/>
              </a:rPr>
              <a:t>it’s </a:t>
            </a:r>
            <a:r>
              <a:rPr sz="2000" spc="-114" dirty="0">
                <a:solidFill>
                  <a:srgbClr val="FFFFFF"/>
                </a:solidFill>
                <a:latin typeface="Arial"/>
                <a:cs typeface="Arial"/>
              </a:rPr>
              <a:t>corresponding </a:t>
            </a:r>
            <a:r>
              <a:rPr sz="2000" spc="-160" dirty="0">
                <a:solidFill>
                  <a:srgbClr val="FFFFFF"/>
                </a:solidFill>
                <a:latin typeface="Arial"/>
                <a:cs typeface="Arial"/>
              </a:rPr>
              <a:t>lemma.</a:t>
            </a:r>
            <a:endParaRPr sz="2000">
              <a:latin typeface="Arial"/>
              <a:cs typeface="Arial"/>
            </a:endParaRPr>
          </a:p>
          <a:p>
            <a:pPr marL="193675" indent="-181610">
              <a:lnSpc>
                <a:spcPct val="100000"/>
              </a:lnSpc>
              <a:spcBef>
                <a:spcPts val="2175"/>
              </a:spcBef>
              <a:buSzPct val="125000"/>
              <a:buChar char="•"/>
              <a:tabLst>
                <a:tab pos="194310" algn="l"/>
              </a:tabLst>
            </a:pP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Multiword 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grouping </a:t>
            </a:r>
            <a:r>
              <a:rPr sz="2000" spc="-114" dirty="0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sz="2000" spc="-130" dirty="0">
                <a:solidFill>
                  <a:srgbClr val="FFFFFF"/>
                </a:solidFill>
                <a:latin typeface="Arial"/>
                <a:cs typeface="Arial"/>
              </a:rPr>
              <a:t>technique 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grouped </a:t>
            </a:r>
            <a:r>
              <a:rPr sz="2000" spc="-170" dirty="0">
                <a:solidFill>
                  <a:srgbClr val="FFFFFF"/>
                </a:solidFill>
                <a:latin typeface="Arial"/>
                <a:cs typeface="Arial"/>
              </a:rPr>
              <a:t>consecutive </a:t>
            </a:r>
            <a:r>
              <a:rPr sz="2000" spc="-165" dirty="0">
                <a:solidFill>
                  <a:srgbClr val="FFFFFF"/>
                </a:solidFill>
                <a:latin typeface="Arial"/>
                <a:cs typeface="Arial"/>
              </a:rPr>
              <a:t>tokens 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together </a:t>
            </a:r>
            <a:r>
              <a:rPr sz="2000" spc="-100" dirty="0">
                <a:solidFill>
                  <a:srgbClr val="FFFFFF"/>
                </a:solidFill>
                <a:latin typeface="Arial"/>
                <a:cs typeface="Arial"/>
              </a:rPr>
              <a:t>into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single</a:t>
            </a:r>
            <a:r>
              <a:rPr sz="2000" spc="2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30" dirty="0">
                <a:solidFill>
                  <a:srgbClr val="FFFFFF"/>
                </a:solidFill>
                <a:latin typeface="Arial"/>
                <a:cs typeface="Arial"/>
              </a:rPr>
              <a:t>token.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4583" y="785107"/>
            <a:ext cx="1630680" cy="396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00" spc="-545" dirty="0"/>
              <a:t>E</a:t>
            </a:r>
            <a:r>
              <a:rPr sz="2400" spc="-310" dirty="0"/>
              <a:t>V</a:t>
            </a:r>
            <a:r>
              <a:rPr sz="2400" spc="-295" dirty="0"/>
              <a:t>A</a:t>
            </a:r>
            <a:r>
              <a:rPr sz="2400" spc="-270" dirty="0"/>
              <a:t>LU</a:t>
            </a:r>
            <a:r>
              <a:rPr sz="2400" spc="-254" dirty="0"/>
              <a:t>A</a:t>
            </a:r>
            <a:r>
              <a:rPr sz="2400" spc="-170" dirty="0"/>
              <a:t>TION</a:t>
            </a:r>
            <a:endParaRPr sz="2400"/>
          </a:p>
        </p:txBody>
      </p:sp>
      <p:grpSp>
        <p:nvGrpSpPr>
          <p:cNvPr id="3" name="object 3"/>
          <p:cNvGrpSpPr/>
          <p:nvPr/>
        </p:nvGrpSpPr>
        <p:grpSpPr>
          <a:xfrm>
            <a:off x="3558155" y="3118231"/>
            <a:ext cx="1461135" cy="1677035"/>
            <a:chOff x="3558155" y="3118231"/>
            <a:chExt cx="1461135" cy="1677035"/>
          </a:xfrm>
        </p:grpSpPr>
        <p:sp>
          <p:nvSpPr>
            <p:cNvPr id="4" name="object 4"/>
            <p:cNvSpPr/>
            <p:nvPr/>
          </p:nvSpPr>
          <p:spPr>
            <a:xfrm>
              <a:off x="3566092" y="3126168"/>
              <a:ext cx="1445260" cy="1661160"/>
            </a:xfrm>
            <a:custGeom>
              <a:avLst/>
              <a:gdLst/>
              <a:ahLst/>
              <a:cxnLst/>
              <a:rect l="l" t="t" r="r" b="b"/>
              <a:pathLst>
                <a:path w="1445260" h="1661160">
                  <a:moveTo>
                    <a:pt x="722548" y="1661046"/>
                  </a:moveTo>
                  <a:lnTo>
                    <a:pt x="0" y="1299772"/>
                  </a:lnTo>
                  <a:lnTo>
                    <a:pt x="0" y="361274"/>
                  </a:lnTo>
                  <a:lnTo>
                    <a:pt x="722548" y="0"/>
                  </a:lnTo>
                  <a:lnTo>
                    <a:pt x="1445097" y="361274"/>
                  </a:lnTo>
                  <a:lnTo>
                    <a:pt x="1445097" y="1299772"/>
                  </a:lnTo>
                  <a:lnTo>
                    <a:pt x="722548" y="1661046"/>
                  </a:lnTo>
                  <a:close/>
                </a:path>
              </a:pathLst>
            </a:custGeom>
            <a:solidFill>
              <a:srgbClr val="4DCD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66092" y="3126168"/>
              <a:ext cx="1445260" cy="1661160"/>
            </a:xfrm>
            <a:custGeom>
              <a:avLst/>
              <a:gdLst/>
              <a:ahLst/>
              <a:cxnLst/>
              <a:rect l="l" t="t" r="r" b="b"/>
              <a:pathLst>
                <a:path w="1445260" h="1661160">
                  <a:moveTo>
                    <a:pt x="722548" y="0"/>
                  </a:moveTo>
                  <a:lnTo>
                    <a:pt x="1445097" y="361274"/>
                  </a:lnTo>
                  <a:lnTo>
                    <a:pt x="1445097" y="1299772"/>
                  </a:lnTo>
                  <a:lnTo>
                    <a:pt x="722548" y="1661046"/>
                  </a:lnTo>
                  <a:lnTo>
                    <a:pt x="0" y="1299772"/>
                  </a:lnTo>
                  <a:lnTo>
                    <a:pt x="0" y="361274"/>
                  </a:lnTo>
                  <a:lnTo>
                    <a:pt x="722548" y="0"/>
                  </a:lnTo>
                  <a:close/>
                </a:path>
              </a:pathLst>
            </a:custGeom>
            <a:ln w="158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872377" y="3541428"/>
            <a:ext cx="833119" cy="79502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 indent="-635" algn="ctr">
              <a:lnSpc>
                <a:spcPts val="1950"/>
              </a:lnSpc>
              <a:spcBef>
                <a:spcPts val="340"/>
              </a:spcBef>
            </a:pPr>
            <a:r>
              <a:rPr sz="1800" spc="-160" dirty="0">
                <a:solidFill>
                  <a:srgbClr val="FFFFFF"/>
                </a:solidFill>
                <a:latin typeface="Arial"/>
                <a:cs typeface="Arial"/>
              </a:rPr>
              <a:t>Topic 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Categori 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zation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965546" y="3096531"/>
            <a:ext cx="1461135" cy="1677035"/>
            <a:chOff x="1965546" y="3096531"/>
            <a:chExt cx="1461135" cy="1677035"/>
          </a:xfrm>
        </p:grpSpPr>
        <p:sp>
          <p:nvSpPr>
            <p:cNvPr id="8" name="object 8"/>
            <p:cNvSpPr/>
            <p:nvPr/>
          </p:nvSpPr>
          <p:spPr>
            <a:xfrm>
              <a:off x="1973483" y="3104468"/>
              <a:ext cx="1445260" cy="1661160"/>
            </a:xfrm>
            <a:custGeom>
              <a:avLst/>
              <a:gdLst/>
              <a:ahLst/>
              <a:cxnLst/>
              <a:rect l="l" t="t" r="r" b="b"/>
              <a:pathLst>
                <a:path w="1445260" h="1661160">
                  <a:moveTo>
                    <a:pt x="722561" y="1661046"/>
                  </a:moveTo>
                  <a:lnTo>
                    <a:pt x="0" y="1299772"/>
                  </a:lnTo>
                  <a:lnTo>
                    <a:pt x="0" y="361274"/>
                  </a:lnTo>
                  <a:lnTo>
                    <a:pt x="722561" y="0"/>
                  </a:lnTo>
                  <a:lnTo>
                    <a:pt x="1445109" y="361274"/>
                  </a:lnTo>
                  <a:lnTo>
                    <a:pt x="1445109" y="1299772"/>
                  </a:lnTo>
                  <a:lnTo>
                    <a:pt x="722561" y="1661046"/>
                  </a:lnTo>
                  <a:close/>
                </a:path>
              </a:pathLst>
            </a:custGeom>
            <a:solidFill>
              <a:srgbClr val="4DCD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73483" y="3104468"/>
              <a:ext cx="1445260" cy="1661160"/>
            </a:xfrm>
            <a:custGeom>
              <a:avLst/>
              <a:gdLst/>
              <a:ahLst/>
              <a:cxnLst/>
              <a:rect l="l" t="t" r="r" b="b"/>
              <a:pathLst>
                <a:path w="1445260" h="1661160">
                  <a:moveTo>
                    <a:pt x="722561" y="0"/>
                  </a:moveTo>
                  <a:lnTo>
                    <a:pt x="1445109" y="361274"/>
                  </a:lnTo>
                  <a:lnTo>
                    <a:pt x="1445109" y="1299772"/>
                  </a:lnTo>
                  <a:lnTo>
                    <a:pt x="722561" y="1661046"/>
                  </a:lnTo>
                  <a:lnTo>
                    <a:pt x="0" y="1299772"/>
                  </a:lnTo>
                  <a:lnTo>
                    <a:pt x="0" y="361274"/>
                  </a:lnTo>
                  <a:lnTo>
                    <a:pt x="722561" y="0"/>
                  </a:lnTo>
                  <a:close/>
                </a:path>
              </a:pathLst>
            </a:custGeom>
            <a:ln w="158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221779" y="3611515"/>
            <a:ext cx="947419" cy="60642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 marR="5080" indent="74930">
              <a:lnSpc>
                <a:spcPts val="2170"/>
              </a:lnSpc>
              <a:spcBef>
                <a:spcPts val="360"/>
              </a:spcBef>
            </a:pP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Polarity  </a:t>
            </a:r>
            <a:r>
              <a:rPr sz="2000" spc="-100" dirty="0">
                <a:solidFill>
                  <a:srgbClr val="FFFFFF"/>
                </a:solidFill>
                <a:latin typeface="Arial"/>
                <a:cs typeface="Arial"/>
              </a:rPr>
              <a:t>detection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50949" y="1629349"/>
            <a:ext cx="5503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40" dirty="0">
                <a:solidFill>
                  <a:srgbClr val="FFFFFF"/>
                </a:solidFill>
                <a:latin typeface="Arial"/>
                <a:cs typeface="Arial"/>
              </a:rPr>
              <a:t>Here they </a:t>
            </a:r>
            <a:r>
              <a:rPr sz="2400" spc="-215" dirty="0">
                <a:solidFill>
                  <a:srgbClr val="FFFFFF"/>
                </a:solidFill>
                <a:latin typeface="Arial"/>
                <a:cs typeface="Arial"/>
              </a:rPr>
              <a:t>used </a:t>
            </a:r>
            <a:r>
              <a:rPr sz="2400" spc="-114" dirty="0">
                <a:solidFill>
                  <a:srgbClr val="FFFFFF"/>
                </a:solidFill>
                <a:latin typeface="Arial"/>
                <a:cs typeface="Arial"/>
              </a:rPr>
              <a:t>two </a:t>
            </a:r>
            <a:r>
              <a:rPr sz="2400" spc="-150" dirty="0">
                <a:solidFill>
                  <a:srgbClr val="FFFFFF"/>
                </a:solidFill>
                <a:latin typeface="Arial"/>
                <a:cs typeface="Arial"/>
              </a:rPr>
              <a:t>task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15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experiments</a:t>
            </a:r>
            <a:r>
              <a:rPr sz="2400" spc="3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295012" y="3020418"/>
            <a:ext cx="3514717" cy="2066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4431" y="1136960"/>
            <a:ext cx="18173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10" dirty="0"/>
              <a:t>MODELS</a:t>
            </a:r>
            <a:r>
              <a:rPr sz="2400" spc="-80" dirty="0"/>
              <a:t> </a:t>
            </a:r>
            <a:r>
              <a:rPr sz="2400" spc="-380" dirty="0"/>
              <a:t>USED</a:t>
            </a:r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6375" marR="5080" indent="-181610">
              <a:lnSpc>
                <a:spcPct val="130000"/>
              </a:lnSpc>
              <a:spcBef>
                <a:spcPts val="100"/>
              </a:spcBef>
              <a:buSzPct val="125000"/>
              <a:buChar char="•"/>
              <a:tabLst>
                <a:tab pos="207645" algn="l"/>
              </a:tabLst>
            </a:pPr>
            <a:r>
              <a:rPr spc="-120" dirty="0"/>
              <a:t>Here </a:t>
            </a:r>
            <a:r>
              <a:rPr spc="-114" dirty="0"/>
              <a:t>they </a:t>
            </a:r>
            <a:r>
              <a:rPr spc="-180" dirty="0"/>
              <a:t>used </a:t>
            </a:r>
            <a:r>
              <a:rPr spc="-100" dirty="0"/>
              <a:t>two </a:t>
            </a:r>
            <a:r>
              <a:rPr spc="-110" dirty="0"/>
              <a:t>classification </a:t>
            </a:r>
            <a:r>
              <a:rPr spc="-160" dirty="0"/>
              <a:t>models, </a:t>
            </a:r>
            <a:r>
              <a:rPr spc="-155" dirty="0"/>
              <a:t>one </a:t>
            </a:r>
            <a:r>
              <a:rPr spc="-175" dirty="0"/>
              <a:t>is </a:t>
            </a:r>
            <a:r>
              <a:rPr spc="-155" dirty="0"/>
              <a:t>CNN </a:t>
            </a:r>
            <a:r>
              <a:rPr spc="-120" dirty="0"/>
              <a:t>model </a:t>
            </a:r>
            <a:r>
              <a:rPr spc="-170" dirty="0"/>
              <a:t>using </a:t>
            </a:r>
            <a:r>
              <a:rPr spc="-305" dirty="0"/>
              <a:t>ReLU </a:t>
            </a:r>
            <a:r>
              <a:rPr spc="-85" dirty="0"/>
              <a:t>activation </a:t>
            </a:r>
            <a:r>
              <a:rPr spc="-125" dirty="0"/>
              <a:t>function </a:t>
            </a:r>
            <a:r>
              <a:rPr spc="-90" dirty="0"/>
              <a:t>and  </a:t>
            </a:r>
            <a:r>
              <a:rPr spc="-125" dirty="0"/>
              <a:t>the </a:t>
            </a:r>
            <a:r>
              <a:rPr spc="-175" dirty="0"/>
              <a:t>second </a:t>
            </a:r>
            <a:r>
              <a:rPr spc="-155" dirty="0"/>
              <a:t>one </a:t>
            </a:r>
            <a:r>
              <a:rPr spc="-175" dirty="0"/>
              <a:t>is </a:t>
            </a:r>
            <a:r>
              <a:rPr spc="-295" dirty="0"/>
              <a:t>LSTM </a:t>
            </a:r>
            <a:r>
              <a:rPr spc="-170" dirty="0"/>
              <a:t>using </a:t>
            </a:r>
            <a:r>
              <a:rPr spc="-100" dirty="0"/>
              <a:t>softmax</a:t>
            </a:r>
            <a:r>
              <a:rPr spc="-5" dirty="0"/>
              <a:t> </a:t>
            </a:r>
            <a:r>
              <a:rPr spc="-120" dirty="0"/>
              <a:t>function.</a:t>
            </a:r>
          </a:p>
          <a:p>
            <a:pPr marL="206375" indent="-181610">
              <a:lnSpc>
                <a:spcPct val="100000"/>
              </a:lnSpc>
              <a:spcBef>
                <a:spcPts val="1930"/>
              </a:spcBef>
              <a:buSzPct val="125000"/>
              <a:buChar char="•"/>
              <a:tabLst>
                <a:tab pos="207645" algn="l"/>
              </a:tabLst>
            </a:pPr>
            <a:r>
              <a:rPr spc="-170" dirty="0"/>
              <a:t>these </a:t>
            </a:r>
            <a:r>
              <a:rPr spc="-155" dirty="0"/>
              <a:t>models </a:t>
            </a:r>
            <a:r>
              <a:rPr spc="-45" dirty="0"/>
              <a:t>are </a:t>
            </a:r>
            <a:r>
              <a:rPr spc="-180" dirty="0"/>
              <a:t>used </a:t>
            </a:r>
            <a:r>
              <a:rPr spc="-15" dirty="0"/>
              <a:t>for </a:t>
            </a:r>
            <a:r>
              <a:rPr spc="-100" dirty="0"/>
              <a:t>both </a:t>
            </a:r>
            <a:r>
              <a:rPr spc="-80" dirty="0"/>
              <a:t>topic categorization </a:t>
            </a:r>
            <a:r>
              <a:rPr spc="-90" dirty="0"/>
              <a:t>and </a:t>
            </a:r>
            <a:r>
              <a:rPr spc="-25" dirty="0"/>
              <a:t>polarity</a:t>
            </a:r>
            <a:r>
              <a:rPr spc="-335" dirty="0"/>
              <a:t> </a:t>
            </a:r>
            <a:r>
              <a:rPr spc="-100" dirty="0"/>
              <a:t>detection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8251" y="1136960"/>
            <a:ext cx="12560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35" dirty="0"/>
              <a:t>D</a:t>
            </a:r>
            <a:r>
              <a:rPr sz="2400" spc="-275" dirty="0"/>
              <a:t>A</a:t>
            </a:r>
            <a:r>
              <a:rPr sz="2400" spc="-470" dirty="0"/>
              <a:t>T</a:t>
            </a:r>
            <a:r>
              <a:rPr sz="2400" spc="-385" dirty="0"/>
              <a:t>ASETS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435431" y="2859933"/>
            <a:ext cx="2059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75" dirty="0">
                <a:solidFill>
                  <a:srgbClr val="FFFFFF"/>
                </a:solidFill>
                <a:latin typeface="Arial"/>
                <a:cs typeface="Arial"/>
              </a:rPr>
              <a:t>Topic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categorization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17892" y="2401790"/>
            <a:ext cx="495300" cy="1287145"/>
          </a:xfrm>
          <a:custGeom>
            <a:avLst/>
            <a:gdLst/>
            <a:ahLst/>
            <a:cxnLst/>
            <a:rect l="l" t="t" r="r" b="b"/>
            <a:pathLst>
              <a:path w="495300" h="1287145">
                <a:moveTo>
                  <a:pt x="495299" y="1287002"/>
                </a:moveTo>
                <a:lnTo>
                  <a:pt x="438522" y="1282423"/>
                </a:lnTo>
                <a:lnTo>
                  <a:pt x="386399" y="1269380"/>
                </a:lnTo>
                <a:lnTo>
                  <a:pt x="340416" y="1248915"/>
                </a:lnTo>
                <a:lnTo>
                  <a:pt x="302062" y="1222068"/>
                </a:lnTo>
                <a:lnTo>
                  <a:pt x="272824" y="1189881"/>
                </a:lnTo>
                <a:lnTo>
                  <a:pt x="254191" y="1153395"/>
                </a:lnTo>
                <a:lnTo>
                  <a:pt x="247649" y="1113652"/>
                </a:lnTo>
                <a:lnTo>
                  <a:pt x="247649" y="816853"/>
                </a:lnTo>
                <a:lnTo>
                  <a:pt x="241108" y="777102"/>
                </a:lnTo>
                <a:lnTo>
                  <a:pt x="222478" y="740613"/>
                </a:lnTo>
                <a:lnTo>
                  <a:pt x="193244" y="708427"/>
                </a:lnTo>
                <a:lnTo>
                  <a:pt x="154892" y="681583"/>
                </a:lnTo>
                <a:lnTo>
                  <a:pt x="108910" y="661121"/>
                </a:lnTo>
                <a:lnTo>
                  <a:pt x="56784" y="648081"/>
                </a:lnTo>
                <a:lnTo>
                  <a:pt x="0" y="643503"/>
                </a:lnTo>
                <a:lnTo>
                  <a:pt x="56784" y="638924"/>
                </a:lnTo>
                <a:lnTo>
                  <a:pt x="108910" y="625881"/>
                </a:lnTo>
                <a:lnTo>
                  <a:pt x="154892" y="605416"/>
                </a:lnTo>
                <a:lnTo>
                  <a:pt x="193244" y="578569"/>
                </a:lnTo>
                <a:lnTo>
                  <a:pt x="222478" y="546382"/>
                </a:lnTo>
                <a:lnTo>
                  <a:pt x="241108" y="509897"/>
                </a:lnTo>
                <a:lnTo>
                  <a:pt x="247649" y="470154"/>
                </a:lnTo>
                <a:lnTo>
                  <a:pt x="247649" y="173354"/>
                </a:lnTo>
                <a:lnTo>
                  <a:pt x="254191" y="133605"/>
                </a:lnTo>
                <a:lnTo>
                  <a:pt x="272824" y="97117"/>
                </a:lnTo>
                <a:lnTo>
                  <a:pt x="302062" y="64929"/>
                </a:lnTo>
                <a:lnTo>
                  <a:pt x="340416" y="38083"/>
                </a:lnTo>
                <a:lnTo>
                  <a:pt x="386399" y="17619"/>
                </a:lnTo>
                <a:lnTo>
                  <a:pt x="438522" y="4578"/>
                </a:lnTo>
                <a:lnTo>
                  <a:pt x="495299" y="0"/>
                </a:lnTo>
              </a:path>
            </a:pathLst>
          </a:custGeom>
          <a:ln w="15874">
            <a:solidFill>
              <a:srgbClr val="3BA37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4303378" y="2393852"/>
            <a:ext cx="6751955" cy="1303020"/>
            <a:chOff x="4303378" y="2393852"/>
            <a:chExt cx="6751955" cy="1303020"/>
          </a:xfrm>
        </p:grpSpPr>
        <p:sp>
          <p:nvSpPr>
            <p:cNvPr id="6" name="object 6"/>
            <p:cNvSpPr/>
            <p:nvPr/>
          </p:nvSpPr>
          <p:spPr>
            <a:xfrm>
              <a:off x="4311316" y="2401790"/>
              <a:ext cx="6736080" cy="1287145"/>
            </a:xfrm>
            <a:custGeom>
              <a:avLst/>
              <a:gdLst/>
              <a:ahLst/>
              <a:cxnLst/>
              <a:rect l="l" t="t" r="r" b="b"/>
              <a:pathLst>
                <a:path w="6736080" h="1287145">
                  <a:moveTo>
                    <a:pt x="6736061" y="1287002"/>
                  </a:moveTo>
                  <a:lnTo>
                    <a:pt x="0" y="1287002"/>
                  </a:lnTo>
                  <a:lnTo>
                    <a:pt x="0" y="0"/>
                  </a:lnTo>
                  <a:lnTo>
                    <a:pt x="6736061" y="0"/>
                  </a:lnTo>
                  <a:lnTo>
                    <a:pt x="6736061" y="1287002"/>
                  </a:lnTo>
                  <a:close/>
                </a:path>
              </a:pathLst>
            </a:custGeom>
            <a:solidFill>
              <a:srgbClr val="4DCD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11316" y="2401790"/>
              <a:ext cx="6736080" cy="1287145"/>
            </a:xfrm>
            <a:custGeom>
              <a:avLst/>
              <a:gdLst/>
              <a:ahLst/>
              <a:cxnLst/>
              <a:rect l="l" t="t" r="r" b="b"/>
              <a:pathLst>
                <a:path w="6736080" h="1287145">
                  <a:moveTo>
                    <a:pt x="0" y="0"/>
                  </a:moveTo>
                  <a:lnTo>
                    <a:pt x="6736061" y="0"/>
                  </a:lnTo>
                  <a:lnTo>
                    <a:pt x="6736061" y="1287002"/>
                  </a:lnTo>
                  <a:lnTo>
                    <a:pt x="0" y="1287002"/>
                  </a:lnTo>
                  <a:lnTo>
                    <a:pt x="0" y="0"/>
                  </a:lnTo>
                  <a:close/>
                </a:path>
              </a:pathLst>
            </a:custGeom>
            <a:ln w="158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311316" y="2401790"/>
            <a:ext cx="6736080" cy="128714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Times New Roman"/>
              <a:cs typeface="Times New Roman"/>
            </a:endParaRPr>
          </a:p>
          <a:p>
            <a:pPr marL="228600" marR="132080" indent="-140970">
              <a:lnSpc>
                <a:spcPts val="1720"/>
              </a:lnSpc>
              <a:buClr>
                <a:srgbClr val="FFFFFF"/>
              </a:buClr>
              <a:buFont typeface="Arial"/>
              <a:buChar char="•"/>
              <a:tabLst>
                <a:tab pos="284480" algn="l"/>
              </a:tabLst>
            </a:pPr>
            <a:r>
              <a:rPr dirty="0"/>
              <a:t>	</a:t>
            </a:r>
            <a:r>
              <a:rPr sz="1600" spc="-13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1600" spc="-1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600" spc="-65" dirty="0">
                <a:solidFill>
                  <a:srgbClr val="FFFFFF"/>
                </a:solidFill>
                <a:latin typeface="Arial"/>
                <a:cs typeface="Arial"/>
              </a:rPr>
              <a:t>topic categorization </a:t>
            </a:r>
            <a:r>
              <a:rPr sz="1600" spc="-100" dirty="0">
                <a:solidFill>
                  <a:srgbClr val="FFFFFF"/>
                </a:solidFill>
                <a:latin typeface="Arial"/>
                <a:cs typeface="Arial"/>
              </a:rPr>
              <a:t>task </a:t>
            </a:r>
            <a:r>
              <a:rPr sz="1600" spc="-110" dirty="0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sz="1600" spc="-145" dirty="0">
                <a:solidFill>
                  <a:srgbClr val="FFFFFF"/>
                </a:solidFill>
                <a:latin typeface="Arial"/>
                <a:cs typeface="Arial"/>
              </a:rPr>
              <a:t>used </a:t>
            </a:r>
            <a:r>
              <a:rPr sz="1600" spc="-1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600" spc="-245" dirty="0">
                <a:solidFill>
                  <a:srgbClr val="FFFFFF"/>
                </a:solidFill>
                <a:latin typeface="Arial"/>
                <a:cs typeface="Arial"/>
              </a:rPr>
              <a:t>BBC </a:t>
            </a:r>
            <a:r>
              <a:rPr sz="1600" spc="-170" dirty="0">
                <a:solidFill>
                  <a:srgbClr val="FFFFFF"/>
                </a:solidFill>
                <a:latin typeface="Arial"/>
                <a:cs typeface="Arial"/>
              </a:rPr>
              <a:t>news </a:t>
            </a:r>
            <a:r>
              <a:rPr sz="1600" spc="-60" dirty="0">
                <a:solidFill>
                  <a:srgbClr val="FFFFFF"/>
                </a:solidFill>
                <a:latin typeface="Arial"/>
                <a:cs typeface="Arial"/>
              </a:rPr>
              <a:t>dataset5 </a:t>
            </a:r>
            <a:r>
              <a:rPr sz="1600" spc="-90" dirty="0">
                <a:solidFill>
                  <a:srgbClr val="FFFFFF"/>
                </a:solidFill>
                <a:latin typeface="Arial"/>
                <a:cs typeface="Arial"/>
              </a:rPr>
              <a:t>(Greene </a:t>
            </a:r>
            <a:r>
              <a:rPr sz="1600" spc="-75" dirty="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z="1600" spc="-140" dirty="0">
                <a:solidFill>
                  <a:srgbClr val="FFFFFF"/>
                </a:solidFill>
                <a:latin typeface="Arial"/>
                <a:cs typeface="Arial"/>
              </a:rPr>
              <a:t>Cunningham, </a:t>
            </a:r>
            <a:r>
              <a:rPr sz="1600" spc="-45" dirty="0">
                <a:solidFill>
                  <a:srgbClr val="FFFFFF"/>
                </a:solidFill>
                <a:latin typeface="Arial"/>
                <a:cs typeface="Arial"/>
              </a:rPr>
              <a:t>2006), </a:t>
            </a:r>
            <a:r>
              <a:rPr sz="1600" spc="-105" dirty="0">
                <a:solidFill>
                  <a:srgbClr val="FFFFFF"/>
                </a:solidFill>
                <a:latin typeface="Arial"/>
                <a:cs typeface="Arial"/>
              </a:rPr>
              <a:t>20News </a:t>
            </a:r>
            <a:r>
              <a:rPr sz="1600" spc="-125" dirty="0">
                <a:solidFill>
                  <a:srgbClr val="FFFFFF"/>
                </a:solidFill>
                <a:latin typeface="Arial"/>
                <a:cs typeface="Arial"/>
              </a:rPr>
              <a:t>(Lang, </a:t>
            </a:r>
            <a:r>
              <a:rPr sz="1600" spc="-45" dirty="0">
                <a:solidFill>
                  <a:srgbClr val="FFFFFF"/>
                </a:solidFill>
                <a:latin typeface="Arial"/>
                <a:cs typeface="Arial"/>
              </a:rPr>
              <a:t>1995), </a:t>
            </a:r>
            <a:r>
              <a:rPr sz="1600" spc="-135" dirty="0">
                <a:solidFill>
                  <a:srgbClr val="FFFFFF"/>
                </a:solidFill>
                <a:latin typeface="Arial"/>
                <a:cs typeface="Arial"/>
              </a:rPr>
              <a:t>Reuters6 </a:t>
            </a:r>
            <a:r>
              <a:rPr sz="1600" spc="-150" dirty="0">
                <a:solidFill>
                  <a:srgbClr val="FFFFFF"/>
                </a:solidFill>
                <a:latin typeface="Arial"/>
                <a:cs typeface="Arial"/>
              </a:rPr>
              <a:t>(Lewis </a:t>
            </a:r>
            <a:r>
              <a:rPr sz="1600" spc="-55" dirty="0">
                <a:solidFill>
                  <a:srgbClr val="FFFFFF"/>
                </a:solidFill>
                <a:latin typeface="Arial"/>
                <a:cs typeface="Arial"/>
              </a:rPr>
              <a:t>et al., </a:t>
            </a:r>
            <a:r>
              <a:rPr sz="1600" spc="-30" dirty="0">
                <a:solidFill>
                  <a:srgbClr val="FFFFFF"/>
                </a:solidFill>
                <a:latin typeface="Arial"/>
                <a:cs typeface="Arial"/>
              </a:rPr>
              <a:t>2004) </a:t>
            </a:r>
            <a:r>
              <a:rPr sz="1600" spc="-75" dirty="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z="1600" spc="-130" dirty="0">
                <a:solidFill>
                  <a:srgbClr val="FFFFFF"/>
                </a:solidFill>
                <a:latin typeface="Arial"/>
                <a:cs typeface="Arial"/>
              </a:rPr>
              <a:t>Ohsumed7. </a:t>
            </a:r>
            <a:r>
              <a:rPr sz="1600" spc="-140" dirty="0">
                <a:solidFill>
                  <a:srgbClr val="FFFFFF"/>
                </a:solidFill>
                <a:latin typeface="Arial"/>
                <a:cs typeface="Arial"/>
              </a:rPr>
              <a:t>PL04 (Pang </a:t>
            </a:r>
            <a:r>
              <a:rPr sz="1600" spc="-7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600" spc="-160" dirty="0">
                <a:solidFill>
                  <a:srgbClr val="FFFFFF"/>
                </a:solidFill>
                <a:latin typeface="Arial"/>
                <a:cs typeface="Arial"/>
              </a:rPr>
              <a:t>Lee, </a:t>
            </a:r>
            <a:r>
              <a:rPr sz="1600" spc="-45" dirty="0">
                <a:solidFill>
                  <a:srgbClr val="FFFFFF"/>
                </a:solidFill>
                <a:latin typeface="Arial"/>
                <a:cs typeface="Arial"/>
              </a:rPr>
              <a:t>2004), </a:t>
            </a:r>
            <a:r>
              <a:rPr sz="1600" spc="-114" dirty="0">
                <a:solidFill>
                  <a:srgbClr val="FFFFFF"/>
                </a:solidFill>
                <a:latin typeface="Arial"/>
                <a:cs typeface="Arial"/>
              </a:rPr>
              <a:t>PL058 </a:t>
            </a:r>
            <a:r>
              <a:rPr sz="1600" spc="-140" dirty="0">
                <a:solidFill>
                  <a:srgbClr val="FFFFFF"/>
                </a:solidFill>
                <a:latin typeface="Arial"/>
                <a:cs typeface="Arial"/>
              </a:rPr>
              <a:t>(Pang </a:t>
            </a:r>
            <a:r>
              <a:rPr sz="1600" spc="-7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600" spc="-160" dirty="0">
                <a:solidFill>
                  <a:srgbClr val="FFFFFF"/>
                </a:solidFill>
                <a:latin typeface="Arial"/>
                <a:cs typeface="Arial"/>
              </a:rPr>
              <a:t>Lee,  </a:t>
            </a:r>
            <a:r>
              <a:rPr sz="1600" spc="-120" dirty="0">
                <a:solidFill>
                  <a:srgbClr val="FFFFFF"/>
                </a:solidFill>
                <a:latin typeface="Arial"/>
                <a:cs typeface="Arial"/>
              </a:rPr>
              <a:t>2005),RTC9,IMDB(Maas </a:t>
            </a:r>
            <a:r>
              <a:rPr sz="1600" spc="-55" dirty="0">
                <a:solidFill>
                  <a:srgbClr val="FFFFFF"/>
                </a:solidFill>
                <a:latin typeface="Arial"/>
                <a:cs typeface="Arial"/>
              </a:rPr>
              <a:t>et al.,</a:t>
            </a:r>
            <a:r>
              <a:rPr sz="1600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Arial"/>
                <a:cs typeface="Arial"/>
              </a:rPr>
              <a:t>2011)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79283" y="4613222"/>
            <a:ext cx="1627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Polarity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Detection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617892" y="4137341"/>
            <a:ext cx="495300" cy="1287145"/>
          </a:xfrm>
          <a:custGeom>
            <a:avLst/>
            <a:gdLst/>
            <a:ahLst/>
            <a:cxnLst/>
            <a:rect l="l" t="t" r="r" b="b"/>
            <a:pathLst>
              <a:path w="495300" h="1287145">
                <a:moveTo>
                  <a:pt x="495299" y="1286997"/>
                </a:moveTo>
                <a:lnTo>
                  <a:pt x="438522" y="1282418"/>
                </a:lnTo>
                <a:lnTo>
                  <a:pt x="386399" y="1269375"/>
                </a:lnTo>
                <a:lnTo>
                  <a:pt x="340416" y="1248910"/>
                </a:lnTo>
                <a:lnTo>
                  <a:pt x="302062" y="1222063"/>
                </a:lnTo>
                <a:lnTo>
                  <a:pt x="272824" y="1189876"/>
                </a:lnTo>
                <a:lnTo>
                  <a:pt x="254191" y="1153390"/>
                </a:lnTo>
                <a:lnTo>
                  <a:pt x="247649" y="1113647"/>
                </a:lnTo>
                <a:lnTo>
                  <a:pt x="247649" y="816848"/>
                </a:lnTo>
                <a:lnTo>
                  <a:pt x="241108" y="777097"/>
                </a:lnTo>
                <a:lnTo>
                  <a:pt x="222478" y="740608"/>
                </a:lnTo>
                <a:lnTo>
                  <a:pt x="193244" y="708422"/>
                </a:lnTo>
                <a:lnTo>
                  <a:pt x="154892" y="681578"/>
                </a:lnTo>
                <a:lnTo>
                  <a:pt x="108910" y="661116"/>
                </a:lnTo>
                <a:lnTo>
                  <a:pt x="56784" y="648076"/>
                </a:lnTo>
                <a:lnTo>
                  <a:pt x="0" y="643498"/>
                </a:lnTo>
                <a:lnTo>
                  <a:pt x="56784" y="638919"/>
                </a:lnTo>
                <a:lnTo>
                  <a:pt x="108910" y="625876"/>
                </a:lnTo>
                <a:lnTo>
                  <a:pt x="154892" y="605411"/>
                </a:lnTo>
                <a:lnTo>
                  <a:pt x="193244" y="578564"/>
                </a:lnTo>
                <a:lnTo>
                  <a:pt x="222478" y="546377"/>
                </a:lnTo>
                <a:lnTo>
                  <a:pt x="241108" y="509892"/>
                </a:lnTo>
                <a:lnTo>
                  <a:pt x="247649" y="470149"/>
                </a:lnTo>
                <a:lnTo>
                  <a:pt x="247649" y="173349"/>
                </a:lnTo>
                <a:lnTo>
                  <a:pt x="254191" y="133598"/>
                </a:lnTo>
                <a:lnTo>
                  <a:pt x="272824" y="97109"/>
                </a:lnTo>
                <a:lnTo>
                  <a:pt x="302062" y="64923"/>
                </a:lnTo>
                <a:lnTo>
                  <a:pt x="340416" y="38079"/>
                </a:lnTo>
                <a:lnTo>
                  <a:pt x="386399" y="17617"/>
                </a:lnTo>
                <a:lnTo>
                  <a:pt x="438522" y="4577"/>
                </a:lnTo>
                <a:lnTo>
                  <a:pt x="495299" y="0"/>
                </a:lnTo>
              </a:path>
            </a:pathLst>
          </a:custGeom>
          <a:ln w="15874">
            <a:solidFill>
              <a:srgbClr val="3BA37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4303378" y="3914854"/>
            <a:ext cx="6751955" cy="1732280"/>
            <a:chOff x="4303378" y="3914854"/>
            <a:chExt cx="6751955" cy="1732280"/>
          </a:xfrm>
        </p:grpSpPr>
        <p:sp>
          <p:nvSpPr>
            <p:cNvPr id="12" name="object 12"/>
            <p:cNvSpPr/>
            <p:nvPr/>
          </p:nvSpPr>
          <p:spPr>
            <a:xfrm>
              <a:off x="4311316" y="3922791"/>
              <a:ext cx="6736080" cy="1716405"/>
            </a:xfrm>
            <a:custGeom>
              <a:avLst/>
              <a:gdLst/>
              <a:ahLst/>
              <a:cxnLst/>
              <a:rect l="l" t="t" r="r" b="b"/>
              <a:pathLst>
                <a:path w="6736080" h="1716404">
                  <a:moveTo>
                    <a:pt x="6736061" y="1716096"/>
                  </a:moveTo>
                  <a:lnTo>
                    <a:pt x="0" y="1716096"/>
                  </a:lnTo>
                  <a:lnTo>
                    <a:pt x="0" y="0"/>
                  </a:lnTo>
                  <a:lnTo>
                    <a:pt x="6736061" y="0"/>
                  </a:lnTo>
                  <a:lnTo>
                    <a:pt x="6736061" y="1716096"/>
                  </a:lnTo>
                  <a:close/>
                </a:path>
              </a:pathLst>
            </a:custGeom>
            <a:solidFill>
              <a:srgbClr val="4DCD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311316" y="3922791"/>
              <a:ext cx="6736080" cy="1716405"/>
            </a:xfrm>
            <a:custGeom>
              <a:avLst/>
              <a:gdLst/>
              <a:ahLst/>
              <a:cxnLst/>
              <a:rect l="l" t="t" r="r" b="b"/>
              <a:pathLst>
                <a:path w="6736080" h="1716404">
                  <a:moveTo>
                    <a:pt x="0" y="0"/>
                  </a:moveTo>
                  <a:lnTo>
                    <a:pt x="6736061" y="0"/>
                  </a:lnTo>
                  <a:lnTo>
                    <a:pt x="6736061" y="1716096"/>
                  </a:lnTo>
                  <a:lnTo>
                    <a:pt x="0" y="1716096"/>
                  </a:lnTo>
                  <a:lnTo>
                    <a:pt x="0" y="0"/>
                  </a:lnTo>
                  <a:close/>
                </a:path>
              </a:pathLst>
            </a:custGeom>
            <a:ln w="158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311316" y="3922791"/>
            <a:ext cx="6736080" cy="1716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228600" marR="114300" indent="-140970">
              <a:lnSpc>
                <a:spcPts val="1730"/>
              </a:lnSpc>
              <a:spcBef>
                <a:spcPts val="1120"/>
              </a:spcBef>
              <a:buChar char="•"/>
              <a:tabLst>
                <a:tab pos="228600" algn="l"/>
              </a:tabLst>
            </a:pPr>
            <a:r>
              <a:rPr sz="1600" spc="-1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600" spc="-65" dirty="0">
                <a:solidFill>
                  <a:srgbClr val="FFFFFF"/>
                </a:solidFill>
                <a:latin typeface="Arial"/>
                <a:cs typeface="Arial"/>
              </a:rPr>
              <a:t>Stanford </a:t>
            </a:r>
            <a:r>
              <a:rPr sz="1600" spc="-125" dirty="0">
                <a:solidFill>
                  <a:srgbClr val="FFFFFF"/>
                </a:solidFill>
                <a:latin typeface="Arial"/>
                <a:cs typeface="Arial"/>
              </a:rPr>
              <a:t>sentiment </a:t>
            </a:r>
            <a:r>
              <a:rPr sz="1600" spc="-55" dirty="0">
                <a:solidFill>
                  <a:srgbClr val="FFFFFF"/>
                </a:solidFill>
                <a:latin typeface="Arial"/>
                <a:cs typeface="Arial"/>
              </a:rPr>
              <a:t>dataset10 </a:t>
            </a:r>
            <a:r>
              <a:rPr sz="1600" spc="-130" dirty="0">
                <a:solidFill>
                  <a:srgbClr val="FFFFFF"/>
                </a:solidFill>
                <a:latin typeface="Arial"/>
                <a:cs typeface="Arial"/>
              </a:rPr>
              <a:t>(Socher </a:t>
            </a:r>
            <a:r>
              <a:rPr sz="1600" spc="-55" dirty="0">
                <a:solidFill>
                  <a:srgbClr val="FFFFFF"/>
                </a:solidFill>
                <a:latin typeface="Arial"/>
                <a:cs typeface="Arial"/>
              </a:rPr>
              <a:t>et al., </a:t>
            </a:r>
            <a:r>
              <a:rPr sz="1600" spc="-30" dirty="0">
                <a:solidFill>
                  <a:srgbClr val="FFFFFF"/>
                </a:solidFill>
                <a:latin typeface="Arial"/>
                <a:cs typeface="Arial"/>
              </a:rPr>
              <a:t>2013, </a:t>
            </a:r>
            <a:r>
              <a:rPr sz="1600" spc="-215" dirty="0">
                <a:solidFill>
                  <a:srgbClr val="FFFFFF"/>
                </a:solidFill>
                <a:latin typeface="Arial"/>
                <a:cs typeface="Arial"/>
              </a:rPr>
              <a:t>SF) </a:t>
            </a:r>
            <a:r>
              <a:rPr sz="1600" spc="-80" dirty="0">
                <a:solidFill>
                  <a:srgbClr val="FFFFFF"/>
                </a:solidFill>
                <a:latin typeface="Arial"/>
                <a:cs typeface="Arial"/>
              </a:rPr>
              <a:t>were </a:t>
            </a:r>
            <a:r>
              <a:rPr sz="1600" spc="-100" dirty="0">
                <a:solidFill>
                  <a:srgbClr val="FFFFFF"/>
                </a:solidFill>
                <a:latin typeface="Arial"/>
                <a:cs typeface="Arial"/>
              </a:rPr>
              <a:t>considered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for  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polarity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Arial"/>
                <a:cs typeface="Arial"/>
              </a:rPr>
              <a:t>detection.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4431" y="1137264"/>
            <a:ext cx="61080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45" dirty="0"/>
              <a:t>COMPARISON </a:t>
            </a:r>
            <a:r>
              <a:rPr sz="2400" spc="-355" dirty="0"/>
              <a:t>BETWEEN </a:t>
            </a:r>
            <a:r>
              <a:rPr sz="2400" spc="-420" dirty="0"/>
              <a:t>THE </a:t>
            </a:r>
            <a:r>
              <a:rPr sz="2400" spc="-120" dirty="0"/>
              <a:t>TWO</a:t>
            </a:r>
            <a:r>
              <a:rPr sz="2400" spc="-270" dirty="0"/>
              <a:t> </a:t>
            </a:r>
            <a:r>
              <a:rPr sz="2400" spc="-380" dirty="0"/>
              <a:t>EXPERIMENTS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512890" y="2711818"/>
            <a:ext cx="25584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80" dirty="0">
                <a:solidFill>
                  <a:srgbClr val="FFFFFF"/>
                </a:solidFill>
                <a:latin typeface="Arial"/>
                <a:cs typeface="Arial"/>
              </a:rPr>
              <a:t>PREPROCESSING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370" dirty="0">
                <a:solidFill>
                  <a:srgbClr val="FFFFFF"/>
                </a:solidFill>
                <a:latin typeface="Arial"/>
                <a:cs typeface="Arial"/>
              </a:rPr>
              <a:t>EFFECT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1410" y="3428993"/>
            <a:ext cx="4878365" cy="20383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73821" y="2711818"/>
            <a:ext cx="25952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65" dirty="0">
                <a:solidFill>
                  <a:srgbClr val="FFFFFF"/>
                </a:solidFill>
                <a:latin typeface="Arial"/>
                <a:cs typeface="Arial"/>
              </a:rPr>
              <a:t>CROSS-PREPROCESSING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72187" y="3423142"/>
            <a:ext cx="4875215" cy="20383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4431" y="1136960"/>
            <a:ext cx="1788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40" dirty="0"/>
              <a:t>CONC</a:t>
            </a:r>
            <a:r>
              <a:rPr sz="2400" spc="-204" dirty="0"/>
              <a:t>L</a:t>
            </a:r>
            <a:r>
              <a:rPr sz="2400" spc="-195" dirty="0"/>
              <a:t>USION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262043" y="2234246"/>
            <a:ext cx="8665845" cy="1760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3675" marR="5080" indent="-181610">
              <a:lnSpc>
                <a:spcPct val="130000"/>
              </a:lnSpc>
              <a:spcBef>
                <a:spcPts val="100"/>
              </a:spcBef>
              <a:buSzPct val="125000"/>
              <a:buChar char="•"/>
              <a:tabLst>
                <a:tab pos="194310" algn="l"/>
              </a:tabLst>
            </a:pPr>
            <a:r>
              <a:rPr sz="2000" spc="-145" dirty="0">
                <a:solidFill>
                  <a:srgbClr val="FFFFFF"/>
                </a:solidFill>
                <a:latin typeface="Arial"/>
                <a:cs typeface="Arial"/>
              </a:rPr>
              <a:t>Their 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evaluations 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highlighted 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spc="-110" dirty="0">
                <a:solidFill>
                  <a:srgbClr val="FFFFFF"/>
                </a:solidFill>
                <a:latin typeface="Arial"/>
                <a:cs typeface="Arial"/>
              </a:rPr>
              <a:t>importance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being 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careful 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in the </a:t>
            </a:r>
            <a:r>
              <a:rPr sz="2000" spc="-150" dirty="0">
                <a:solidFill>
                  <a:srgbClr val="FFFFFF"/>
                </a:solidFill>
                <a:latin typeface="Arial"/>
                <a:cs typeface="Arial"/>
              </a:rPr>
              <a:t>choice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-175" dirty="0">
                <a:solidFill>
                  <a:srgbClr val="FFFFFF"/>
                </a:solidFill>
                <a:latin typeface="Arial"/>
                <a:cs typeface="Arial"/>
              </a:rPr>
              <a:t>how 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2000" spc="-135" dirty="0">
                <a:solidFill>
                  <a:srgbClr val="FFFFFF"/>
                </a:solidFill>
                <a:latin typeface="Arial"/>
                <a:cs typeface="Arial"/>
              </a:rPr>
              <a:t>preprocess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000" spc="-170" dirty="0">
                <a:solidFill>
                  <a:srgbClr val="FFFFFF"/>
                </a:solidFill>
                <a:latin typeface="Arial"/>
                <a:cs typeface="Arial"/>
              </a:rPr>
              <a:t>consistent </a:t>
            </a:r>
            <a:r>
              <a:rPr sz="2000" spc="-180" dirty="0">
                <a:solidFill>
                  <a:srgbClr val="FFFFFF"/>
                </a:solidFill>
                <a:latin typeface="Arial"/>
                <a:cs typeface="Arial"/>
              </a:rPr>
              <a:t>when </a:t>
            </a:r>
            <a:r>
              <a:rPr sz="2000" spc="-110" dirty="0">
                <a:solidFill>
                  <a:srgbClr val="FFFFFF"/>
                </a:solidFill>
                <a:latin typeface="Arial"/>
                <a:cs typeface="Arial"/>
              </a:rPr>
              <a:t>comparing 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different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00" dirty="0">
                <a:solidFill>
                  <a:srgbClr val="FFFFFF"/>
                </a:solidFill>
                <a:latin typeface="Arial"/>
                <a:cs typeface="Arial"/>
              </a:rPr>
              <a:t>systems.</a:t>
            </a:r>
            <a:endParaRPr sz="2000">
              <a:latin typeface="Arial"/>
              <a:cs typeface="Arial"/>
            </a:endParaRPr>
          </a:p>
          <a:p>
            <a:pPr marL="193675" marR="275590" indent="-181610">
              <a:lnSpc>
                <a:spcPct val="129000"/>
              </a:lnSpc>
              <a:spcBef>
                <a:spcPts val="1230"/>
              </a:spcBef>
              <a:buSzPct val="125000"/>
              <a:buChar char="•"/>
              <a:tabLst>
                <a:tab pos="194310" algn="l"/>
              </a:tabLst>
            </a:pPr>
            <a:r>
              <a:rPr sz="2000" spc="-145" dirty="0">
                <a:solidFill>
                  <a:srgbClr val="FFFFFF"/>
                </a:solidFill>
                <a:latin typeface="Arial"/>
                <a:cs typeface="Arial"/>
              </a:rPr>
              <a:t>Their 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analysis </a:t>
            </a:r>
            <a:r>
              <a:rPr sz="2000" spc="-170" dirty="0">
                <a:solidFill>
                  <a:srgbClr val="FFFFFF"/>
                </a:solidFill>
                <a:latin typeface="Arial"/>
                <a:cs typeface="Arial"/>
              </a:rPr>
              <a:t>showed 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000" spc="-100" dirty="0">
                <a:solidFill>
                  <a:srgbClr val="FFFFFF"/>
                </a:solidFill>
                <a:latin typeface="Arial"/>
                <a:cs typeface="Arial"/>
              </a:rPr>
              <a:t>there </a:t>
            </a:r>
            <a:r>
              <a:rPr sz="2000" spc="-17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000" spc="-130" dirty="0">
                <a:solidFill>
                  <a:srgbClr val="FFFFFF"/>
                </a:solidFill>
                <a:latin typeface="Arial"/>
                <a:cs typeface="Arial"/>
              </a:rPr>
              <a:t>high </a:t>
            </a:r>
            <a:r>
              <a:rPr sz="2000" spc="-105" dirty="0">
                <a:solidFill>
                  <a:srgbClr val="FFFFFF"/>
                </a:solidFill>
                <a:latin typeface="Arial"/>
                <a:cs typeface="Arial"/>
              </a:rPr>
              <a:t>variance 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in the </a:t>
            </a:r>
            <a:r>
              <a:rPr sz="2000" spc="-150" dirty="0">
                <a:solidFill>
                  <a:srgbClr val="FFFFFF"/>
                </a:solidFill>
                <a:latin typeface="Arial"/>
                <a:cs typeface="Arial"/>
              </a:rPr>
              <a:t>results 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depending </a:t>
            </a:r>
            <a:r>
              <a:rPr sz="2000" spc="-175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000" spc="-130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preprocessing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45" dirty="0">
                <a:solidFill>
                  <a:srgbClr val="FFFFFF"/>
                </a:solidFill>
                <a:latin typeface="Arial"/>
                <a:cs typeface="Arial"/>
              </a:rPr>
              <a:t>choice.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</TotalTime>
  <Words>314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Times New Roman</vt:lpstr>
      <vt:lpstr>Wingdings 3</vt:lpstr>
      <vt:lpstr>Ion</vt:lpstr>
      <vt:lpstr>NATURAL  LANGUAGE  PROCESSING</vt:lpstr>
      <vt:lpstr>ABOUT</vt:lpstr>
      <vt:lpstr>METHODS  USED  FOR  TEXT  PREPROCESSING</vt:lpstr>
      <vt:lpstr>EVALUATION</vt:lpstr>
      <vt:lpstr>MODELS USED</vt:lpstr>
      <vt:lpstr>DATASETS</vt:lpstr>
      <vt:lpstr>COMPARISON BETWEEN THE TWO EXPERIMENTS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</dc:title>
  <cp:lastModifiedBy>pc</cp:lastModifiedBy>
  <cp:revision>2</cp:revision>
  <dcterms:created xsi:type="dcterms:W3CDTF">2021-06-20T17:22:03Z</dcterms:created>
  <dcterms:modified xsi:type="dcterms:W3CDTF">2021-06-20T17:31:57Z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2021-06-20T00:00:00Z</vt:filetime>
  </property>
</Properties>
</file>