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2" autoAdjust="0"/>
    <p:restoredTop sz="94660"/>
  </p:normalViewPr>
  <p:slideViewPr>
    <p:cSldViewPr>
      <p:cViewPr varScale="1">
        <p:scale>
          <a:sx n="82" d="100"/>
          <a:sy n="82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CE7A0-33B1-48E4-B6BC-0DE4C2A62956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841D-3C46-43C4-BBD5-2CFFFD55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3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841D-3C46-43C4-BBD5-2CFFFD5557D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2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3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93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8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8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2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9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0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5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3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Физические основы МРТ-диагностики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777380"/>
            <a:ext cx="3960440" cy="1880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8" y="260648"/>
            <a:ext cx="4812893" cy="3043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229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850106"/>
          </a:xfrm>
        </p:spPr>
        <p:txBody>
          <a:bodyPr>
            <a:normAutofit/>
          </a:bodyPr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8759"/>
            <a:ext cx="5987007" cy="244827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отсутствии внешнего поля магнитные моменты ядер ориентированы случайным образом (а). При помещении объекта в постоянное магнитное поле ядра, обладающие спинами и магнитными моментами, начинают вести себя как диполи, выстраиваясь параллельно постоянному магнитному полю(б) и формируя суммарный вектор намагниченности M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755577" y="5661248"/>
            <a:ext cx="7778824" cy="1500136"/>
          </a:xfrm>
        </p:spPr>
        <p:txBody>
          <a:bodyPr>
            <a:normAutofit fontScale="400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A53010"/>
              </a:buClr>
            </a:pPr>
            <a:r>
              <a:rPr lang="ru-RU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суммарный вектор намагниченности есть сумма магнитных моментов атомов: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</a:t>
            </a:r>
          </a:p>
          <a:p>
            <a:pPr marL="0" lvl="0" indent="0" algn="ctr">
              <a:lnSpc>
                <a:spcPct val="107000"/>
              </a:lnSpc>
              <a:spcAft>
                <a:spcPts val="800"/>
              </a:spcAft>
              <a:buClr>
                <a:srgbClr val="A53010"/>
              </a:buClr>
              <a:buNone/>
            </a:pP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</a:t>
            </a:r>
            <a:r>
              <a:rPr lang="ru-RU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... 0 1 2 .</a:t>
            </a:r>
            <a:endParaRPr lang="ru-RU" sz="4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6" y="3493310"/>
            <a:ext cx="5641015" cy="1951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11" y="1052734"/>
            <a:ext cx="2699793" cy="2880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961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6048672" cy="778098"/>
          </a:xfrm>
        </p:spPr>
        <p:txBody>
          <a:bodyPr>
            <a:normAutofit/>
          </a:bodyPr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5034486" cy="3384376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A53010"/>
              </a:buClr>
            </a:pPr>
            <a:r>
              <a:rPr lang="ru-RU" sz="8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перпендикулярной оси прецессии плоскости намагничивание будет отсутствовать, так как поперечные проекции всех моментов хаотично распределены и их суммарный вектор равен нулю. При этом сами диполи не находятся в статическом положении, а постоянно вращаются  по конусу вокруг направления поля B0 с частотой, пропорциональной силе магнитного поля и зависящей от магнитных свойств ядра:</a:t>
            </a:r>
            <a:r>
              <a:rPr lang="ru-RU" sz="8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8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ru-RU" sz="8000" b="1" baseline="-25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8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ru-RU" sz="8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8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8000" b="1" baseline="-25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80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8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78291" y="4581128"/>
            <a:ext cx="4742182" cy="2160240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A53010"/>
              </a:buClr>
            </a:pPr>
            <a:r>
              <a:rPr lang="ru-RU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вращение диполей называют </a:t>
            </a:r>
            <a:r>
              <a:rPr lang="ru-RU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ларморовой</a:t>
            </a:r>
            <a:r>
              <a:rPr lang="ru-RU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прецессией. Уравнение  называется уравнением </a:t>
            </a:r>
            <a:r>
              <a:rPr lang="ru-RU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Лармора</a:t>
            </a:r>
            <a:r>
              <a:rPr lang="ru-RU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описывает частоту, на которой ядро поглощает энергию. </a:t>
            </a:r>
          </a:p>
          <a:p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80" y="1196752"/>
            <a:ext cx="3168352" cy="30963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3024335" cy="2160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3194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130752" cy="93610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КОНТРАСТНЫЕ ВЕЩЕСТВА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8761"/>
            <a:ext cx="4038600" cy="41764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лучшего выявления патологических изменений (прежде всего опухолей) сигнал можно усилить путем внутривенного введения парамагнитного контрастного вещества, что будет проявляться усилением МР-сигнала от опухоли, например в зоне нарушения гематоэнцефалического барьера.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5"/>
            <a:ext cx="3960440" cy="2808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8" y="4320545"/>
            <a:ext cx="3709392" cy="23488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Прямоугольник 3"/>
          <p:cNvSpPr/>
          <p:nvPr/>
        </p:nvSpPr>
        <p:spPr>
          <a:xfrm>
            <a:off x="4547687" y="4221088"/>
            <a:ext cx="4572000" cy="21013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  <a:buFont typeface="Wingdings 3" charset="2"/>
              <a:buChar char="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Контрастные вещества, используемые в МРТ, изменяют продолжительность Т1- и Т2-релаксации.</a:t>
            </a:r>
          </a:p>
          <a:p>
            <a:pPr marL="342900" lvl="0" indent="-342900" defTabSz="4572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  <a:buFont typeface="Wingdings 3" charset="2"/>
              <a:buChar char="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Наиболее часто в клинической практике применяют  -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гадовист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магневист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омнискан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8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45200" y="332656"/>
            <a:ext cx="6589200" cy="79208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9" y="1268759"/>
            <a:ext cx="3960440" cy="5153273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Магнитно-резонансная томография (МРТ) — </a:t>
            </a:r>
            <a:r>
              <a:rPr lang="ru-RU" sz="2400" dirty="0" err="1"/>
              <a:t>томографический</a:t>
            </a:r>
            <a:r>
              <a:rPr lang="ru-RU" sz="2400" dirty="0"/>
              <a:t> способ исследования внутренних органов и тканей с использованием физического явления ядерного магнитного резонанса. Способ основан на измерении электромагнитного отклика атомных ядер, чаще всего ядер атомов водород, а именно на возбуждении их определённым сочетанием электромагнитных волн в постоянном магнитном поле высокой напряжённости.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00" y="1139858"/>
            <a:ext cx="3508664" cy="2808312"/>
          </a:xfrm>
        </p:spPr>
      </p:pic>
      <p:pic>
        <p:nvPicPr>
          <p:cNvPr id="3074" name="Picture 2" descr="http://euromed24.ru/images/mrt%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15" y="4092185"/>
            <a:ext cx="4711633" cy="23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8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21416" y="190441"/>
            <a:ext cx="6589200" cy="1150327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Основные компоненты любого МР-томографа: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3161" y="1340768"/>
            <a:ext cx="4372855" cy="2429328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- </a:t>
            </a:r>
            <a:r>
              <a:rPr lang="ru-RU" sz="4200" dirty="0"/>
              <a:t>магнит, который создает внешнее постоянное магнитное поле с вектором магнитной индукции В</a:t>
            </a:r>
            <a:r>
              <a:rPr lang="ru-RU" sz="2000" dirty="0"/>
              <a:t>0</a:t>
            </a:r>
            <a:r>
              <a:rPr lang="ru-RU" sz="4200" dirty="0"/>
              <a:t>; </a:t>
            </a:r>
          </a:p>
          <a:p>
            <a:r>
              <a:rPr lang="ru-RU" sz="4200" dirty="0"/>
              <a:t>- градиентные катушки, которые создают слабое магнитное поле в трех направлениях в центре магнита, и позволяют выбрать область исследования;</a:t>
            </a:r>
          </a:p>
          <a:p>
            <a:pPr marL="0" indent="0">
              <a:buNone/>
            </a:pPr>
            <a:r>
              <a:rPr lang="ru-RU" sz="4200" dirty="0"/>
              <a:t>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02" y="1196752"/>
            <a:ext cx="3868799" cy="3143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0" y="3328035"/>
            <a:ext cx="3744416" cy="2945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4778207" y="4824838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радиочастотные катушки, которые служат для возбуждения протонов в теле пациента и для регистрации ответа сгенерированного возбуждения.</a:t>
            </a:r>
          </a:p>
        </p:txBody>
      </p:sp>
    </p:spTree>
    <p:extLst>
      <p:ext uri="{BB962C8B-B14F-4D97-AF65-F5344CB8AC3E}">
        <p14:creationId xmlns:p14="http://schemas.microsoft.com/office/powerpoint/2010/main" val="30380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0" y="260648"/>
            <a:ext cx="6589200" cy="78794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 выполнении МРТ: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048590"/>
            <a:ext cx="3706341" cy="381568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- исследуемый объект помещается в сильное магнитное поле;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6181"/>
            <a:ext cx="3674367" cy="2215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49163"/>
            <a:ext cx="3528392" cy="2033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67" y="2531322"/>
            <a:ext cx="3435983" cy="252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317900" y="2771855"/>
            <a:ext cx="47185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- подается радиочастотный импульс, после которого происходит изменение внутренней намагниченности с постепенным его возвращением к исходному уровню.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8032" y="52963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Эти изменения намагниченности многократно считываются для каждой точки исследуемого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92251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0" y="188640"/>
            <a:ext cx="6589200" cy="715044"/>
          </a:xfrm>
        </p:spPr>
        <p:txBody>
          <a:bodyPr/>
          <a:lstStyle/>
          <a:p>
            <a:r>
              <a:rPr lang="ru-RU" dirty="0"/>
              <a:t>Физические основы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592" y="903684"/>
            <a:ext cx="8244408" cy="1589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проведения МРТ-исследования необходимо поместить объект в мощное, статическое и однородное в   магнитное поле, создающее внутри тканей изображаемого объекта макроскопическую ядерную намагниченность.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3568" y="5517232"/>
            <a:ext cx="8280920" cy="134076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A53010"/>
              </a:buClr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МРТ-томографии регистрация сигнала происходит от резонирующих ядер, имеющих как спин, так и магнитный момент.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60" b="20513"/>
          <a:stretch/>
        </p:blipFill>
        <p:spPr>
          <a:xfrm>
            <a:off x="899592" y="2348880"/>
            <a:ext cx="8064896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632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63688" y="476672"/>
            <a:ext cx="6589200" cy="648072"/>
          </a:xfrm>
        </p:spPr>
        <p:txBody>
          <a:bodyPr/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0" y="1138130"/>
            <a:ext cx="4288753" cy="18722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Чаще всего в МРТ используются протоны водорода вследствие двух причин: высокой чувствительности к МР-сигналу и их высокому естественному содержанию в биологических </a:t>
            </a:r>
            <a:r>
              <a:rPr lang="ru-RU" sz="2800" dirty="0">
                <a:ea typeface="Calibri" panose="020F0502020204030204" pitchFamily="34" charset="0"/>
                <a:cs typeface="Aldhabi" panose="01000000000000000000" pitchFamily="2" charset="-78"/>
              </a:rPr>
              <a:t>тканях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782">
            <a:off x="5058288" y="2492896"/>
            <a:ext cx="3690176" cy="34429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124744"/>
            <a:ext cx="3917613" cy="20304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1000782" y="3324474"/>
            <a:ext cx="367240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cs typeface="Aldhabi" panose="01000000000000000000" pitchFamily="2" charset="-78"/>
              </a:rPr>
              <a:t>Организм человека примерно на 4/5 состоит из воды, около 90% вещества составляет водород - </a:t>
            </a:r>
            <a:r>
              <a:rPr lang="ru-RU" baseline="30000" dirty="0">
                <a:solidFill>
                  <a:srgbClr val="000000"/>
                </a:solidFill>
                <a:cs typeface="Aldhabi" panose="01000000000000000000" pitchFamily="2" charset="-78"/>
              </a:rPr>
              <a:t>1</a:t>
            </a:r>
            <a:r>
              <a:rPr lang="ru-RU" dirty="0">
                <a:solidFill>
                  <a:srgbClr val="000000"/>
                </a:solidFill>
                <a:cs typeface="Aldhabi" panose="01000000000000000000" pitchFamily="2" charset="-78"/>
              </a:rPr>
              <a:t>Н</a:t>
            </a:r>
            <a:endParaRPr lang="ru-RU" dirty="0">
              <a:ea typeface="Calibri" panose="020F0502020204030204" pitchFamily="34" charset="0"/>
              <a:cs typeface="Aldhabi" panose="01000000000000000000" pitchFamily="2" charset="-78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7488">
            <a:off x="755577" y="4602260"/>
            <a:ext cx="3917614" cy="19230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35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6574" y="382254"/>
            <a:ext cx="7113494" cy="670482"/>
          </a:xfrm>
        </p:spPr>
        <p:txBody>
          <a:bodyPr/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1222695"/>
            <a:ext cx="3816423" cy="351689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Атом водорода является простейшей структурой. В центре есть положительно заряженная частица - протон, а на периферии - значительно меньшая по массе: электрон.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4869165"/>
            <a:ext cx="3312369" cy="17943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Прямоугольник 4"/>
          <p:cNvSpPr/>
          <p:nvPr/>
        </p:nvSpPr>
        <p:spPr>
          <a:xfrm>
            <a:off x="4349472" y="4620587"/>
            <a:ext cx="4572000" cy="13767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  <a:buFont typeface="Wingdings 3" charset="2"/>
              <a:buChar char=""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Протон водорода  имеет два важных свойства: электрический заряд и спин.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53" y="2338957"/>
            <a:ext cx="2952330" cy="18625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18" y="1231474"/>
            <a:ext cx="3714682" cy="2639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5844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986736" cy="864096"/>
          </a:xfrm>
        </p:spPr>
        <p:txBody>
          <a:bodyPr/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3551" y="1245866"/>
            <a:ext cx="4607481" cy="19671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Ядро водорода (т.е. отдельный протон) имеет два важных свойства: электрический заряд и спин. 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0"/>
          <a:stretch/>
        </p:blipFill>
        <p:spPr>
          <a:xfrm>
            <a:off x="612830" y="2924944"/>
            <a:ext cx="4607242" cy="352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5364088" y="3975161"/>
            <a:ext cx="3959983" cy="2694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  <a:buFont typeface="Wingdings 3" charset="2"/>
              <a:buChar char=""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Магнитный момент 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пропорционален квантовому числу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обычно называемому ядерным спином:                                                                          </a:t>
            </a:r>
          </a:p>
          <a:p>
            <a:pPr lvl="0" algn="ctr" defTabSz="4572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</a:pP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.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32" y="664846"/>
            <a:ext cx="3851448" cy="29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914728" cy="720080"/>
          </a:xfrm>
        </p:spPr>
        <p:txBody>
          <a:bodyPr>
            <a:normAutofit/>
          </a:bodyPr>
          <a:lstStyle/>
          <a:p>
            <a:r>
              <a:rPr lang="ru-RU" dirty="0"/>
              <a:t>Физические основы МРТ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896544" cy="311141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Также ядро имеет магнитное поле, взаимодействующее с внешним магнитным полем B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При помещении протона в поле B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может находиться только в двух энергетических состояниях: низкоэнергетическом (магнитный момент направлен параллельно B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и высокоэнергетическом (магнитный момент антипараллелен B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24462"/>
            <a:ext cx="6336704" cy="255293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52" y="1172489"/>
            <a:ext cx="2810272" cy="29643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48440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620</Words>
  <Application>Microsoft Office PowerPoint</Application>
  <PresentationFormat>Экран (4:3)</PresentationFormat>
  <Paragraphs>46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Wingdings 3</vt:lpstr>
      <vt:lpstr>Легкий дым</vt:lpstr>
      <vt:lpstr>Физические основы МРТ-диагностики</vt:lpstr>
      <vt:lpstr>Определение МРТ</vt:lpstr>
      <vt:lpstr>Основные компоненты любого МР-томографа: </vt:lpstr>
      <vt:lpstr>При выполнении МРТ: </vt:lpstr>
      <vt:lpstr>Физические основы</vt:lpstr>
      <vt:lpstr>Физические основы МРТ</vt:lpstr>
      <vt:lpstr>Физические основы МРТ</vt:lpstr>
      <vt:lpstr>Физические основы МРТ</vt:lpstr>
      <vt:lpstr>Физические основы МРТ</vt:lpstr>
      <vt:lpstr>Физические основы МРТ</vt:lpstr>
      <vt:lpstr>Физические основы МРТ</vt:lpstr>
      <vt:lpstr> КОНТРАСТНЫЕ ВЕЩЕСТВА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Физические основы МРТ-диагностики</dc:title>
  <dc:creator>Лёшук</dc:creator>
  <cp:lastModifiedBy>Величко Максим Иванович</cp:lastModifiedBy>
  <cp:revision>38</cp:revision>
  <dcterms:created xsi:type="dcterms:W3CDTF">2016-04-02T12:40:11Z</dcterms:created>
  <dcterms:modified xsi:type="dcterms:W3CDTF">2022-12-17T19:44:49Z</dcterms:modified>
</cp:coreProperties>
</file>