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5" r:id="rId8"/>
    <p:sldId id="276" r:id="rId9"/>
    <p:sldId id="265" r:id="rId10"/>
    <p:sldId id="266" r:id="rId11"/>
    <p:sldId id="277" r:id="rId12"/>
    <p:sldId id="269" r:id="rId13"/>
    <p:sldId id="270" r:id="rId14"/>
    <p:sldId id="278" r:id="rId15"/>
    <p:sldId id="279" r:id="rId16"/>
    <p:sldId id="271" r:id="rId17"/>
    <p:sldId id="280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DC39-237F-485C-A7DD-73230B872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132A1-9AC7-4EB5-A952-37AB462D8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6963-B096-4C12-9F74-C5B446B1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EEE9-FA95-4AFD-9DBD-38D5E94F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ABCA-6E60-480F-A81D-E13FF4C6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4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77AD-FCBB-4E5D-A916-049E8A80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97C4-8172-438A-BD46-3647BCE3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B7137-0629-4075-8E10-6707BEE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344A-D9EC-4070-8DC6-78FD7AAF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43AA-020A-4959-95B4-758DC1C3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101A1-76CB-4C4A-9BC6-6E3ADBBB0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4951A-924E-427C-ABF7-3E69DB54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9DFE1-B421-4941-92BF-24BEABB6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8778-B09A-438C-B24B-82DC25DF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8985-20FD-415A-A8FB-2D408FD7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646-77AE-47A1-83D3-C9D0969D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C8F-736D-4254-BB8C-A39AF805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245B-2790-4F18-8EA8-67D826B4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D58E-95B4-4E1E-8F20-19FF3820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ACED-C21B-4690-9484-257317C1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1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4307-3939-4FA1-90E3-0BD0D324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00869-0833-48DE-A892-CF2E3C9C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29F3-FB90-456B-B606-13020709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1B9A-0BED-428E-A0BB-9F2E2067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03D2-F650-4B55-B9E8-8450210B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2AD2-762E-478B-9919-D79F05CF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F0F-47E8-424F-8AF0-8B79F1963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E239A-B6E8-4CB5-A390-6059DF2A2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7EF06-7523-4A59-80B3-E7AB32C4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E25A2-AF99-494D-93B2-116F8702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28B4-93B5-4D58-A7B2-260B0476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5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EE18-B9BA-4001-8E47-2B2850EE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E9FF4-E7FB-4FE5-B69C-C5C279A6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AEE64-3E71-45E7-825D-0E2C5DAD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0E965-DD68-4C1E-8821-A15E6AD8B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FAF0D-E56D-406A-8E13-FE77A495B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40F16-3A66-46B1-AB29-85A79FAF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E8ECD-2619-481F-808E-2D723047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988D5-1D54-4214-9BC8-79B81EC4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47F6-08B9-43F5-87FE-1135446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C0417-85FB-450C-9420-6487C380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93FF6-52B0-432F-A7F3-BB0FEDE6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E1D14-90FE-4A06-AC83-163D8235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258DE-A0B5-4D08-9FF6-E21CD22B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CACF3-EC91-49E6-92B0-D28C288F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EC4B5-FFEF-46D6-879B-348B58A6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7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5FC0-BA2C-4942-A60A-4DEAB005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108E-07B2-428C-9484-F1952B427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BE66-2B55-4554-81D9-72A20C778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CF19B-1613-4490-BF70-6782972D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55AAE-7EEE-4F88-A70A-79AFEEA8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43AA0-4621-46F3-8E45-E8478580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2D90-25D4-4497-9AA2-59282C3D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D7243-0D50-4189-9B41-DCF27C1D2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79612-85C6-4421-8AA3-8BFF60F7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0DA46-29F2-40B8-86E6-2EDAD408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36CD4-955D-46E9-962F-3E1A3EA1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02996-FD14-499D-8FD8-BA3EC85C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E5D3F-86E2-43CA-BB8A-31F8BE6A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CAD0-8839-4FB0-A15F-0772E4EA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D954B-C92A-40DC-8726-274C8D9FC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18F4-BA09-4662-A430-74880ADFB84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3085-6E08-4D16-AA48-D609B2222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631F-2794-4284-AC6D-E2C28BA8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270C-93E8-4DDE-80CB-61D09BC0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img.getbg.net/upload/full/11/576229_treugolniki_fon_2560x1440_www.Gde-Fon.com.jpg">
            <a:extLst>
              <a:ext uri="{FF2B5EF4-FFF2-40B4-BE49-F238E27FC236}">
                <a16:creationId xmlns:a16="http://schemas.microsoft.com/office/drawing/2014/main" id="{F20636E1-039D-4A79-B5A8-D1D90A7E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ÐÐ°ÑÑÐ¸Ð½ÐºÐ¸ Ð¿Ð¾ Ð·Ð°Ð¿ÑÐ¾ÑÑ nure">
            <a:extLst>
              <a:ext uri="{FF2B5EF4-FFF2-40B4-BE49-F238E27FC236}">
                <a16:creationId xmlns:a16="http://schemas.microsoft.com/office/drawing/2014/main" id="{D18277E1-9CE2-42CD-B17F-CC45AFADB5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1BB0F88-BCEC-4D2E-B595-10FA493D53A5}"/>
              </a:ext>
            </a:extLst>
          </p:cNvPr>
          <p:cNvSpPr txBox="1">
            <a:spLocks/>
          </p:cNvSpPr>
          <p:nvPr/>
        </p:nvSpPr>
        <p:spPr>
          <a:xfrm>
            <a:off x="364834" y="6068291"/>
            <a:ext cx="8021783" cy="9200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4800" dirty="0">
                <a:solidFill>
                  <a:schemeClr val="bg1"/>
                </a:solidFill>
                <a:latin typeface="Trebuchet MS"/>
                <a:cs typeface="Trebuchet MS"/>
              </a:rPr>
              <a:t>ЧЕРВЕНЬ 14 </a:t>
            </a:r>
            <a:r>
              <a:rPr lang="en-US" sz="4800" dirty="0">
                <a:solidFill>
                  <a:schemeClr val="bg1"/>
                </a:solidFill>
                <a:latin typeface="Trebuchet MS"/>
                <a:cs typeface="Trebuchet MS"/>
              </a:rPr>
              <a:t>, 2018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9AE787-2FCC-4C1A-BF95-0CBF65B527CE}"/>
              </a:ext>
            </a:extLst>
          </p:cNvPr>
          <p:cNvSpPr txBox="1">
            <a:spLocks/>
          </p:cNvSpPr>
          <p:nvPr/>
        </p:nvSpPr>
        <p:spPr>
          <a:xfrm>
            <a:off x="187438" y="932442"/>
            <a:ext cx="9196048" cy="11302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8000" dirty="0">
                <a:solidFill>
                  <a:schemeClr val="bg1"/>
                </a:solidFill>
                <a:latin typeface="Arial Black" panose="020B0A04020102020204" pitchFamily="34" charset="0"/>
              </a:rPr>
              <a:t>ВАНТАЖНІ ПЕРЕВЕЗЕННЯ</a:t>
            </a:r>
            <a:endParaRPr lang="en-US" sz="8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0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/>
              <a:t>Пошук користувачів заданим ім’ям, прізвищем, електронною поштою</a:t>
            </a:r>
            <a:r>
              <a:rPr lang="en-US" sz="1800" dirty="0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8F3A66-D777-4F6D-AFAD-C9C76A88BC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137411"/>
            <a:ext cx="12192001" cy="18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0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VIEW </a:t>
            </a:r>
            <a:r>
              <a:rPr lang="en-US" dirty="0"/>
              <a:t>v</a:t>
            </a:r>
            <a:r>
              <a:rPr lang="uk-UA" dirty="0"/>
              <a:t>_</a:t>
            </a:r>
            <a:r>
              <a:rPr lang="en-US" dirty="0"/>
              <a:t>journeys</a:t>
            </a:r>
            <a:endParaRPr lang="en-US" sz="1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280C95-872D-4CDF-8CBA-FC4311D68E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1508805"/>
            <a:ext cx="12032525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7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FULLTEXT INDEX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26BA9A-DE6B-443C-86D4-EAF7CD0765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572654"/>
            <a:ext cx="12214013" cy="25769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1E31B7-8A57-42A0-9173-9766E39CCB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1" y="3227655"/>
            <a:ext cx="12192000" cy="28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4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index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E2D2D7-538E-4508-9043-882F932C8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396467"/>
            <a:ext cx="8717485" cy="2012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E4E565-0CDD-4FD4-927A-83A249A5FF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1" y="2409371"/>
            <a:ext cx="10943772" cy="2064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907EE7-6E8F-4463-B7B3-C747717378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-1" y="4552375"/>
            <a:ext cx="10943771" cy="22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SELECTIVITY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0A904-9EDF-458F-8425-D4D3ECAA60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986" y="1161856"/>
            <a:ext cx="10785557" cy="49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0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PREFIX INDEX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39C00-4089-4FB0-8784-C7EE7CDF22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047" y="576856"/>
            <a:ext cx="12078525" cy="1392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955DC-D84A-4845-B5EF-8C0095C825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5716" y="2575332"/>
            <a:ext cx="11370670" cy="7165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EE77DE-FF9E-4B5A-97A8-689239CF8ED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8046" y="3566160"/>
            <a:ext cx="11855635" cy="13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500" dirty="0" err="1">
                <a:solidFill>
                  <a:srgbClr val="464547"/>
                </a:solidFill>
              </a:rPr>
              <a:t>Денормализация</a:t>
            </a:r>
            <a:r>
              <a:rPr lang="uk-UA" sz="1500" dirty="0">
                <a:solidFill>
                  <a:srgbClr val="464547"/>
                </a:solidFill>
              </a:rPr>
              <a:t> и </a:t>
            </a:r>
            <a:r>
              <a:rPr lang="uk-UA" sz="1500" dirty="0" err="1">
                <a:solidFill>
                  <a:srgbClr val="464547"/>
                </a:solidFill>
              </a:rPr>
              <a:t>оптимизация</a:t>
            </a: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F31C2-6711-40C1-B2D5-9699A57A80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6688" y="572655"/>
            <a:ext cx="9128245" cy="57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5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500" dirty="0">
                <a:solidFill>
                  <a:srgbClr val="464547"/>
                </a:solidFill>
              </a:rPr>
              <a:t>Вертикальний шардинг</a:t>
            </a: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618D39-0450-4106-A769-3A86E7FD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43" y="729495"/>
            <a:ext cx="8179837" cy="510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3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500" dirty="0">
                <a:solidFill>
                  <a:srgbClr val="464547"/>
                </a:solidFill>
              </a:rPr>
              <a:t>Горизонтальний шардинг</a:t>
            </a: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E506E0-4130-4150-8D96-19FE9137F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038225"/>
            <a:ext cx="81343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9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500" dirty="0">
                <a:solidFill>
                  <a:srgbClr val="464547"/>
                </a:solidFill>
              </a:rPr>
              <a:t>транзакція</a:t>
            </a: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C93BB1-E32F-411F-A3D8-3553EF4143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2655"/>
            <a:ext cx="12194340" cy="34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6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464547"/>
                </a:solidFill>
              </a:rPr>
              <a:t>ERD </a:t>
            </a:r>
            <a:r>
              <a:rPr lang="ru-RU" sz="4000" dirty="0">
                <a:solidFill>
                  <a:srgbClr val="464547"/>
                </a:solidFill>
              </a:rPr>
              <a:t>ДІагарама</a:t>
            </a:r>
            <a:endParaRPr lang="en-US" sz="4000" dirty="0">
              <a:solidFill>
                <a:srgbClr val="464547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 lnSpcReduction="10000"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</a:t>
            </a:r>
            <a:r>
              <a:rPr lang="en-US" sz="3600" dirty="0">
                <a:solidFill>
                  <a:srgbClr val="464547"/>
                </a:solidFill>
              </a:rPr>
              <a:t>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F94702-61AD-4849-B50C-BC32AFBD41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3584" y="465942"/>
            <a:ext cx="7571016" cy="59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2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dirty="0">
                <a:solidFill>
                  <a:srgbClr val="464547"/>
                </a:solidFill>
              </a:rPr>
              <a:t>Цілісність даних</a:t>
            </a:r>
            <a:r>
              <a:rPr lang="en-US" sz="3600" dirty="0">
                <a:solidFill>
                  <a:srgbClr val="464547"/>
                </a:solidFill>
              </a:rPr>
              <a:t> UPDATE, DELETE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</a:t>
            </a:r>
            <a:r>
              <a:rPr lang="en-US" sz="3200" dirty="0">
                <a:solidFill>
                  <a:srgbClr val="464547"/>
                </a:solidFill>
              </a:rPr>
              <a:t>NURE 2018(</a:t>
            </a:r>
            <a:r>
              <a:rPr lang="uk-UA" sz="3200" dirty="0">
                <a:solidFill>
                  <a:srgbClr val="464547"/>
                </a:solidFill>
              </a:rPr>
              <a:t>ФРАГМЕНТ ДАНИХ</a:t>
            </a:r>
            <a:r>
              <a:rPr lang="en-US" sz="3200" dirty="0">
                <a:solidFill>
                  <a:srgbClr val="464547"/>
                </a:solidFill>
              </a:rPr>
              <a:t>)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CA0C41-B338-48A0-B2EF-30A3C9FE5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49073"/>
              </p:ext>
            </p:extLst>
          </p:nvPr>
        </p:nvGraphicFramePr>
        <p:xfrm>
          <a:off x="-1" y="453763"/>
          <a:ext cx="11988801" cy="660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1239752865"/>
                    </a:ext>
                  </a:extLst>
                </a:gridCol>
                <a:gridCol w="7823483">
                  <a:extLst>
                    <a:ext uri="{9D8B030D-6E8A-4147-A177-3AD203B41FA5}">
                      <a16:colId xmlns:a16="http://schemas.microsoft.com/office/drawing/2014/main" val="683075400"/>
                    </a:ext>
                  </a:extLst>
                </a:gridCol>
              </a:tblGrid>
              <a:tr h="520621">
                <a:tc>
                  <a:txBody>
                    <a:bodyPr/>
                    <a:lstStyle/>
                    <a:p>
                      <a:pPr algn="ctr"/>
                      <a:r>
                        <a:rPr lang="uk-UA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№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Таблиця, зовіншній ключ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Таблиця, первинний ключ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SQL-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код триггера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2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dirty="0">
                          <a:effectLst/>
                        </a:rPr>
                        <a:t>1</a:t>
                      </a:r>
                    </a:p>
                  </a:txBody>
                  <a:tcPr marL="76200" marR="76200" marT="53340" marB="5334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employees, </a:t>
                      </a:r>
                      <a:r>
                        <a:rPr lang="en-US" sz="1800" dirty="0" err="1">
                          <a:effectLst/>
                        </a:rPr>
                        <a:t>roles_id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53340" marB="5334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roles, id</a:t>
                      </a:r>
                    </a:p>
                  </a:txBody>
                  <a:tcPr marL="76200" marR="76200" marT="53340" marB="533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CREATE DEFINER = CURRENT_USER TRIGGER `truckind_myisam_norm`.`</a:t>
                      </a:r>
                      <a:r>
                        <a:rPr lang="en-US" dirty="0" err="1">
                          <a:effectLst/>
                        </a:rPr>
                        <a:t>employees_BEFORE_UPDATE</a:t>
                      </a:r>
                      <a:r>
                        <a:rPr lang="en-US" dirty="0">
                          <a:effectLst/>
                        </a:rPr>
                        <a:t>` BEFORE UPDATE ON `employees` FOR EACH ROWBEGIN	IF(NEW.id != OLD.id) THEN		SIGNAL SQLSTATE '45000';	END IF;	IF((SELECT count(*) FROM employees WHERE </a:t>
                      </a:r>
                      <a:r>
                        <a:rPr lang="en-US" dirty="0" err="1">
                          <a:effectLst/>
                        </a:rPr>
                        <a:t>employees.email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dirty="0" err="1">
                          <a:effectLst/>
                        </a:rPr>
                        <a:t>NEW.email</a:t>
                      </a:r>
                      <a:r>
                        <a:rPr lang="en-US" dirty="0">
                          <a:effectLst/>
                        </a:rPr>
                        <a:t>) &gt; 0) THEN		SIGNAL SQLSTATE '45000';	END IF;    IF((SELECT count(*) FROM roles WHERE role.id = </a:t>
                      </a:r>
                      <a:r>
                        <a:rPr lang="en-US" dirty="0" err="1">
                          <a:effectLst/>
                        </a:rPr>
                        <a:t>NEW.roles_id</a:t>
                      </a:r>
                      <a:r>
                        <a:rPr lang="en-US" dirty="0">
                          <a:effectLst/>
                        </a:rPr>
                        <a:t>) = 0) THEN 		SIGNAL SQLSTATE '45000';	END IF;END</a:t>
                      </a: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2897821"/>
                  </a:ext>
                </a:extLst>
              </a:tr>
              <a:tr h="756140">
                <a:tc>
                  <a:txBody>
                    <a:bodyPr/>
                    <a:lstStyle/>
                    <a:p>
                      <a:pPr marL="0" marR="0" lvl="0" indent="0" algn="ctr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marL="76200" marR="76200" marT="53340" marB="5334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employees, </a:t>
                      </a:r>
                      <a:r>
                        <a:rPr lang="en-US" sz="1800" dirty="0" err="1">
                          <a:effectLst/>
                        </a:rPr>
                        <a:t>roles_id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53340" marB="5334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roles, id</a:t>
                      </a:r>
                    </a:p>
                  </a:txBody>
                  <a:tcPr marL="76200" marR="76200" marT="53340" marB="533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CREATE DEFINER = CURRENT_USER TRIGGER `truckind_myisam_norm`.`</a:t>
                      </a:r>
                      <a:r>
                        <a:rPr lang="en-US" dirty="0" err="1">
                          <a:effectLst/>
                        </a:rPr>
                        <a:t>employees_BEFORE_DELETE</a:t>
                      </a:r>
                      <a:r>
                        <a:rPr lang="en-US" dirty="0">
                          <a:effectLst/>
                        </a:rPr>
                        <a:t>` BEFORE DELETE ON `employees` FOR EACH ROWBEGIN	SIGNAL SQLSTATE '45000';END</a:t>
                      </a: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4988329"/>
                  </a:ext>
                </a:extLst>
              </a:tr>
              <a:tr h="9792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76200" marR="76200" marT="53340" marB="5334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customers, </a:t>
                      </a:r>
                      <a:r>
                        <a:rPr lang="en-US" sz="1800" dirty="0" err="1">
                          <a:effectLst/>
                        </a:rPr>
                        <a:t>customers_id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53340" marB="5334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discounts, id</a:t>
                      </a:r>
                    </a:p>
                  </a:txBody>
                  <a:tcPr marL="76200" marR="76200" marT="53340" marB="533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CREATE DEFINER = CURRENT_USER TRIGGER `truckind_myisam_norm`.`</a:t>
                      </a:r>
                      <a:r>
                        <a:rPr lang="en-US" dirty="0" err="1">
                          <a:effectLst/>
                        </a:rPr>
                        <a:t>customers_BEFORE_UPDATE</a:t>
                      </a:r>
                      <a:r>
                        <a:rPr lang="en-US" dirty="0">
                          <a:effectLst/>
                        </a:rPr>
                        <a:t>` BEFORE UPDATE ON `customers` FOR EACH ROWBEGIN	IF(NEW.id != OLD.id) THEN		SIGNAL SQLSTATE '45000';	END IF;	IF((SELECT count(*) FROM discounts WHERE </a:t>
                      </a:r>
                      <a:r>
                        <a:rPr lang="en-US" dirty="0" err="1">
                          <a:effectLst/>
                        </a:rPr>
                        <a:t>NEW.discounts_id</a:t>
                      </a:r>
                      <a:r>
                        <a:rPr lang="en-US" dirty="0">
                          <a:effectLst/>
                        </a:rPr>
                        <a:t> = discounts.id) = 0) THEN		SIGNAL SQLSTATE '45000';	END IF;END</a:t>
                      </a: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8560401"/>
                  </a:ext>
                </a:extLst>
              </a:tr>
              <a:tr h="9792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53340" marB="5334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customers, </a:t>
                      </a:r>
                      <a:r>
                        <a:rPr lang="en-US" sz="1800" dirty="0" err="1">
                          <a:effectLst/>
                        </a:rPr>
                        <a:t>customers_id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53340" marB="5334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discounts, id</a:t>
                      </a:r>
                    </a:p>
                  </a:txBody>
                  <a:tcPr marL="76200" marR="76200" marT="53340" marB="533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CREATE DEFINER = CURRENT_USER TRIGGER `truckind_myisam_norm`.`</a:t>
                      </a:r>
                      <a:r>
                        <a:rPr lang="en-US" dirty="0" err="1">
                          <a:effectLst/>
                        </a:rPr>
                        <a:t>customers_BEFORE_DELETE</a:t>
                      </a:r>
                      <a:r>
                        <a:rPr lang="en-US" dirty="0">
                          <a:effectLst/>
                        </a:rPr>
                        <a:t>` BEFORE DELETE ON `customers` FOR EACH ROWBEGIN	SIGNAL SQLSTATE '45000';END</a:t>
                      </a: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26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4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800" dirty="0">
                <a:solidFill>
                  <a:srgbClr val="464547"/>
                </a:solidFill>
              </a:rPr>
              <a:t>Цілісність даних</a:t>
            </a:r>
            <a:r>
              <a:rPr lang="en-US" sz="4800" dirty="0">
                <a:solidFill>
                  <a:srgbClr val="464547"/>
                </a:solidFill>
              </a:rPr>
              <a:t> INSERT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 fontScale="92500" lnSpcReduction="10000"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</a:t>
            </a:r>
            <a:r>
              <a:rPr lang="en-US" sz="4000" dirty="0">
                <a:solidFill>
                  <a:srgbClr val="464547"/>
                </a:solidFill>
              </a:rPr>
              <a:t>NURE 2018(</a:t>
            </a:r>
            <a:r>
              <a:rPr lang="ru-RU" sz="4000" dirty="0">
                <a:solidFill>
                  <a:srgbClr val="464547"/>
                </a:solidFill>
              </a:rPr>
              <a:t>Фрагмент</a:t>
            </a:r>
            <a:r>
              <a:rPr lang="en-US" sz="4000" dirty="0">
                <a:solidFill>
                  <a:srgbClr val="464547"/>
                </a:solidFill>
              </a:rPr>
              <a:t>)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FF228D-4064-4670-86AD-BFA0A6F7B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87424"/>
              </p:ext>
            </p:extLst>
          </p:nvPr>
        </p:nvGraphicFramePr>
        <p:xfrm>
          <a:off x="115453" y="789257"/>
          <a:ext cx="11961093" cy="5021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866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Таблиця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SQL-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код триггера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641"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dirty="0">
                          <a:effectLst/>
                        </a:rPr>
                        <a:t>journeys</a:t>
                      </a:r>
                    </a:p>
                  </a:txBody>
                  <a:tcPr marL="76200" marR="76200" marT="53340" marB="53340"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CREATE DEFINER = CURRENT_USER TRIGGER `truckind_myisam_norm`.`</a:t>
                      </a:r>
                      <a:r>
                        <a:rPr lang="en-US" dirty="0" err="1">
                          <a:effectLst/>
                        </a:rPr>
                        <a:t>journeys_BEFORE_INSERT</a:t>
                      </a:r>
                      <a:r>
                        <a:rPr lang="en-US" dirty="0">
                          <a:effectLst/>
                        </a:rPr>
                        <a:t>` BEFORE INSERT ON `journeys` FOR EACH ROWBEGIN	IF((SELECT count(*) FROM </a:t>
                      </a:r>
                      <a:r>
                        <a:rPr lang="en-US" dirty="0" err="1">
                          <a:effectLst/>
                        </a:rPr>
                        <a:t>journey_statuses</a:t>
                      </a:r>
                      <a:r>
                        <a:rPr lang="en-US" dirty="0">
                          <a:effectLst/>
                        </a:rPr>
                        <a:t> WHERE journey_statuses.id = </a:t>
                      </a:r>
                      <a:r>
                        <a:rPr lang="en-US" dirty="0" err="1">
                          <a:effectLst/>
                        </a:rPr>
                        <a:t>NEW.journey_statuses_id</a:t>
                      </a:r>
                      <a:r>
                        <a:rPr lang="en-US" dirty="0">
                          <a:effectLst/>
                        </a:rPr>
                        <a:t>) = 0) THEN		SIGNAL SQLSTATE '45000';	END IF;    IF((SELECT count(*) FROM employees WHERE employees.id = </a:t>
                      </a:r>
                      <a:r>
                        <a:rPr lang="en-US" dirty="0" err="1">
                          <a:effectLst/>
                        </a:rPr>
                        <a:t>NEW.creator_id</a:t>
                      </a:r>
                      <a:r>
                        <a:rPr lang="en-US" dirty="0">
                          <a:effectLst/>
                        </a:rPr>
                        <a:t>) = 0) THEN		SIGNAL SQLSTATE '45000';	END IF;    IF((SELECT count(*) FROM contracts WHERE contracts.id = </a:t>
                      </a:r>
                      <a:r>
                        <a:rPr lang="en-US" dirty="0" err="1">
                          <a:effectLst/>
                        </a:rPr>
                        <a:t>NEW.contracts_id</a:t>
                      </a:r>
                      <a:r>
                        <a:rPr lang="en-US" dirty="0">
                          <a:effectLst/>
                        </a:rPr>
                        <a:t>) = 0) THEN		SIGNAL SQLSTATE '45000';	END IF;END</a:t>
                      </a:r>
                    </a:p>
                  </a:txBody>
                  <a:tcPr marL="76200" marR="76200" marT="53340" marB="5334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2897821"/>
                  </a:ext>
                </a:extLst>
              </a:tr>
              <a:tr h="1228299">
                <a:tc>
                  <a:txBody>
                    <a:bodyPr/>
                    <a:lstStyle/>
                    <a:p>
                      <a:pPr marL="0" marR="0" lvl="0" indent="0" algn="ctr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employees</a:t>
                      </a:r>
                    </a:p>
                  </a:txBody>
                  <a:tcPr marL="76200" marR="76200" marT="53340" marB="53340"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CREATE DEFINER = CURRENT_USER TRIGGER `truckind_myisam_norm`.`</a:t>
                      </a:r>
                      <a:r>
                        <a:rPr lang="en-US" dirty="0" err="1">
                          <a:effectLst/>
                        </a:rPr>
                        <a:t>employees_BEFORE_INSERT</a:t>
                      </a:r>
                      <a:r>
                        <a:rPr lang="en-US" dirty="0">
                          <a:effectLst/>
                        </a:rPr>
                        <a:t>` BEFORE INSERT ON `employees` FOR EACH ROWBEGIN	IF((SELECT count(*) FROM employees WHERE </a:t>
                      </a:r>
                      <a:r>
                        <a:rPr lang="en-US" dirty="0" err="1">
                          <a:effectLst/>
                        </a:rPr>
                        <a:t>employees.email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dirty="0" err="1">
                          <a:effectLst/>
                        </a:rPr>
                        <a:t>NEW.email</a:t>
                      </a:r>
                      <a:r>
                        <a:rPr lang="en-US" dirty="0">
                          <a:effectLst/>
                        </a:rPr>
                        <a:t>) &gt; 0) THEN		SIGNAL SQLSTATE '45000';	END IF;    IF((SELECT count(*) FROM roles WHERE role.id = </a:t>
                      </a:r>
                      <a:r>
                        <a:rPr lang="en-US" dirty="0" err="1">
                          <a:effectLst/>
                        </a:rPr>
                        <a:t>NEW.roles_id</a:t>
                      </a:r>
                      <a:r>
                        <a:rPr lang="en-US" dirty="0">
                          <a:effectLst/>
                        </a:rPr>
                        <a:t>) = 0) THEN 		SIGNAL SQLSTATE '45000';	END IF;END</a:t>
                      </a:r>
                    </a:p>
                  </a:txBody>
                  <a:tcPr marL="76200" marR="76200" marT="53340" marB="5334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4988329"/>
                  </a:ext>
                </a:extLst>
              </a:tr>
              <a:tr h="150816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cars</a:t>
                      </a:r>
                    </a:p>
                  </a:txBody>
                  <a:tcPr marL="76200" marR="76200" marT="53340" marB="5334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CREATE DEFINER = CURRENT_USER TRIGGER `truckind_myisam_norm`.`</a:t>
                      </a:r>
                      <a:r>
                        <a:rPr lang="en-US" dirty="0" err="1">
                          <a:effectLst/>
                        </a:rPr>
                        <a:t>cars_BEFORE_INSERT</a:t>
                      </a:r>
                      <a:r>
                        <a:rPr lang="en-US" dirty="0">
                          <a:effectLst/>
                        </a:rPr>
                        <a:t>` BEFORE INSERT ON `cars` FOR EACH ROWBEGIN	IF((SELECT count(*) FROM models WHERE </a:t>
                      </a:r>
                      <a:r>
                        <a:rPr lang="en-US" dirty="0" err="1">
                          <a:effectLst/>
                        </a:rPr>
                        <a:t>NEW.models_id</a:t>
                      </a:r>
                      <a:r>
                        <a:rPr lang="en-US" dirty="0">
                          <a:effectLst/>
                        </a:rPr>
                        <a:t> = models.id) = 0) THEN		SIGNAL SQLSTATE '45000';	END IF;    IF((SELECT count(*) FROM cars WHERE </a:t>
                      </a:r>
                      <a:r>
                        <a:rPr lang="en-US" dirty="0" err="1">
                          <a:effectLst/>
                        </a:rPr>
                        <a:t>NEW.`number</a:t>
                      </a:r>
                      <a:r>
                        <a:rPr lang="en-US" dirty="0">
                          <a:effectLst/>
                        </a:rPr>
                        <a:t>` = </a:t>
                      </a:r>
                      <a:r>
                        <a:rPr lang="en-US" dirty="0" err="1">
                          <a:effectLst/>
                        </a:rPr>
                        <a:t>cars.`number</a:t>
                      </a:r>
                      <a:r>
                        <a:rPr lang="en-US" dirty="0">
                          <a:effectLst/>
                        </a:rPr>
                        <a:t>`) &gt; 0) THEN		SIGNAL SQLSTATE '45000';	END IF;END</a:t>
                      </a:r>
                    </a:p>
                  </a:txBody>
                  <a:tcPr marL="76200" marR="76200" marT="53340" marB="5334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856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img.getbg.net/upload/full/11/576229_treugolniki_fon_2560x1440_www.Gde-Fon.com.jpg">
            <a:extLst>
              <a:ext uri="{FF2B5EF4-FFF2-40B4-BE49-F238E27FC236}">
                <a16:creationId xmlns:a16="http://schemas.microsoft.com/office/drawing/2014/main" id="{F2CF6840-2487-4981-86E1-1381C16A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F1A3A2-5AC1-4F27-8A0C-52642C8C6A65}"/>
              </a:ext>
            </a:extLst>
          </p:cNvPr>
          <p:cNvSpPr txBox="1">
            <a:spLocks/>
          </p:cNvSpPr>
          <p:nvPr/>
        </p:nvSpPr>
        <p:spPr>
          <a:xfrm>
            <a:off x="465808" y="1030773"/>
            <a:ext cx="6910388" cy="11302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uk-UA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uk-UA" sz="8000" dirty="0">
                <a:solidFill>
                  <a:schemeClr val="bg1"/>
                </a:solidFill>
                <a:latin typeface="Arial Black" panose="020B0A04020102020204" pitchFamily="34" charset="0"/>
              </a:rPr>
              <a:t>БІЗНЕС ФУНКЦІї</a:t>
            </a:r>
          </a:p>
        </p:txBody>
      </p:sp>
    </p:spTree>
    <p:extLst>
      <p:ext uri="{BB962C8B-B14F-4D97-AF65-F5344CB8AC3E}">
        <p14:creationId xmlns:p14="http://schemas.microsoft.com/office/powerpoint/2010/main" val="344884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500" dirty="0">
                <a:solidFill>
                  <a:srgbClr val="464547"/>
                </a:solidFill>
              </a:rPr>
              <a:t>Бізнес функції</a:t>
            </a: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CF72F7-6B43-4AC0-A709-6DACC4FCA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44129"/>
              </p:ext>
            </p:extLst>
          </p:nvPr>
        </p:nvGraphicFramePr>
        <p:xfrm>
          <a:off x="225715" y="928715"/>
          <a:ext cx="11485993" cy="513327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08328">
                  <a:extLst>
                    <a:ext uri="{9D8B030D-6E8A-4147-A177-3AD203B41FA5}">
                      <a16:colId xmlns:a16="http://schemas.microsoft.com/office/drawing/2014/main" val="1659858482"/>
                    </a:ext>
                  </a:extLst>
                </a:gridCol>
                <a:gridCol w="8377665">
                  <a:extLst>
                    <a:ext uri="{9D8B030D-6E8A-4147-A177-3AD203B41FA5}">
                      <a16:colId xmlns:a16="http://schemas.microsoft.com/office/drawing/2014/main" val="2635965651"/>
                    </a:ext>
                  </a:extLst>
                </a:gridCol>
              </a:tblGrid>
              <a:tr h="5256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Бізнес функція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Опис інтерфейсу інформаційної системи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042655"/>
                  </a:ext>
                </a:extLst>
              </a:tr>
              <a:tr h="11119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Списання автомобілю з використання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Таблиця з інформацією про автомобілі, один зі стовбців таблиці містить кнопку при натискання на яку автомобіль списується з використання і стає неактивним для водіїв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425304"/>
                  </a:ext>
                </a:extLst>
              </a:tr>
              <a:tr h="11119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Зміна характеристик автомобілів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Таблиця з інформацією про автомобілі, кожне значення в спадаючому списку опцій має властивість після активування якої можна змінити значення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246038"/>
                  </a:ext>
                </a:extLst>
              </a:tr>
              <a:tr h="1111916">
                <a:tc>
                  <a:txBody>
                    <a:bodyPr/>
                    <a:lstStyle/>
                    <a:p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Реєстрація нового співробітника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Таблиця з заявами на отримання працевлаштування в компанії, в кожному рядку окремим стовбцем присутня кнопка підтвердження та відхилення заяви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734023"/>
                  </a:ext>
                </a:extLst>
              </a:tr>
              <a:tr h="11119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Переведення працівника до категорії неактивних(при звільненні)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Таблиця з інформацією про користувачів системи, окремим стовбцем кнопки при натисканні на які користувач стає неактивним і більше не може увійти в систему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97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55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500" dirty="0">
                <a:solidFill>
                  <a:srgbClr val="464547"/>
                </a:solidFill>
              </a:rPr>
              <a:t>Бізнес функції</a:t>
            </a: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CF72F7-6B43-4AC0-A709-6DACC4FCA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82116"/>
              </p:ext>
            </p:extLst>
          </p:nvPr>
        </p:nvGraphicFramePr>
        <p:xfrm>
          <a:off x="225715" y="928715"/>
          <a:ext cx="11485993" cy="49579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08328">
                  <a:extLst>
                    <a:ext uri="{9D8B030D-6E8A-4147-A177-3AD203B41FA5}">
                      <a16:colId xmlns:a16="http://schemas.microsoft.com/office/drawing/2014/main" val="1659858482"/>
                    </a:ext>
                  </a:extLst>
                </a:gridCol>
                <a:gridCol w="8377665">
                  <a:extLst>
                    <a:ext uri="{9D8B030D-6E8A-4147-A177-3AD203B41FA5}">
                      <a16:colId xmlns:a16="http://schemas.microsoft.com/office/drawing/2014/main" val="2635965651"/>
                    </a:ext>
                  </a:extLst>
                </a:gridCol>
              </a:tblGrid>
              <a:tr h="5256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Бізнес функція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Опис інтерфейсу інформаційної системи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042655"/>
                  </a:ext>
                </a:extLst>
              </a:tr>
              <a:tr h="11119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Зміна електронної пошти та паролю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 на сторінці особистого кабінету в якій присутні три поля, нова електронна пошта, новий пароль, поле підтвердження нового паролю та кнопка «Змінити»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425304"/>
                  </a:ext>
                </a:extLst>
              </a:tr>
              <a:tr h="9365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Вхід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Модальне вікно з полями для вводу електронної пошти та паролю та кнопка «Увійти»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246038"/>
                  </a:ext>
                </a:extLst>
              </a:tr>
              <a:tr h="1111916">
                <a:tc>
                  <a:txBody>
                    <a:bodyPr/>
                    <a:lstStyle/>
                    <a:p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Подання заяви на працевлаштування в компанії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Сторінка з формою, на якій знаходяться поля для вводу імені, прізвища, електронної пошти, очікувана </a:t>
                      </a:r>
                      <a:r>
                        <a:rPr lang="uk-UA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заробітня</a:t>
                      </a: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плата, текст резюме, позиція в компанії(водій, менеджер) та кнопка «Відправити»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734023"/>
                  </a:ext>
                </a:extLst>
              </a:tr>
              <a:tr h="11119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Створення рейсу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Модальне вікно з формою, на якій знаходяться поля для вводу координат пункту відправки, координат пункту призначення, об’єму вантажу, додаткової інформації про рейс та кнопка «Створити»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97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4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500" dirty="0">
                <a:solidFill>
                  <a:srgbClr val="464547"/>
                </a:solidFill>
              </a:rPr>
              <a:t>Бізнес функції</a:t>
            </a: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CF72F7-6B43-4AC0-A709-6DACC4FCA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59773"/>
              </p:ext>
            </p:extLst>
          </p:nvPr>
        </p:nvGraphicFramePr>
        <p:xfrm>
          <a:off x="225715" y="928715"/>
          <a:ext cx="11485993" cy="50533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08328">
                  <a:extLst>
                    <a:ext uri="{9D8B030D-6E8A-4147-A177-3AD203B41FA5}">
                      <a16:colId xmlns:a16="http://schemas.microsoft.com/office/drawing/2014/main" val="1659858482"/>
                    </a:ext>
                  </a:extLst>
                </a:gridCol>
                <a:gridCol w="8377665">
                  <a:extLst>
                    <a:ext uri="{9D8B030D-6E8A-4147-A177-3AD203B41FA5}">
                      <a16:colId xmlns:a16="http://schemas.microsoft.com/office/drawing/2014/main" val="2635965651"/>
                    </a:ext>
                  </a:extLst>
                </a:gridCol>
              </a:tblGrid>
              <a:tr h="5256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Бізнес функція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Опис інтерфейсу інформаційної системи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042655"/>
                  </a:ext>
                </a:extLst>
              </a:tr>
              <a:tr h="11119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Підписання на рейс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Таблиця з інформацією про рейси, на якій в окремому стовбці кнопка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425304"/>
                  </a:ext>
                </a:extLst>
              </a:tr>
              <a:tr h="9365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Переведення автомобіля в положення «Зламаний»/«Справний»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Сторінка з автомобілями, які доступні йому для використання, біля кожного автомобіля кнопка яка, при натисканні на яку автомобіль переходить в положення «Зламаний»/«Справний»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246038"/>
                  </a:ext>
                </a:extLst>
              </a:tr>
              <a:tr h="1111916">
                <a:tc>
                  <a:txBody>
                    <a:bodyPr/>
                    <a:lstStyle/>
                    <a:p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Підтвердження виконання рейсу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Таблиця з інформацією про рейси, на якій в окремому стовбці для водіїв доступна кнопка яка дозволяє підтвердити завершення рейсу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734023"/>
                  </a:ext>
                </a:extLst>
              </a:tr>
              <a:tr h="11119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97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469987-E754-4E5B-8837-653232183030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VIEW </a:t>
            </a:r>
            <a:r>
              <a:rPr lang="en-US" sz="1500" dirty="0" err="1">
                <a:solidFill>
                  <a:srgbClr val="464547"/>
                </a:solidFill>
              </a:rPr>
              <a:t>v_employees_admin</a:t>
            </a: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0C165B-5907-403C-9AC2-62944B648031}"/>
              </a:ext>
            </a:extLst>
          </p:cNvPr>
          <p:cNvSpPr txBox="1">
            <a:spLocks/>
          </p:cNvSpPr>
          <p:nvPr/>
        </p:nvSpPr>
        <p:spPr>
          <a:xfrm>
            <a:off x="0" y="6285346"/>
            <a:ext cx="12192001" cy="572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205726" tIns="25717" rIns="51432" bIns="25717" rtlCol="0" anchor="ctr" anchorCtr="0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2000" b="0" i="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464547"/>
                </a:solidFill>
              </a:rPr>
              <a:t>		NURE 2018</a:t>
            </a:r>
          </a:p>
        </p:txBody>
      </p:sp>
      <p:pic>
        <p:nvPicPr>
          <p:cNvPr id="9" name="Picture 6" descr="ÐÐ°ÑÑÐ¸Ð½ÐºÐ¸ Ð¿Ð¾ Ð·Ð°Ð¿ÑÐ¾ÑÑ ÑÐ½ÑÑÑ Ð»Ð¾Ð³Ð¾">
            <a:extLst>
              <a:ext uri="{FF2B5EF4-FFF2-40B4-BE49-F238E27FC236}">
                <a16:creationId xmlns:a16="http://schemas.microsoft.com/office/drawing/2014/main" id="{71E671E9-59A6-4842-B7C1-AB4BA6F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" y="6363402"/>
            <a:ext cx="416541" cy="4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F0D228-A71F-4159-B118-328EE44123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856" y="1671930"/>
            <a:ext cx="12192001" cy="25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3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639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Yevhen Slyva</dc:creator>
  <cp:lastModifiedBy>Maksym Antoniuk</cp:lastModifiedBy>
  <cp:revision>19</cp:revision>
  <dcterms:created xsi:type="dcterms:W3CDTF">2018-06-06T22:12:28Z</dcterms:created>
  <dcterms:modified xsi:type="dcterms:W3CDTF">2018-06-14T07:40:52Z</dcterms:modified>
</cp:coreProperties>
</file>