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8"/>
  </p:notesMasterIdLst>
  <p:sldIdLst>
    <p:sldId id="1224" r:id="rId7"/>
    <p:sldId id="1225" r:id="rId8"/>
    <p:sldId id="1240" r:id="rId9"/>
    <p:sldId id="1241" r:id="rId10"/>
    <p:sldId id="1242" r:id="rId11"/>
    <p:sldId id="1243" r:id="rId12"/>
    <p:sldId id="1244" r:id="rId13"/>
    <p:sldId id="1245" r:id="rId14"/>
    <p:sldId id="1246" r:id="rId15"/>
    <p:sldId id="1247" r:id="rId16"/>
    <p:sldId id="1206"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0"/>
            <p14:sldId id="1241"/>
            <p14:sldId id="1242"/>
            <p14:sldId id="1243"/>
            <p14:sldId id="1244"/>
            <p14:sldId id="1245"/>
            <p14:sldId id="1246"/>
            <p14:sldId id="1247"/>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38" y="941"/>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b="0" i="0" dirty="0" err="1">
                <a:effectLst/>
                <a:latin typeface="Arial" panose="020B0604020202020204" pitchFamily="34" charset="0"/>
              </a:rPr>
              <a:t>F.prototype</a:t>
            </a:r>
            <a:r>
              <a:rPr lang="en-US" b="0" i="0" dirty="0">
                <a:effectLst/>
                <a:latin typeface="Arial" panose="020B0604020202020204" pitchFamily="34" charset="0"/>
              </a:rPr>
              <a:t>, prototypal inheritance</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25AD0-7360-439C-80E1-331A8470406E}"/>
              </a:ext>
            </a:extLst>
          </p:cNvPr>
          <p:cNvSpPr>
            <a:spLocks noGrp="1"/>
          </p:cNvSpPr>
          <p:nvPr>
            <p:ph type="title"/>
          </p:nvPr>
        </p:nvSpPr>
        <p:spPr/>
        <p:txBody>
          <a:bodyPr/>
          <a:lstStyle/>
          <a:p>
            <a:r>
              <a:rPr lang="en-US" dirty="0"/>
              <a:t>Prototype constructor example</a:t>
            </a:r>
            <a:endParaRPr lang="uk-UA" dirty="0"/>
          </a:p>
        </p:txBody>
      </p:sp>
      <p:pic>
        <p:nvPicPr>
          <p:cNvPr id="5" name="Picture 4">
            <a:extLst>
              <a:ext uri="{FF2B5EF4-FFF2-40B4-BE49-F238E27FC236}">
                <a16:creationId xmlns:a16="http://schemas.microsoft.com/office/drawing/2014/main" id="{33E5B133-9AED-4473-ABD9-ADF3F3709399}"/>
              </a:ext>
            </a:extLst>
          </p:cNvPr>
          <p:cNvPicPr>
            <a:picLocks noChangeAspect="1"/>
          </p:cNvPicPr>
          <p:nvPr/>
        </p:nvPicPr>
        <p:blipFill>
          <a:blip r:embed="rId2"/>
          <a:stretch>
            <a:fillRect/>
          </a:stretch>
        </p:blipFill>
        <p:spPr>
          <a:xfrm>
            <a:off x="1877897" y="2057400"/>
            <a:ext cx="7305675" cy="4057650"/>
          </a:xfrm>
          <a:prstGeom prst="rect">
            <a:avLst/>
          </a:prstGeom>
        </p:spPr>
      </p:pic>
    </p:spTree>
    <p:extLst>
      <p:ext uri="{BB962C8B-B14F-4D97-AF65-F5344CB8AC3E}">
        <p14:creationId xmlns:p14="http://schemas.microsoft.com/office/powerpoint/2010/main" val="74675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Description of prototypical programming</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r>
              <a:rPr lang="en-US" b="1" i="0" dirty="0">
                <a:solidFill>
                  <a:srgbClr val="202122"/>
                </a:solidFill>
                <a:effectLst/>
                <a:latin typeface="Arial" panose="020B0604020202020204" pitchFamily="34" charset="0"/>
              </a:rPr>
              <a:t>Prototype-based programming </a:t>
            </a:r>
            <a:r>
              <a:rPr lang="en-US" i="0" dirty="0">
                <a:solidFill>
                  <a:srgbClr val="202122"/>
                </a:solidFill>
                <a:effectLst/>
                <a:latin typeface="Arial" panose="020B0604020202020204" pitchFamily="34" charset="0"/>
              </a:rPr>
              <a:t>is a style of object-oriented programming in which </a:t>
            </a:r>
            <a:r>
              <a:rPr lang="en-US" i="0" dirty="0" err="1">
                <a:solidFill>
                  <a:srgbClr val="202122"/>
                </a:solidFill>
                <a:effectLst/>
                <a:latin typeface="Arial" panose="020B0604020202020204" pitchFamily="34" charset="0"/>
              </a:rPr>
              <a:t>behaviour</a:t>
            </a:r>
            <a:r>
              <a:rPr lang="en-US" i="0" dirty="0">
                <a:solidFill>
                  <a:srgbClr val="202122"/>
                </a:solidFill>
                <a:effectLst/>
                <a:latin typeface="Arial" panose="020B0604020202020204" pitchFamily="34" charset="0"/>
              </a:rPr>
              <a:t> reuse (known as inheritance) is performed via a process of reusing existing objects that serve as prototypes. This model can also be known as prototypal, prototype-oriented, classless, or instance-based programming.</a:t>
            </a:r>
          </a:p>
          <a:p>
            <a:r>
              <a:rPr lang="en-US" b="1" i="0" dirty="0">
                <a:effectLst/>
                <a:latin typeface="Arial" panose="020B0604020202020204" pitchFamily="34" charset="0"/>
              </a:rPr>
              <a:t>Prototype-based programming </a:t>
            </a:r>
            <a:r>
              <a:rPr lang="en-US" b="0" i="0" dirty="0">
                <a:effectLst/>
                <a:latin typeface="Arial" panose="020B0604020202020204" pitchFamily="34" charset="0"/>
              </a:rPr>
              <a:t>uses generalized objects, which can then be cloned and extended. Using fruit as an example, a "fruit" object would represent the properties and functionality of fruit in general. A "banana" object would be cloned from the "fruit" object and general properties specific to bananas would be appended. Each individual "banana" object would be cloned from the generic "banana" object. Compare to the class-based paradigm, where a "fruit" class would be extended by a "banana" class.</a:t>
            </a:r>
            <a:endParaRPr lang="uk-UA" dirty="0"/>
          </a:p>
        </p:txBody>
      </p:sp>
    </p:spTree>
    <p:extLst>
      <p:ext uri="{BB962C8B-B14F-4D97-AF65-F5344CB8AC3E}">
        <p14:creationId xmlns:p14="http://schemas.microsoft.com/office/powerpoint/2010/main" val="75953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7DEF-6348-460E-A1EF-76A5C2EBAE0C}"/>
              </a:ext>
            </a:extLst>
          </p:cNvPr>
          <p:cNvSpPr>
            <a:spLocks noGrp="1"/>
          </p:cNvSpPr>
          <p:nvPr>
            <p:ph type="title"/>
          </p:nvPr>
        </p:nvSpPr>
        <p:spPr/>
        <p:txBody>
          <a:bodyPr/>
          <a:lstStyle/>
          <a:p>
            <a:r>
              <a:rPr lang="en-US" dirty="0"/>
              <a:t>Example of using __proto__</a:t>
            </a:r>
            <a:endParaRPr lang="uk-UA" dirty="0"/>
          </a:p>
        </p:txBody>
      </p:sp>
      <p:pic>
        <p:nvPicPr>
          <p:cNvPr id="5" name="Picture 4">
            <a:extLst>
              <a:ext uri="{FF2B5EF4-FFF2-40B4-BE49-F238E27FC236}">
                <a16:creationId xmlns:a16="http://schemas.microsoft.com/office/drawing/2014/main" id="{32C994E1-F4E7-42D7-B44A-28201EE85B1A}"/>
              </a:ext>
            </a:extLst>
          </p:cNvPr>
          <p:cNvPicPr>
            <a:picLocks noChangeAspect="1"/>
          </p:cNvPicPr>
          <p:nvPr/>
        </p:nvPicPr>
        <p:blipFill>
          <a:blip r:embed="rId2"/>
          <a:stretch>
            <a:fillRect/>
          </a:stretch>
        </p:blipFill>
        <p:spPr>
          <a:xfrm>
            <a:off x="1479331" y="2007523"/>
            <a:ext cx="4180770" cy="4551218"/>
          </a:xfrm>
          <a:prstGeom prst="rect">
            <a:avLst/>
          </a:prstGeom>
        </p:spPr>
      </p:pic>
      <p:pic>
        <p:nvPicPr>
          <p:cNvPr id="7" name="Picture 6">
            <a:extLst>
              <a:ext uri="{FF2B5EF4-FFF2-40B4-BE49-F238E27FC236}">
                <a16:creationId xmlns:a16="http://schemas.microsoft.com/office/drawing/2014/main" id="{092D400E-DE6F-40E8-8772-811DD11CB5FF}"/>
              </a:ext>
            </a:extLst>
          </p:cNvPr>
          <p:cNvPicPr>
            <a:picLocks noChangeAspect="1"/>
          </p:cNvPicPr>
          <p:nvPr/>
        </p:nvPicPr>
        <p:blipFill>
          <a:blip r:embed="rId3"/>
          <a:stretch>
            <a:fillRect/>
          </a:stretch>
        </p:blipFill>
        <p:spPr>
          <a:xfrm>
            <a:off x="6653212" y="2448618"/>
            <a:ext cx="2543175" cy="3257550"/>
          </a:xfrm>
          <a:prstGeom prst="rect">
            <a:avLst/>
          </a:prstGeom>
        </p:spPr>
      </p:pic>
    </p:spTree>
    <p:extLst>
      <p:ext uri="{BB962C8B-B14F-4D97-AF65-F5344CB8AC3E}">
        <p14:creationId xmlns:p14="http://schemas.microsoft.com/office/powerpoint/2010/main" val="352733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C596-02BF-4A5A-BC2A-AA70711D4D40}"/>
              </a:ext>
            </a:extLst>
          </p:cNvPr>
          <p:cNvSpPr>
            <a:spLocks noGrp="1"/>
          </p:cNvSpPr>
          <p:nvPr>
            <p:ph type="title"/>
          </p:nvPr>
        </p:nvSpPr>
        <p:spPr/>
        <p:txBody>
          <a:bodyPr/>
          <a:lstStyle/>
          <a:p>
            <a:r>
              <a:rPr lang="en-US" dirty="0"/>
              <a:t>Limitations for __proto__</a:t>
            </a:r>
            <a:endParaRPr lang="uk-UA" dirty="0"/>
          </a:p>
        </p:txBody>
      </p:sp>
      <p:pic>
        <p:nvPicPr>
          <p:cNvPr id="6" name="Picture 5">
            <a:extLst>
              <a:ext uri="{FF2B5EF4-FFF2-40B4-BE49-F238E27FC236}">
                <a16:creationId xmlns:a16="http://schemas.microsoft.com/office/drawing/2014/main" id="{8EF8B807-D8EE-455E-9F9C-4ABAE0F10E88}"/>
              </a:ext>
            </a:extLst>
          </p:cNvPr>
          <p:cNvPicPr>
            <a:picLocks noChangeAspect="1"/>
          </p:cNvPicPr>
          <p:nvPr/>
        </p:nvPicPr>
        <p:blipFill>
          <a:blip r:embed="rId2"/>
          <a:stretch>
            <a:fillRect/>
          </a:stretch>
        </p:blipFill>
        <p:spPr>
          <a:xfrm>
            <a:off x="1167938" y="3429000"/>
            <a:ext cx="9432561" cy="685800"/>
          </a:xfrm>
          <a:prstGeom prst="rect">
            <a:avLst/>
          </a:prstGeom>
        </p:spPr>
      </p:pic>
    </p:spTree>
    <p:extLst>
      <p:ext uri="{BB962C8B-B14F-4D97-AF65-F5344CB8AC3E}">
        <p14:creationId xmlns:p14="http://schemas.microsoft.com/office/powerpoint/2010/main" val="43696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C3CA-7072-4B0A-830D-CDA0A9C1515E}"/>
              </a:ext>
            </a:extLst>
          </p:cNvPr>
          <p:cNvSpPr>
            <a:spLocks noGrp="1"/>
          </p:cNvSpPr>
          <p:nvPr>
            <p:ph type="title"/>
          </p:nvPr>
        </p:nvSpPr>
        <p:spPr/>
        <p:txBody>
          <a:bodyPr/>
          <a:lstStyle/>
          <a:p>
            <a:r>
              <a:rPr lang="en-US" dirty="0"/>
              <a:t>The value of “this”</a:t>
            </a:r>
            <a:endParaRPr lang="uk-UA" dirty="0"/>
          </a:p>
        </p:txBody>
      </p:sp>
      <p:pic>
        <p:nvPicPr>
          <p:cNvPr id="5" name="Picture 4">
            <a:extLst>
              <a:ext uri="{FF2B5EF4-FFF2-40B4-BE49-F238E27FC236}">
                <a16:creationId xmlns:a16="http://schemas.microsoft.com/office/drawing/2014/main" id="{E603744D-742D-4D5D-9CB9-CBEDA5711F71}"/>
              </a:ext>
            </a:extLst>
          </p:cNvPr>
          <p:cNvPicPr>
            <a:picLocks noChangeAspect="1"/>
          </p:cNvPicPr>
          <p:nvPr/>
        </p:nvPicPr>
        <p:blipFill>
          <a:blip r:embed="rId2"/>
          <a:stretch>
            <a:fillRect/>
          </a:stretch>
        </p:blipFill>
        <p:spPr>
          <a:xfrm>
            <a:off x="999735" y="2580236"/>
            <a:ext cx="10192530" cy="1191664"/>
          </a:xfrm>
          <a:prstGeom prst="rect">
            <a:avLst/>
          </a:prstGeom>
        </p:spPr>
      </p:pic>
      <p:pic>
        <p:nvPicPr>
          <p:cNvPr id="7" name="Picture 6">
            <a:extLst>
              <a:ext uri="{FF2B5EF4-FFF2-40B4-BE49-F238E27FC236}">
                <a16:creationId xmlns:a16="http://schemas.microsoft.com/office/drawing/2014/main" id="{C3F9F550-5F35-4669-B071-28896A1EE4B0}"/>
              </a:ext>
            </a:extLst>
          </p:cNvPr>
          <p:cNvPicPr>
            <a:picLocks noChangeAspect="1"/>
          </p:cNvPicPr>
          <p:nvPr/>
        </p:nvPicPr>
        <p:blipFill>
          <a:blip r:embed="rId3"/>
          <a:stretch>
            <a:fillRect/>
          </a:stretch>
        </p:blipFill>
        <p:spPr>
          <a:xfrm>
            <a:off x="1016447" y="4180693"/>
            <a:ext cx="10673065" cy="942807"/>
          </a:xfrm>
          <a:prstGeom prst="rect">
            <a:avLst/>
          </a:prstGeom>
        </p:spPr>
      </p:pic>
    </p:spTree>
    <p:extLst>
      <p:ext uri="{BB962C8B-B14F-4D97-AF65-F5344CB8AC3E}">
        <p14:creationId xmlns:p14="http://schemas.microsoft.com/office/powerpoint/2010/main" val="186034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3D94-D6DB-4D64-AD40-C6F188B1014F}"/>
              </a:ext>
            </a:extLst>
          </p:cNvPr>
          <p:cNvSpPr>
            <a:spLocks noGrp="1"/>
          </p:cNvSpPr>
          <p:nvPr>
            <p:ph type="title"/>
          </p:nvPr>
        </p:nvSpPr>
        <p:spPr/>
        <p:txBody>
          <a:bodyPr/>
          <a:lstStyle/>
          <a:p>
            <a:r>
              <a:rPr lang="en-US" dirty="0"/>
              <a:t>Example of using this with prototypes</a:t>
            </a:r>
            <a:endParaRPr lang="uk-UA" dirty="0"/>
          </a:p>
        </p:txBody>
      </p:sp>
      <p:pic>
        <p:nvPicPr>
          <p:cNvPr id="5" name="Picture 4">
            <a:extLst>
              <a:ext uri="{FF2B5EF4-FFF2-40B4-BE49-F238E27FC236}">
                <a16:creationId xmlns:a16="http://schemas.microsoft.com/office/drawing/2014/main" id="{4A79B5C8-A1CA-4BB9-8FFF-E381B083FAEA}"/>
              </a:ext>
            </a:extLst>
          </p:cNvPr>
          <p:cNvPicPr>
            <a:picLocks noChangeAspect="1"/>
          </p:cNvPicPr>
          <p:nvPr/>
        </p:nvPicPr>
        <p:blipFill>
          <a:blip r:embed="rId2"/>
          <a:stretch>
            <a:fillRect/>
          </a:stretch>
        </p:blipFill>
        <p:spPr>
          <a:xfrm>
            <a:off x="4056610" y="1790527"/>
            <a:ext cx="3543127" cy="4752975"/>
          </a:xfrm>
          <a:prstGeom prst="rect">
            <a:avLst/>
          </a:prstGeom>
        </p:spPr>
      </p:pic>
    </p:spTree>
    <p:extLst>
      <p:ext uri="{BB962C8B-B14F-4D97-AF65-F5344CB8AC3E}">
        <p14:creationId xmlns:p14="http://schemas.microsoft.com/office/powerpoint/2010/main" val="400205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6D34-D22F-4310-8D0B-75978FC90834}"/>
              </a:ext>
            </a:extLst>
          </p:cNvPr>
          <p:cNvSpPr>
            <a:spLocks noGrp="1"/>
          </p:cNvSpPr>
          <p:nvPr>
            <p:ph type="title"/>
          </p:nvPr>
        </p:nvSpPr>
        <p:spPr/>
        <p:txBody>
          <a:bodyPr/>
          <a:lstStyle/>
          <a:p>
            <a:r>
              <a:rPr lang="en-US" dirty="0"/>
              <a:t>For…in loops with prototypes</a:t>
            </a:r>
            <a:endParaRPr lang="uk-UA" dirty="0"/>
          </a:p>
        </p:txBody>
      </p:sp>
      <p:pic>
        <p:nvPicPr>
          <p:cNvPr id="5" name="Picture 4">
            <a:extLst>
              <a:ext uri="{FF2B5EF4-FFF2-40B4-BE49-F238E27FC236}">
                <a16:creationId xmlns:a16="http://schemas.microsoft.com/office/drawing/2014/main" id="{A9DC0BB3-59AA-4BCC-B4FC-B131551973DB}"/>
              </a:ext>
            </a:extLst>
          </p:cNvPr>
          <p:cNvPicPr>
            <a:picLocks noChangeAspect="1"/>
          </p:cNvPicPr>
          <p:nvPr/>
        </p:nvPicPr>
        <p:blipFill>
          <a:blip r:embed="rId2"/>
          <a:stretch>
            <a:fillRect/>
          </a:stretch>
        </p:blipFill>
        <p:spPr>
          <a:xfrm>
            <a:off x="2610197" y="2057400"/>
            <a:ext cx="6644899" cy="4040366"/>
          </a:xfrm>
          <a:prstGeom prst="rect">
            <a:avLst/>
          </a:prstGeom>
        </p:spPr>
      </p:pic>
    </p:spTree>
    <p:extLst>
      <p:ext uri="{BB962C8B-B14F-4D97-AF65-F5344CB8AC3E}">
        <p14:creationId xmlns:p14="http://schemas.microsoft.com/office/powerpoint/2010/main" val="55735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7167-8ED9-40DD-8C5E-78DDAD6924C6}"/>
              </a:ext>
            </a:extLst>
          </p:cNvPr>
          <p:cNvSpPr>
            <a:spLocks noGrp="1"/>
          </p:cNvSpPr>
          <p:nvPr>
            <p:ph type="title"/>
          </p:nvPr>
        </p:nvSpPr>
        <p:spPr/>
        <p:txBody>
          <a:bodyPr/>
          <a:lstStyle/>
          <a:p>
            <a:r>
              <a:rPr lang="en-US" b="1" dirty="0" err="1">
                <a:effectLst/>
                <a:latin typeface="+mj-lt"/>
              </a:rPr>
              <a:t>F.prototype</a:t>
            </a:r>
            <a:br>
              <a:rPr lang="en-US" b="1" dirty="0">
                <a:solidFill>
                  <a:srgbClr val="333333"/>
                </a:solidFill>
                <a:effectLst/>
                <a:latin typeface="BlinkMacSystemFont"/>
              </a:rPr>
            </a:br>
            <a:endParaRPr lang="uk-UA" dirty="0"/>
          </a:p>
        </p:txBody>
      </p:sp>
      <p:pic>
        <p:nvPicPr>
          <p:cNvPr id="5" name="Picture 4">
            <a:extLst>
              <a:ext uri="{FF2B5EF4-FFF2-40B4-BE49-F238E27FC236}">
                <a16:creationId xmlns:a16="http://schemas.microsoft.com/office/drawing/2014/main" id="{84E21C44-6B21-49FD-A293-DEC70A1A176B}"/>
              </a:ext>
            </a:extLst>
          </p:cNvPr>
          <p:cNvPicPr>
            <a:picLocks noChangeAspect="1"/>
          </p:cNvPicPr>
          <p:nvPr/>
        </p:nvPicPr>
        <p:blipFill>
          <a:blip r:embed="rId2"/>
          <a:stretch>
            <a:fillRect/>
          </a:stretch>
        </p:blipFill>
        <p:spPr>
          <a:xfrm>
            <a:off x="1038932" y="2880415"/>
            <a:ext cx="10114136" cy="1097170"/>
          </a:xfrm>
          <a:prstGeom prst="rect">
            <a:avLst/>
          </a:prstGeom>
        </p:spPr>
      </p:pic>
    </p:spTree>
    <p:extLst>
      <p:ext uri="{BB962C8B-B14F-4D97-AF65-F5344CB8AC3E}">
        <p14:creationId xmlns:p14="http://schemas.microsoft.com/office/powerpoint/2010/main" val="372633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F710-ED8C-498B-A196-770535CFCC7D}"/>
              </a:ext>
            </a:extLst>
          </p:cNvPr>
          <p:cNvSpPr>
            <a:spLocks noGrp="1"/>
          </p:cNvSpPr>
          <p:nvPr>
            <p:ph type="title"/>
          </p:nvPr>
        </p:nvSpPr>
        <p:spPr/>
        <p:txBody>
          <a:bodyPr/>
          <a:lstStyle/>
          <a:p>
            <a:r>
              <a:rPr lang="en-US" dirty="0"/>
              <a:t>Prototype property example</a:t>
            </a:r>
            <a:endParaRPr lang="uk-UA" dirty="0"/>
          </a:p>
        </p:txBody>
      </p:sp>
      <p:pic>
        <p:nvPicPr>
          <p:cNvPr id="5" name="Picture 4">
            <a:extLst>
              <a:ext uri="{FF2B5EF4-FFF2-40B4-BE49-F238E27FC236}">
                <a16:creationId xmlns:a16="http://schemas.microsoft.com/office/drawing/2014/main" id="{E542CB83-419E-4B2B-8AF5-B52BEE140DEA}"/>
              </a:ext>
            </a:extLst>
          </p:cNvPr>
          <p:cNvPicPr>
            <a:picLocks noChangeAspect="1"/>
          </p:cNvPicPr>
          <p:nvPr/>
        </p:nvPicPr>
        <p:blipFill>
          <a:blip r:embed="rId2"/>
          <a:stretch>
            <a:fillRect/>
          </a:stretch>
        </p:blipFill>
        <p:spPr>
          <a:xfrm>
            <a:off x="864523" y="2057400"/>
            <a:ext cx="4654781" cy="3745990"/>
          </a:xfrm>
          <a:prstGeom prst="rect">
            <a:avLst/>
          </a:prstGeom>
        </p:spPr>
      </p:pic>
      <p:pic>
        <p:nvPicPr>
          <p:cNvPr id="7" name="Picture 6">
            <a:extLst>
              <a:ext uri="{FF2B5EF4-FFF2-40B4-BE49-F238E27FC236}">
                <a16:creationId xmlns:a16="http://schemas.microsoft.com/office/drawing/2014/main" id="{BCE73C70-9802-49A6-B1E4-3574E1500902}"/>
              </a:ext>
            </a:extLst>
          </p:cNvPr>
          <p:cNvPicPr>
            <a:picLocks noChangeAspect="1"/>
          </p:cNvPicPr>
          <p:nvPr/>
        </p:nvPicPr>
        <p:blipFill>
          <a:blip r:embed="rId3"/>
          <a:stretch>
            <a:fillRect/>
          </a:stretch>
        </p:blipFill>
        <p:spPr>
          <a:xfrm>
            <a:off x="6350232" y="2845513"/>
            <a:ext cx="4495108" cy="1764805"/>
          </a:xfrm>
          <a:prstGeom prst="rect">
            <a:avLst/>
          </a:prstGeom>
        </p:spPr>
      </p:pic>
    </p:spTree>
    <p:extLst>
      <p:ext uri="{BB962C8B-B14F-4D97-AF65-F5344CB8AC3E}">
        <p14:creationId xmlns:p14="http://schemas.microsoft.com/office/powerpoint/2010/main" val="2137310554"/>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71</TotalTime>
  <Words>200</Words>
  <Application>Microsoft Office PowerPoint</Application>
  <PresentationFormat>Widescreen</PresentationFormat>
  <Paragraphs>14</Paragraphs>
  <Slides>11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BlinkMacSystemFont</vt:lpstr>
      <vt:lpstr>Calibri</vt:lpstr>
      <vt:lpstr>Open Sans</vt:lpstr>
      <vt:lpstr>Open Sans Regular</vt:lpstr>
      <vt:lpstr>Proxima Nova Black</vt:lpstr>
      <vt:lpstr>1_GRADIENT THEME</vt:lpstr>
      <vt:lpstr>2_GRADIENT THEME</vt:lpstr>
      <vt:lpstr>2_DARK THEME</vt:lpstr>
      <vt:lpstr>F.prototype, prototypal inheritance</vt:lpstr>
      <vt:lpstr>Description of prototypical programming</vt:lpstr>
      <vt:lpstr>Example of using __proto__</vt:lpstr>
      <vt:lpstr>Limitations for __proto__</vt:lpstr>
      <vt:lpstr>The value of “this”</vt:lpstr>
      <vt:lpstr>Example of using this with prototypes</vt:lpstr>
      <vt:lpstr>For…in loops with prototypes</vt:lpstr>
      <vt:lpstr>F.prototype </vt:lpstr>
      <vt:lpstr>Prototype property example</vt:lpstr>
      <vt:lpstr>Prototype constructor example</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Максим Струс</cp:lastModifiedBy>
  <cp:revision>5</cp:revision>
  <dcterms:created xsi:type="dcterms:W3CDTF">2018-11-02T13:55:27Z</dcterms:created>
  <dcterms:modified xsi:type="dcterms:W3CDTF">2020-10-08T16:29:16Z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