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3"/>
  </p:notesMasterIdLst>
  <p:sldIdLst>
    <p:sldId id="1224" r:id="rId7"/>
    <p:sldId id="1225" r:id="rId8"/>
    <p:sldId id="1240" r:id="rId9"/>
    <p:sldId id="1241" r:id="rId10"/>
    <p:sldId id="1242" r:id="rId11"/>
    <p:sldId id="1243" r:id="rId12"/>
    <p:sldId id="1231" r:id="rId13"/>
    <p:sldId id="1244" r:id="rId14"/>
    <p:sldId id="1245" r:id="rId15"/>
    <p:sldId id="1246" r:id="rId16"/>
    <p:sldId id="1247" r:id="rId17"/>
    <p:sldId id="1248" r:id="rId18"/>
    <p:sldId id="1249" r:id="rId19"/>
    <p:sldId id="1250" r:id="rId20"/>
    <p:sldId id="1251" r:id="rId21"/>
    <p:sldId id="1206"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43"/>
            <p14:sldId id="1231"/>
            <p14:sldId id="1244"/>
            <p14:sldId id="1245"/>
            <p14:sldId id="1246"/>
            <p14:sldId id="1247"/>
            <p14:sldId id="1248"/>
            <p14:sldId id="1249"/>
            <p14:sldId id="1250"/>
            <p14:sldId id="1251"/>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78" d="100"/>
          <a:sy n="78" d="100"/>
        </p:scale>
        <p:origin x="82" y="15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18/08/2020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en.wikipedia.org/wiki/Significant_digits" TargetMode="External"/><Relationship Id="rId7" Type="http://schemas.openxmlformats.org/officeDocument/2006/relationships/image" Target="../media/image13.png"/><Relationship Id="rId2" Type="http://schemas.openxmlformats.org/officeDocument/2006/relationships/hyperlink" Target="https://en.wikipedia.org/wiki/IEEE-754"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en.wikipedia.org/wiki/Floating_point" TargetMode="Externa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Grave_accent#Use_in_programming" TargetMode="External"/><Relationship Id="rId2" Type="http://schemas.openxmlformats.org/officeDocument/2006/relationships/hyperlink" Target="https://en.wikipedia.org/wiki/String_(computer_science)" TargetMode="Externa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tructor_(computer_science)" TargetMode="External"/><Relationship Id="rId2" Type="http://schemas.openxmlformats.org/officeDocument/2006/relationships/hyperlink" Target="https://en.wikipedia.org/wiki/Case_sensitivity" TargetMode="Externa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hyperlink" Target="https://en.wikipedia.org/wiki/CamelCas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Tab_character" TargetMode="External"/><Relationship Id="rId7" Type="http://schemas.openxmlformats.org/officeDocument/2006/relationships/hyperlink" Target="https://en.wikipedia.org/wiki/Semantics_(computer_science)" TargetMode="External"/><Relationship Id="rId2" Type="http://schemas.openxmlformats.org/officeDocument/2006/relationships/hyperlink" Target="https://en.wikipedia.org/wiki/Space_(punctuation)" TargetMode="External"/><Relationship Id="rId1" Type="http://schemas.openxmlformats.org/officeDocument/2006/relationships/slideLayout" Target="../slideLayouts/slideLayout15.xml"/><Relationship Id="rId6" Type="http://schemas.openxmlformats.org/officeDocument/2006/relationships/hyperlink" Target="https://en.wikipedia.org/wiki/C_(programming_language)" TargetMode="External"/><Relationship Id="rId5" Type="http://schemas.openxmlformats.org/officeDocument/2006/relationships/hyperlink" Target="https://en.wikipedia.org/wiki/Whitespace_(computer_science)" TargetMode="External"/><Relationship Id="rId10" Type="http://schemas.openxmlformats.org/officeDocument/2006/relationships/image" Target="../media/image6.png"/><Relationship Id="rId4" Type="http://schemas.openxmlformats.org/officeDocument/2006/relationships/hyperlink" Target="https://en.wikipedia.org/wiki/Newline" TargetMode="Externa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hyperlink" Target="https://en.wikipedia.org/wiki/Comment_(computer_programming)" TargetMode="Externa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ype_system" TargetMode="External"/><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15.xml"/><Relationship Id="rId6" Type="http://schemas.openxmlformats.org/officeDocument/2006/relationships/hyperlink" Target="https://en.wikipedia.org/wiki/Function_scope" TargetMode="External"/><Relationship Id="rId5" Type="http://schemas.openxmlformats.org/officeDocument/2006/relationships/hyperlink" Target="https://en.wikipedia.org/wiki/Block_scope" TargetMode="External"/><Relationship Id="rId4" Type="http://schemas.openxmlformats.org/officeDocument/2006/relationships/hyperlink" Target="https://en.wikipedia.org/wiki/ECMAScript#6th_Edition_-_ECMAScript_20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unction_scope" TargetMode="External"/><Relationship Id="rId2" Type="http://schemas.openxmlformats.org/officeDocument/2006/relationships/hyperlink" Target="https://en.wikipedia.org/wiki/Lexical_scoping" TargetMode="Externa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hyperlink" Target="https://en.wikipedia.org/wiki/Forward_declaration" TargetMode="External"/><Relationship Id="rId4" Type="http://schemas.openxmlformats.org/officeDocument/2006/relationships/hyperlink" Target="https://en.wikipedia.org/wiki/Block_sc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Primitive_data_typ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nitialized_variable" TargetMode="External"/><Relationship Id="rId2" Type="http://schemas.openxmlformats.org/officeDocument/2006/relationships/hyperlink" Target="https://en.wikipedia.org/wiki/Undefined_value"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Null_Object_patter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JavaScript</a:t>
            </a:r>
            <a:br>
              <a:rPr lang="en-US" dirty="0"/>
            </a:br>
            <a:r>
              <a:rPr lang="en-US" dirty="0"/>
              <a:t>Syntax</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8CD5-B8CF-4CD7-9C33-698FF7EFDFD7}"/>
              </a:ext>
            </a:extLst>
          </p:cNvPr>
          <p:cNvSpPr>
            <a:spLocks noGrp="1"/>
          </p:cNvSpPr>
          <p:nvPr>
            <p:ph type="title"/>
          </p:nvPr>
        </p:nvSpPr>
        <p:spPr/>
        <p:txBody>
          <a:bodyPr/>
          <a:lstStyle/>
          <a:p>
            <a:r>
              <a:rPr lang="en-US" dirty="0"/>
              <a:t>Number</a:t>
            </a:r>
            <a:endParaRPr lang="uk-UA" dirty="0"/>
          </a:p>
        </p:txBody>
      </p:sp>
      <p:sp>
        <p:nvSpPr>
          <p:cNvPr id="3" name="Text Placeholder 2">
            <a:extLst>
              <a:ext uri="{FF2B5EF4-FFF2-40B4-BE49-F238E27FC236}">
                <a16:creationId xmlns:a16="http://schemas.microsoft.com/office/drawing/2014/main" id="{9439D03F-3371-46E9-B3F9-948DA5CA3B08}"/>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Numbers are represented in binary as </a:t>
            </a:r>
            <a:r>
              <a:rPr lang="en-US" b="0" i="0" u="none" strike="noStrike" dirty="0">
                <a:solidFill>
                  <a:srgbClr val="0B0080"/>
                </a:solidFill>
                <a:effectLst/>
                <a:latin typeface="Arial" panose="020B0604020202020204" pitchFamily="34" charset="0"/>
                <a:hlinkClick r:id="rId2" tooltip="IEEE-754"/>
              </a:rPr>
              <a:t>IEEE-754</a:t>
            </a:r>
            <a:r>
              <a:rPr lang="en-US" b="0" i="0" dirty="0">
                <a:solidFill>
                  <a:srgbClr val="202122"/>
                </a:solidFill>
                <a:effectLst/>
                <a:latin typeface="Arial" panose="020B0604020202020204" pitchFamily="34" charset="0"/>
              </a:rPr>
              <a:t> doubles, which provides an accuracy of nearly 16 </a:t>
            </a:r>
            <a:r>
              <a:rPr lang="en-US" b="0" i="0" u="none" strike="noStrike" dirty="0">
                <a:solidFill>
                  <a:srgbClr val="0B0080"/>
                </a:solidFill>
                <a:effectLst/>
                <a:latin typeface="Arial" panose="020B0604020202020204" pitchFamily="34" charset="0"/>
                <a:hlinkClick r:id="rId3" tooltip="Significant digits"/>
              </a:rPr>
              <a:t>significant digits</a:t>
            </a:r>
            <a:r>
              <a:rPr lang="en-US" b="0" i="0" dirty="0">
                <a:solidFill>
                  <a:srgbClr val="202122"/>
                </a:solidFill>
                <a:effectLst/>
                <a:latin typeface="Arial" panose="020B0604020202020204" pitchFamily="34" charset="0"/>
              </a:rPr>
              <a:t>. Because they are </a:t>
            </a:r>
            <a:r>
              <a:rPr lang="en-US" b="0" i="0" u="none" strike="noStrike" dirty="0">
                <a:solidFill>
                  <a:srgbClr val="0B0080"/>
                </a:solidFill>
                <a:effectLst/>
                <a:latin typeface="Arial" panose="020B0604020202020204" pitchFamily="34" charset="0"/>
                <a:hlinkClick r:id="rId4" tooltip="Floating point"/>
              </a:rPr>
              <a:t>floating point</a:t>
            </a:r>
            <a:r>
              <a:rPr lang="en-US" b="0" i="0" dirty="0">
                <a:solidFill>
                  <a:srgbClr val="202122"/>
                </a:solidFill>
                <a:effectLst/>
                <a:latin typeface="Arial" panose="020B0604020202020204" pitchFamily="34" charset="0"/>
              </a:rPr>
              <a:t> numbers, they do not always exactly represent real numbers, including fractions.</a:t>
            </a:r>
            <a:endParaRPr lang="uk-UA" dirty="0"/>
          </a:p>
        </p:txBody>
      </p:sp>
      <p:pic>
        <p:nvPicPr>
          <p:cNvPr id="5" name="Picture 4">
            <a:extLst>
              <a:ext uri="{FF2B5EF4-FFF2-40B4-BE49-F238E27FC236}">
                <a16:creationId xmlns:a16="http://schemas.microsoft.com/office/drawing/2014/main" id="{297E325F-18FD-486B-A2B2-23C8A5EF7530}"/>
              </a:ext>
            </a:extLst>
          </p:cNvPr>
          <p:cNvPicPr>
            <a:picLocks noChangeAspect="1"/>
          </p:cNvPicPr>
          <p:nvPr/>
        </p:nvPicPr>
        <p:blipFill>
          <a:blip r:embed="rId5"/>
          <a:stretch>
            <a:fillRect/>
          </a:stretch>
        </p:blipFill>
        <p:spPr>
          <a:xfrm>
            <a:off x="685799" y="3138487"/>
            <a:ext cx="9466289" cy="685800"/>
          </a:xfrm>
          <a:prstGeom prst="rect">
            <a:avLst/>
          </a:prstGeom>
        </p:spPr>
      </p:pic>
      <p:pic>
        <p:nvPicPr>
          <p:cNvPr id="7" name="Picture 6">
            <a:extLst>
              <a:ext uri="{FF2B5EF4-FFF2-40B4-BE49-F238E27FC236}">
                <a16:creationId xmlns:a16="http://schemas.microsoft.com/office/drawing/2014/main" id="{98CBCC24-D3FB-4DD9-ACA7-DF2B6525CF81}"/>
              </a:ext>
            </a:extLst>
          </p:cNvPr>
          <p:cNvPicPr>
            <a:picLocks noChangeAspect="1"/>
          </p:cNvPicPr>
          <p:nvPr/>
        </p:nvPicPr>
        <p:blipFill>
          <a:blip r:embed="rId6"/>
          <a:stretch>
            <a:fillRect/>
          </a:stretch>
        </p:blipFill>
        <p:spPr>
          <a:xfrm>
            <a:off x="685799" y="3953651"/>
            <a:ext cx="7972425" cy="1676400"/>
          </a:xfrm>
          <a:prstGeom prst="rect">
            <a:avLst/>
          </a:prstGeom>
        </p:spPr>
      </p:pic>
      <p:pic>
        <p:nvPicPr>
          <p:cNvPr id="9" name="Picture 8">
            <a:extLst>
              <a:ext uri="{FF2B5EF4-FFF2-40B4-BE49-F238E27FC236}">
                <a16:creationId xmlns:a16="http://schemas.microsoft.com/office/drawing/2014/main" id="{4735811A-166D-48A5-B65F-56B21CE7EDB8}"/>
              </a:ext>
            </a:extLst>
          </p:cNvPr>
          <p:cNvPicPr>
            <a:picLocks noChangeAspect="1"/>
          </p:cNvPicPr>
          <p:nvPr/>
        </p:nvPicPr>
        <p:blipFill>
          <a:blip r:embed="rId7"/>
          <a:stretch>
            <a:fillRect/>
          </a:stretch>
        </p:blipFill>
        <p:spPr>
          <a:xfrm>
            <a:off x="685799" y="5732395"/>
            <a:ext cx="7458075" cy="800100"/>
          </a:xfrm>
          <a:prstGeom prst="rect">
            <a:avLst/>
          </a:prstGeom>
        </p:spPr>
      </p:pic>
      <p:pic>
        <p:nvPicPr>
          <p:cNvPr id="11" name="Picture 10">
            <a:extLst>
              <a:ext uri="{FF2B5EF4-FFF2-40B4-BE49-F238E27FC236}">
                <a16:creationId xmlns:a16="http://schemas.microsoft.com/office/drawing/2014/main" id="{676CA7A2-7CD7-4CAC-9AFB-6A5472D6EC47}"/>
              </a:ext>
            </a:extLst>
          </p:cNvPr>
          <p:cNvPicPr>
            <a:picLocks noChangeAspect="1"/>
          </p:cNvPicPr>
          <p:nvPr/>
        </p:nvPicPr>
        <p:blipFill>
          <a:blip r:embed="rId8"/>
          <a:stretch>
            <a:fillRect/>
          </a:stretch>
        </p:blipFill>
        <p:spPr>
          <a:xfrm>
            <a:off x="8848919" y="3980768"/>
            <a:ext cx="3056942" cy="442452"/>
          </a:xfrm>
          <a:prstGeom prst="rect">
            <a:avLst/>
          </a:prstGeom>
        </p:spPr>
      </p:pic>
      <p:pic>
        <p:nvPicPr>
          <p:cNvPr id="13" name="Picture 12">
            <a:extLst>
              <a:ext uri="{FF2B5EF4-FFF2-40B4-BE49-F238E27FC236}">
                <a16:creationId xmlns:a16="http://schemas.microsoft.com/office/drawing/2014/main" id="{39AF624D-75E4-472F-A2D4-4E0EA9076E57}"/>
              </a:ext>
            </a:extLst>
          </p:cNvPr>
          <p:cNvPicPr>
            <a:picLocks noChangeAspect="1"/>
          </p:cNvPicPr>
          <p:nvPr/>
        </p:nvPicPr>
        <p:blipFill>
          <a:blip r:embed="rId9"/>
          <a:stretch>
            <a:fillRect/>
          </a:stretch>
        </p:blipFill>
        <p:spPr>
          <a:xfrm>
            <a:off x="8848919" y="4478791"/>
            <a:ext cx="3267075" cy="723900"/>
          </a:xfrm>
          <a:prstGeom prst="rect">
            <a:avLst/>
          </a:prstGeom>
        </p:spPr>
      </p:pic>
    </p:spTree>
    <p:extLst>
      <p:ext uri="{BB962C8B-B14F-4D97-AF65-F5344CB8AC3E}">
        <p14:creationId xmlns:p14="http://schemas.microsoft.com/office/powerpoint/2010/main" val="300009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E96-1BD2-4224-AFFA-48A2470D20E6}"/>
              </a:ext>
            </a:extLst>
          </p:cNvPr>
          <p:cNvSpPr>
            <a:spLocks noGrp="1"/>
          </p:cNvSpPr>
          <p:nvPr>
            <p:ph type="title"/>
          </p:nvPr>
        </p:nvSpPr>
        <p:spPr/>
        <p:txBody>
          <a:bodyPr/>
          <a:lstStyle/>
          <a:p>
            <a:r>
              <a:rPr lang="en-US" dirty="0"/>
              <a:t>String</a:t>
            </a:r>
            <a:endParaRPr lang="uk-UA" dirty="0"/>
          </a:p>
        </p:txBody>
      </p:sp>
      <p:sp>
        <p:nvSpPr>
          <p:cNvPr id="3" name="Text Placeholder 2">
            <a:extLst>
              <a:ext uri="{FF2B5EF4-FFF2-40B4-BE49-F238E27FC236}">
                <a16:creationId xmlns:a16="http://schemas.microsoft.com/office/drawing/2014/main" id="{781B67BC-AF1A-413E-A75B-8433D338C23C}"/>
              </a:ext>
            </a:extLst>
          </p:cNvPr>
          <p:cNvSpPr>
            <a:spLocks noGrp="1"/>
          </p:cNvSpPr>
          <p:nvPr>
            <p:ph type="body" sz="quarter" idx="10"/>
          </p:nvPr>
        </p:nvSpPr>
        <p:spPr>
          <a:xfrm>
            <a:off x="685800" y="2057400"/>
            <a:ext cx="10820400" cy="1880118"/>
          </a:xfrm>
        </p:spPr>
        <p:txBody>
          <a:bodyPr/>
          <a:lstStyle/>
          <a:p>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2" tooltip="String (computer science)"/>
              </a:rPr>
              <a:t>string</a:t>
            </a:r>
            <a:r>
              <a:rPr lang="en-US" b="0" i="0" dirty="0">
                <a:solidFill>
                  <a:srgbClr val="202122"/>
                </a:solidFill>
                <a:effectLst/>
                <a:latin typeface="Arial" panose="020B0604020202020204" pitchFamily="34" charset="0"/>
              </a:rPr>
              <a:t> in JavaScript is a sequence of characters. In JavaScript, strings can be created directly (as literals) by placing the series of characters between double (") or single (') quotes. Such strings must be written on a single line, but may include escaped newline characters (such as \n). The JavaScript standard allows the </a:t>
            </a:r>
            <a:r>
              <a:rPr lang="en-US" b="0" i="0" u="none" strike="noStrike" dirty="0">
                <a:solidFill>
                  <a:srgbClr val="0B0080"/>
                </a:solidFill>
                <a:effectLst/>
                <a:latin typeface="Arial" panose="020B0604020202020204" pitchFamily="34" charset="0"/>
                <a:hlinkClick r:id="rId3" tooltip="Grave accent"/>
              </a:rPr>
              <a:t>backquote</a:t>
            </a:r>
            <a:r>
              <a:rPr lang="en-US" b="0" i="0" dirty="0">
                <a:solidFill>
                  <a:srgbClr val="202122"/>
                </a:solidFill>
                <a:effectLst/>
                <a:latin typeface="Arial" panose="020B0604020202020204" pitchFamily="34" charset="0"/>
              </a:rPr>
              <a:t> character (`, a.k.a. grave accent or backtick) to quote multiline literal strings, but this is supported only on certain browsers as of 2016: Firefox and Chrome, but not Internet Explorer 11</a:t>
            </a:r>
            <a:endParaRPr lang="uk-UA" dirty="0"/>
          </a:p>
        </p:txBody>
      </p:sp>
      <p:pic>
        <p:nvPicPr>
          <p:cNvPr id="5" name="Picture 4">
            <a:extLst>
              <a:ext uri="{FF2B5EF4-FFF2-40B4-BE49-F238E27FC236}">
                <a16:creationId xmlns:a16="http://schemas.microsoft.com/office/drawing/2014/main" id="{90B41467-33BD-4C92-A345-0D7428A9F249}"/>
              </a:ext>
            </a:extLst>
          </p:cNvPr>
          <p:cNvPicPr>
            <a:picLocks noChangeAspect="1"/>
          </p:cNvPicPr>
          <p:nvPr/>
        </p:nvPicPr>
        <p:blipFill>
          <a:blip r:embed="rId4"/>
          <a:stretch>
            <a:fillRect/>
          </a:stretch>
        </p:blipFill>
        <p:spPr>
          <a:xfrm>
            <a:off x="685800" y="4066397"/>
            <a:ext cx="4972050" cy="628650"/>
          </a:xfrm>
          <a:prstGeom prst="rect">
            <a:avLst/>
          </a:prstGeom>
        </p:spPr>
      </p:pic>
      <p:pic>
        <p:nvPicPr>
          <p:cNvPr id="7" name="Picture 6">
            <a:extLst>
              <a:ext uri="{FF2B5EF4-FFF2-40B4-BE49-F238E27FC236}">
                <a16:creationId xmlns:a16="http://schemas.microsoft.com/office/drawing/2014/main" id="{75D02221-43D4-42D4-9BA8-37BFE5B16D6C}"/>
              </a:ext>
            </a:extLst>
          </p:cNvPr>
          <p:cNvPicPr>
            <a:picLocks noChangeAspect="1"/>
          </p:cNvPicPr>
          <p:nvPr/>
        </p:nvPicPr>
        <p:blipFill>
          <a:blip r:embed="rId5"/>
          <a:stretch>
            <a:fillRect/>
          </a:stretch>
        </p:blipFill>
        <p:spPr>
          <a:xfrm>
            <a:off x="685800" y="4733439"/>
            <a:ext cx="6372225" cy="723900"/>
          </a:xfrm>
          <a:prstGeom prst="rect">
            <a:avLst/>
          </a:prstGeom>
        </p:spPr>
      </p:pic>
      <p:pic>
        <p:nvPicPr>
          <p:cNvPr id="9" name="Picture 8">
            <a:extLst>
              <a:ext uri="{FF2B5EF4-FFF2-40B4-BE49-F238E27FC236}">
                <a16:creationId xmlns:a16="http://schemas.microsoft.com/office/drawing/2014/main" id="{C7638F89-6912-4BF5-A983-719E9308AE26}"/>
              </a:ext>
            </a:extLst>
          </p:cNvPr>
          <p:cNvPicPr>
            <a:picLocks noChangeAspect="1"/>
          </p:cNvPicPr>
          <p:nvPr/>
        </p:nvPicPr>
        <p:blipFill>
          <a:blip r:embed="rId6"/>
          <a:stretch>
            <a:fillRect/>
          </a:stretch>
        </p:blipFill>
        <p:spPr>
          <a:xfrm>
            <a:off x="685800" y="5490968"/>
            <a:ext cx="5743575" cy="895350"/>
          </a:xfrm>
          <a:prstGeom prst="rect">
            <a:avLst/>
          </a:prstGeom>
        </p:spPr>
      </p:pic>
    </p:spTree>
    <p:extLst>
      <p:ext uri="{BB962C8B-B14F-4D97-AF65-F5344CB8AC3E}">
        <p14:creationId xmlns:p14="http://schemas.microsoft.com/office/powerpoint/2010/main" val="38507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E3D0-EFF6-4729-AA92-DD1BEEA1F703}"/>
              </a:ext>
            </a:extLst>
          </p:cNvPr>
          <p:cNvSpPr>
            <a:spLocks noGrp="1"/>
          </p:cNvSpPr>
          <p:nvPr>
            <p:ph type="title"/>
          </p:nvPr>
        </p:nvSpPr>
        <p:spPr/>
        <p:txBody>
          <a:bodyPr/>
          <a:lstStyle/>
          <a:p>
            <a:r>
              <a:rPr lang="en-US" dirty="0"/>
              <a:t>Boolean</a:t>
            </a:r>
            <a:endParaRPr lang="uk-UA" dirty="0"/>
          </a:p>
        </p:txBody>
      </p:sp>
      <p:sp>
        <p:nvSpPr>
          <p:cNvPr id="3" name="Text Placeholder 2">
            <a:extLst>
              <a:ext uri="{FF2B5EF4-FFF2-40B4-BE49-F238E27FC236}">
                <a16:creationId xmlns:a16="http://schemas.microsoft.com/office/drawing/2014/main" id="{2D9C7C35-B14F-41AE-9FCF-AAF85A6C9DD8}"/>
              </a:ext>
            </a:extLst>
          </p:cNvPr>
          <p:cNvSpPr>
            <a:spLocks noGrp="1"/>
          </p:cNvSpPr>
          <p:nvPr>
            <p:ph type="body" sz="quarter" idx="10"/>
          </p:nvPr>
        </p:nvSpPr>
        <p:spPr/>
        <p:txBody>
          <a:bodyPr/>
          <a:lstStyle/>
          <a:p>
            <a:r>
              <a:rPr lang="en-US" dirty="0"/>
              <a:t>JavaScript provides a Boolean data type with true and false literals. The </a:t>
            </a:r>
            <a:r>
              <a:rPr lang="en-US" dirty="0" err="1"/>
              <a:t>typeof</a:t>
            </a:r>
            <a:r>
              <a:rPr lang="en-US" dirty="0"/>
              <a:t> operator returns the string "</a:t>
            </a:r>
            <a:r>
              <a:rPr lang="en-US" dirty="0" err="1"/>
              <a:t>boolean</a:t>
            </a:r>
            <a:r>
              <a:rPr lang="en-US" dirty="0"/>
              <a:t>" for these primitive types. When used in a logical context, 0, -0, null, </a:t>
            </a:r>
            <a:r>
              <a:rPr lang="en-US" dirty="0" err="1"/>
              <a:t>NaN</a:t>
            </a:r>
            <a:r>
              <a:rPr lang="en-US" dirty="0"/>
              <a:t>, undefined, and the empty string ("") evaluate as false due to automatic type coercion. All other values (the complement of the previous list) evaluate as true, including the strings "0", "false" and any object. Automatic type coercion by the equality comparison operators (== and !=) can be avoided by using the type checked comparison operators (=== and !==).</a:t>
            </a:r>
          </a:p>
          <a:p>
            <a:endParaRPr lang="en-US" dirty="0"/>
          </a:p>
          <a:p>
            <a:r>
              <a:rPr lang="en-US" dirty="0"/>
              <a:t>When type conversion is required, JavaScript converts Boolean, Number, String, or Object operands as follows:</a:t>
            </a:r>
          </a:p>
        </p:txBody>
      </p:sp>
    </p:spTree>
    <p:extLst>
      <p:ext uri="{BB962C8B-B14F-4D97-AF65-F5344CB8AC3E}">
        <p14:creationId xmlns:p14="http://schemas.microsoft.com/office/powerpoint/2010/main" val="315381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D74D-9C90-4971-BE00-4CD3B891974C}"/>
              </a:ext>
            </a:extLst>
          </p:cNvPr>
          <p:cNvSpPr>
            <a:spLocks noGrp="1"/>
          </p:cNvSpPr>
          <p:nvPr>
            <p:ph type="title"/>
          </p:nvPr>
        </p:nvSpPr>
        <p:spPr/>
        <p:txBody>
          <a:bodyPr/>
          <a:lstStyle/>
          <a:p>
            <a:r>
              <a:rPr lang="en-US" dirty="0"/>
              <a:t>Boolean (2 part)</a:t>
            </a:r>
            <a:endParaRPr lang="uk-UA" dirty="0"/>
          </a:p>
        </p:txBody>
      </p:sp>
      <p:sp>
        <p:nvSpPr>
          <p:cNvPr id="3" name="Text Placeholder 2">
            <a:extLst>
              <a:ext uri="{FF2B5EF4-FFF2-40B4-BE49-F238E27FC236}">
                <a16:creationId xmlns:a16="http://schemas.microsoft.com/office/drawing/2014/main" id="{04794D90-16A6-44DE-A4F4-C15724646E3A}"/>
              </a:ext>
            </a:extLst>
          </p:cNvPr>
          <p:cNvSpPr>
            <a:spLocks noGrp="1"/>
          </p:cNvSpPr>
          <p:nvPr>
            <p:ph type="body" sz="quarter" idx="10"/>
          </p:nvPr>
        </p:nvSpPr>
        <p:spPr>
          <a:xfrm>
            <a:off x="685800" y="2057399"/>
            <a:ext cx="10820400" cy="4114799"/>
          </a:xfrm>
        </p:spPr>
        <p:txBody>
          <a:bodyPr/>
          <a:lstStyle/>
          <a:p>
            <a:r>
              <a:rPr lang="en-US" dirty="0"/>
              <a:t>Number and String</a:t>
            </a:r>
          </a:p>
          <a:p>
            <a:r>
              <a:rPr lang="en-US" dirty="0"/>
              <a:t>The string is converted to a number value. JavaScript attempts to convert the string numeric literal to a Number type value. First, a mathematical value is derived from the string numeric literal. Next, this value is rounded to nearest Number type value.</a:t>
            </a:r>
          </a:p>
          <a:p>
            <a:r>
              <a:rPr lang="en-US" dirty="0"/>
              <a:t>Boolean</a:t>
            </a:r>
          </a:p>
          <a:p>
            <a:r>
              <a:rPr lang="en-US" dirty="0"/>
              <a:t>If one of the operands is a Boolean, the Boolean operand is converted to 1 if it is true, or to 0 if it is false.</a:t>
            </a:r>
          </a:p>
          <a:p>
            <a:r>
              <a:rPr lang="en-US" dirty="0"/>
              <a:t>Object</a:t>
            </a:r>
          </a:p>
          <a:p>
            <a:r>
              <a:rPr lang="en-US" dirty="0"/>
              <a:t>If an object is compared with a number or string, JavaScript attempts to return the default value for the object. An object is converted to a primitive String or Number value, using the .</a:t>
            </a:r>
            <a:r>
              <a:rPr lang="en-US" dirty="0" err="1"/>
              <a:t>valueOf</a:t>
            </a:r>
            <a:r>
              <a:rPr lang="en-US" dirty="0"/>
              <a:t>() or .</a:t>
            </a:r>
            <a:r>
              <a:rPr lang="en-US" dirty="0" err="1"/>
              <a:t>toString</a:t>
            </a:r>
            <a:r>
              <a:rPr lang="en-US" dirty="0"/>
              <a:t>() methods of the object. If this fails, a runtime error is generated.</a:t>
            </a:r>
            <a:endParaRPr lang="uk-UA" dirty="0"/>
          </a:p>
          <a:p>
            <a:endParaRPr lang="uk-UA" dirty="0"/>
          </a:p>
        </p:txBody>
      </p:sp>
    </p:spTree>
    <p:extLst>
      <p:ext uri="{BB962C8B-B14F-4D97-AF65-F5344CB8AC3E}">
        <p14:creationId xmlns:p14="http://schemas.microsoft.com/office/powerpoint/2010/main" val="22457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8303-65DD-421D-A4F1-E35BE675FD8E}"/>
              </a:ext>
            </a:extLst>
          </p:cNvPr>
          <p:cNvSpPr>
            <a:spLocks noGrp="1"/>
          </p:cNvSpPr>
          <p:nvPr>
            <p:ph type="title"/>
          </p:nvPr>
        </p:nvSpPr>
        <p:spPr/>
        <p:txBody>
          <a:bodyPr/>
          <a:lstStyle/>
          <a:p>
            <a:r>
              <a:rPr lang="en-US" dirty="0"/>
              <a:t>Boolean (3 part)</a:t>
            </a:r>
            <a:endParaRPr lang="uk-UA" dirty="0"/>
          </a:p>
        </p:txBody>
      </p:sp>
      <p:sp>
        <p:nvSpPr>
          <p:cNvPr id="3" name="Text Placeholder 2">
            <a:extLst>
              <a:ext uri="{FF2B5EF4-FFF2-40B4-BE49-F238E27FC236}">
                <a16:creationId xmlns:a16="http://schemas.microsoft.com/office/drawing/2014/main" id="{739ED4BD-B761-40C9-9003-AFB5E0D545EC}"/>
              </a:ext>
            </a:extLst>
          </p:cNvPr>
          <p:cNvSpPr>
            <a:spLocks noGrp="1"/>
          </p:cNvSpPr>
          <p:nvPr>
            <p:ph type="body" sz="quarter" idx="10"/>
          </p:nvPr>
        </p:nvSpPr>
        <p:spPr/>
        <p:txBody>
          <a:bodyPr/>
          <a:lstStyle/>
          <a:p>
            <a:endParaRPr lang="uk-UA" dirty="0"/>
          </a:p>
        </p:txBody>
      </p:sp>
      <p:pic>
        <p:nvPicPr>
          <p:cNvPr id="5" name="Picture 4">
            <a:extLst>
              <a:ext uri="{FF2B5EF4-FFF2-40B4-BE49-F238E27FC236}">
                <a16:creationId xmlns:a16="http://schemas.microsoft.com/office/drawing/2014/main" id="{15E0673E-1DC4-47E9-9C7A-91B80892B7DA}"/>
              </a:ext>
            </a:extLst>
          </p:cNvPr>
          <p:cNvPicPr>
            <a:picLocks noChangeAspect="1"/>
          </p:cNvPicPr>
          <p:nvPr/>
        </p:nvPicPr>
        <p:blipFill>
          <a:blip r:embed="rId2"/>
          <a:stretch>
            <a:fillRect/>
          </a:stretch>
        </p:blipFill>
        <p:spPr>
          <a:xfrm>
            <a:off x="685800" y="1796143"/>
            <a:ext cx="8013577" cy="4653933"/>
          </a:xfrm>
          <a:prstGeom prst="rect">
            <a:avLst/>
          </a:prstGeom>
        </p:spPr>
      </p:pic>
      <p:pic>
        <p:nvPicPr>
          <p:cNvPr id="6" name="Picture 5">
            <a:extLst>
              <a:ext uri="{FF2B5EF4-FFF2-40B4-BE49-F238E27FC236}">
                <a16:creationId xmlns:a16="http://schemas.microsoft.com/office/drawing/2014/main" id="{52717165-790F-4B0A-9B14-86673BDB3949}"/>
              </a:ext>
            </a:extLst>
          </p:cNvPr>
          <p:cNvPicPr>
            <a:picLocks noChangeAspect="1"/>
          </p:cNvPicPr>
          <p:nvPr/>
        </p:nvPicPr>
        <p:blipFill>
          <a:blip r:embed="rId3"/>
          <a:stretch>
            <a:fillRect/>
          </a:stretch>
        </p:blipFill>
        <p:spPr>
          <a:xfrm>
            <a:off x="6323979" y="2031470"/>
            <a:ext cx="5545091" cy="1740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246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D658-1DBD-4244-84A1-343C69F2E0E2}"/>
              </a:ext>
            </a:extLst>
          </p:cNvPr>
          <p:cNvSpPr>
            <a:spLocks noGrp="1"/>
          </p:cNvSpPr>
          <p:nvPr>
            <p:ph type="title"/>
          </p:nvPr>
        </p:nvSpPr>
        <p:spPr/>
        <p:txBody>
          <a:bodyPr/>
          <a:lstStyle/>
          <a:p>
            <a:r>
              <a:rPr lang="en-US" dirty="0"/>
              <a:t>Symbols</a:t>
            </a:r>
            <a:endParaRPr lang="uk-UA" dirty="0"/>
          </a:p>
        </p:txBody>
      </p:sp>
      <p:sp>
        <p:nvSpPr>
          <p:cNvPr id="3" name="Text Placeholder 2">
            <a:extLst>
              <a:ext uri="{FF2B5EF4-FFF2-40B4-BE49-F238E27FC236}">
                <a16:creationId xmlns:a16="http://schemas.microsoft.com/office/drawing/2014/main" id="{FF51032C-C9B3-4E3F-B5C3-2B19B2223C02}"/>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New in ECMAScript6. A </a:t>
            </a:r>
            <a:r>
              <a:rPr lang="en-US" b="0" i="1" dirty="0">
                <a:solidFill>
                  <a:srgbClr val="202122"/>
                </a:solidFill>
                <a:effectLst/>
                <a:latin typeface="Arial" panose="020B0604020202020204" pitchFamily="34" charset="0"/>
              </a:rPr>
              <a:t>Symbol</a:t>
            </a:r>
            <a:r>
              <a:rPr lang="en-US" b="0" i="0" dirty="0">
                <a:solidFill>
                  <a:srgbClr val="202122"/>
                </a:solidFill>
                <a:effectLst/>
                <a:latin typeface="Arial" panose="020B0604020202020204" pitchFamily="34" charset="0"/>
              </a:rPr>
              <a:t> is a unique and immutable identifier.</a:t>
            </a:r>
            <a:endParaRPr lang="uk-UA" dirty="0"/>
          </a:p>
        </p:txBody>
      </p:sp>
      <p:pic>
        <p:nvPicPr>
          <p:cNvPr id="5" name="Picture 4">
            <a:extLst>
              <a:ext uri="{FF2B5EF4-FFF2-40B4-BE49-F238E27FC236}">
                <a16:creationId xmlns:a16="http://schemas.microsoft.com/office/drawing/2014/main" id="{71EE92EA-BA86-4629-9C01-C3BE8408EA34}"/>
              </a:ext>
            </a:extLst>
          </p:cNvPr>
          <p:cNvPicPr>
            <a:picLocks noChangeAspect="1"/>
          </p:cNvPicPr>
          <p:nvPr/>
        </p:nvPicPr>
        <p:blipFill>
          <a:blip r:embed="rId2"/>
          <a:stretch>
            <a:fillRect/>
          </a:stretch>
        </p:blipFill>
        <p:spPr>
          <a:xfrm>
            <a:off x="685800" y="2642572"/>
            <a:ext cx="5191125" cy="2752725"/>
          </a:xfrm>
          <a:prstGeom prst="rect">
            <a:avLst/>
          </a:prstGeom>
        </p:spPr>
      </p:pic>
      <p:pic>
        <p:nvPicPr>
          <p:cNvPr id="7" name="Picture 6">
            <a:extLst>
              <a:ext uri="{FF2B5EF4-FFF2-40B4-BE49-F238E27FC236}">
                <a16:creationId xmlns:a16="http://schemas.microsoft.com/office/drawing/2014/main" id="{D1E04D8A-C101-4CCC-8651-D01B8139D865}"/>
              </a:ext>
            </a:extLst>
          </p:cNvPr>
          <p:cNvPicPr>
            <a:picLocks noChangeAspect="1"/>
          </p:cNvPicPr>
          <p:nvPr/>
        </p:nvPicPr>
        <p:blipFill>
          <a:blip r:embed="rId3"/>
          <a:stretch>
            <a:fillRect/>
          </a:stretch>
        </p:blipFill>
        <p:spPr>
          <a:xfrm>
            <a:off x="685800" y="5621672"/>
            <a:ext cx="7108108" cy="616895"/>
          </a:xfrm>
          <a:prstGeom prst="rect">
            <a:avLst/>
          </a:prstGeom>
        </p:spPr>
      </p:pic>
    </p:spTree>
    <p:extLst>
      <p:ext uri="{BB962C8B-B14F-4D97-AF65-F5344CB8AC3E}">
        <p14:creationId xmlns:p14="http://schemas.microsoft.com/office/powerpoint/2010/main" val="196417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Case sensitivity</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85800" y="2057400"/>
            <a:ext cx="9269963" cy="685800"/>
          </a:xfrm>
        </p:spPr>
        <p:txBody>
          <a:bodyPr/>
          <a:lstStyle/>
          <a:p>
            <a:r>
              <a:rPr lang="en-US" b="0" i="0" dirty="0">
                <a:solidFill>
                  <a:srgbClr val="202122"/>
                </a:solidFill>
                <a:effectLst/>
                <a:latin typeface="Arial" panose="020B0604020202020204" pitchFamily="34" charset="0"/>
              </a:rPr>
              <a:t>JavaScript is </a:t>
            </a:r>
            <a:r>
              <a:rPr lang="en-US" b="0" i="0" u="none" strike="noStrike" dirty="0">
                <a:solidFill>
                  <a:srgbClr val="0B0080"/>
                </a:solidFill>
                <a:effectLst/>
                <a:latin typeface="Arial" panose="020B0604020202020204" pitchFamily="34" charset="0"/>
                <a:hlinkClick r:id="rId2" tooltip="Case sensitivity"/>
              </a:rPr>
              <a:t>case sensitive</a:t>
            </a:r>
            <a:r>
              <a:rPr lang="en-US" b="0" i="0" dirty="0">
                <a:solidFill>
                  <a:srgbClr val="202122"/>
                </a:solidFill>
                <a:effectLst/>
                <a:latin typeface="Arial" panose="020B0604020202020204" pitchFamily="34" charset="0"/>
              </a:rPr>
              <a:t>. It is common to start the name of a </a:t>
            </a:r>
            <a:r>
              <a:rPr lang="en-US" b="0" i="0" u="none" strike="noStrike" dirty="0">
                <a:solidFill>
                  <a:srgbClr val="0B0080"/>
                </a:solidFill>
                <a:effectLst/>
                <a:latin typeface="Arial" panose="020B0604020202020204" pitchFamily="34" charset="0"/>
                <a:hlinkClick r:id="rId3" tooltip="Constructor (computer science)"/>
              </a:rPr>
              <a:t>constructor</a:t>
            </a:r>
            <a:r>
              <a:rPr lang="en-US" b="0" i="0" dirty="0">
                <a:solidFill>
                  <a:srgbClr val="202122"/>
                </a:solidFill>
                <a:effectLst/>
                <a:latin typeface="Arial" panose="020B0604020202020204" pitchFamily="34" charset="0"/>
              </a:rPr>
              <a:t> with a </a:t>
            </a:r>
            <a:r>
              <a:rPr lang="en-US" b="0" i="0" u="none" strike="noStrike" dirty="0" err="1">
                <a:solidFill>
                  <a:srgbClr val="0B0080"/>
                </a:solidFill>
                <a:effectLst/>
                <a:latin typeface="Arial" panose="020B0604020202020204" pitchFamily="34" charset="0"/>
                <a:hlinkClick r:id="rId4" tooltip="CamelCase"/>
              </a:rPr>
              <a:t>capitalised</a:t>
            </a:r>
            <a:r>
              <a:rPr lang="en-US" b="0" i="0" dirty="0">
                <a:solidFill>
                  <a:srgbClr val="202122"/>
                </a:solidFill>
                <a:effectLst/>
                <a:latin typeface="Arial" panose="020B0604020202020204" pitchFamily="34" charset="0"/>
              </a:rPr>
              <a:t> letter, and the name of a function or variable with a lower-case letter.</a:t>
            </a:r>
            <a:endParaRPr lang="uk-UA" dirty="0"/>
          </a:p>
        </p:txBody>
      </p:sp>
      <p:pic>
        <p:nvPicPr>
          <p:cNvPr id="3" name="Picture 2">
            <a:extLst>
              <a:ext uri="{FF2B5EF4-FFF2-40B4-BE49-F238E27FC236}">
                <a16:creationId xmlns:a16="http://schemas.microsoft.com/office/drawing/2014/main" id="{1E53FDDD-6CA2-47F8-B23A-AD284394846F}"/>
              </a:ext>
            </a:extLst>
          </p:cNvPr>
          <p:cNvPicPr>
            <a:picLocks noChangeAspect="1"/>
          </p:cNvPicPr>
          <p:nvPr/>
        </p:nvPicPr>
        <p:blipFill>
          <a:blip r:embed="rId5"/>
          <a:stretch>
            <a:fillRect/>
          </a:stretch>
        </p:blipFill>
        <p:spPr>
          <a:xfrm>
            <a:off x="685800" y="2882967"/>
            <a:ext cx="7822781" cy="1231834"/>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8C00-70BF-42AA-8B51-46C3062C6A90}"/>
              </a:ext>
            </a:extLst>
          </p:cNvPr>
          <p:cNvSpPr>
            <a:spLocks noGrp="1"/>
          </p:cNvSpPr>
          <p:nvPr>
            <p:ph type="title"/>
          </p:nvPr>
        </p:nvSpPr>
        <p:spPr/>
        <p:txBody>
          <a:bodyPr/>
          <a:lstStyle/>
          <a:p>
            <a:r>
              <a:rPr lang="en-US" dirty="0"/>
              <a:t>Whitespaces and semicolons</a:t>
            </a:r>
            <a:endParaRPr lang="uk-UA" dirty="0"/>
          </a:p>
        </p:txBody>
      </p:sp>
      <p:sp>
        <p:nvSpPr>
          <p:cNvPr id="3" name="Text Placeholder 2">
            <a:extLst>
              <a:ext uri="{FF2B5EF4-FFF2-40B4-BE49-F238E27FC236}">
                <a16:creationId xmlns:a16="http://schemas.microsoft.com/office/drawing/2014/main" id="{5ECBD58C-001B-4F7C-8F0A-909ED1646A7E}"/>
              </a:ext>
            </a:extLst>
          </p:cNvPr>
          <p:cNvSpPr>
            <a:spLocks noGrp="1"/>
          </p:cNvSpPr>
          <p:nvPr>
            <p:ph type="body" sz="quarter" idx="10"/>
          </p:nvPr>
        </p:nvSpPr>
        <p:spPr>
          <a:xfrm>
            <a:off x="685800" y="2057399"/>
            <a:ext cx="10820400" cy="4576665"/>
          </a:xfrm>
        </p:spPr>
        <p:txBody>
          <a:bodyPr/>
          <a:lstStyle/>
          <a:p>
            <a:r>
              <a:rPr lang="en-US" b="0" i="0" u="none" strike="noStrike" dirty="0">
                <a:solidFill>
                  <a:srgbClr val="0B0080"/>
                </a:solidFill>
                <a:effectLst/>
                <a:latin typeface="Arial" panose="020B0604020202020204" pitchFamily="34" charset="0"/>
                <a:hlinkClick r:id="rId2" tooltip="Space (punctuation)"/>
              </a:rPr>
              <a:t>Spaces</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3" tooltip="Tab character"/>
              </a:rPr>
              <a:t>tabs</a:t>
            </a:r>
            <a:r>
              <a:rPr lang="en-US" b="0" i="0" dirty="0">
                <a:solidFill>
                  <a:srgbClr val="2021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4" tooltip="Newline"/>
              </a:rPr>
              <a:t>newlines</a:t>
            </a:r>
            <a:r>
              <a:rPr lang="en-US" b="0" i="0" dirty="0">
                <a:solidFill>
                  <a:srgbClr val="202122"/>
                </a:solidFill>
                <a:effectLst/>
                <a:latin typeface="Arial" panose="020B0604020202020204" pitchFamily="34" charset="0"/>
              </a:rPr>
              <a:t> used outside of string constants are called </a:t>
            </a:r>
            <a:r>
              <a:rPr lang="en-US" b="0" i="0" u="none" strike="noStrike" dirty="0">
                <a:solidFill>
                  <a:srgbClr val="0B0080"/>
                </a:solidFill>
                <a:effectLst/>
                <a:latin typeface="Arial" panose="020B0604020202020204" pitchFamily="34" charset="0"/>
                <a:hlinkClick r:id="rId5" tooltip="Whitespace (computer science)"/>
              </a:rPr>
              <a:t>whitespace</a:t>
            </a:r>
            <a:r>
              <a:rPr lang="en-US" b="0" i="0" dirty="0">
                <a:solidFill>
                  <a:srgbClr val="202122"/>
                </a:solidFill>
                <a:effectLst/>
                <a:latin typeface="Arial" panose="020B0604020202020204" pitchFamily="34" charset="0"/>
              </a:rPr>
              <a:t>. Unlike in </a:t>
            </a:r>
            <a:r>
              <a:rPr lang="en-US" b="0" i="0" u="none" strike="noStrike" dirty="0">
                <a:solidFill>
                  <a:srgbClr val="0B0080"/>
                </a:solidFill>
                <a:effectLst/>
                <a:latin typeface="Arial" panose="020B0604020202020204" pitchFamily="34" charset="0"/>
                <a:hlinkClick r:id="rId6" tooltip="C (programming language)"/>
              </a:rPr>
              <a:t>C</a:t>
            </a:r>
            <a:r>
              <a:rPr lang="en-US" b="0" i="0" dirty="0">
                <a:solidFill>
                  <a:srgbClr val="202122"/>
                </a:solidFill>
                <a:effectLst/>
                <a:latin typeface="Arial" panose="020B0604020202020204" pitchFamily="34" charset="0"/>
              </a:rPr>
              <a:t>, whitespace in JavaScript source can directly impact </a:t>
            </a:r>
            <a:r>
              <a:rPr lang="en-US" b="0" i="0" u="none" strike="noStrike" dirty="0">
                <a:solidFill>
                  <a:srgbClr val="0B0080"/>
                </a:solidFill>
                <a:effectLst/>
                <a:latin typeface="Arial" panose="020B0604020202020204" pitchFamily="34" charset="0"/>
                <a:hlinkClick r:id="rId7" tooltip="Semantics (computer science)"/>
              </a:rPr>
              <a:t>semantics</a:t>
            </a:r>
            <a:r>
              <a:rPr lang="en-US" b="0" i="0" dirty="0">
                <a:solidFill>
                  <a:srgbClr val="202122"/>
                </a:solidFill>
                <a:effectLst/>
                <a:latin typeface="Arial" panose="020B0604020202020204" pitchFamily="34" charset="0"/>
              </a:rPr>
              <a:t>. The five restricted productions are: return, throw, continue, </a:t>
            </a:r>
            <a:r>
              <a:rPr lang="en-US" b="0" i="0" dirty="0" err="1">
                <a:solidFill>
                  <a:srgbClr val="202122"/>
                </a:solidFill>
                <a:effectLst/>
                <a:latin typeface="Arial" panose="020B0604020202020204" pitchFamily="34" charset="0"/>
              </a:rPr>
              <a:t>etc</a:t>
            </a:r>
            <a:r>
              <a:rPr lang="en-US" b="0" i="0" dirty="0">
                <a:solidFill>
                  <a:srgbClr val="202122"/>
                </a:solidFill>
                <a:effectLst/>
                <a:latin typeface="Arial" panose="020B0604020202020204" pitchFamily="34" charset="0"/>
              </a:rPr>
              <a:t>…</a:t>
            </a:r>
          </a:p>
          <a:p>
            <a:endParaRPr lang="en-US" dirty="0">
              <a:solidFill>
                <a:srgbClr val="202122"/>
              </a:solidFill>
              <a:latin typeface="Arial" panose="020B0604020202020204" pitchFamily="34" charset="0"/>
            </a:endParaRPr>
          </a:p>
        </p:txBody>
      </p:sp>
      <p:pic>
        <p:nvPicPr>
          <p:cNvPr id="5" name="Picture 4">
            <a:extLst>
              <a:ext uri="{FF2B5EF4-FFF2-40B4-BE49-F238E27FC236}">
                <a16:creationId xmlns:a16="http://schemas.microsoft.com/office/drawing/2014/main" id="{95FAE5A1-DCF6-4856-8DEC-221E8B4BD709}"/>
              </a:ext>
            </a:extLst>
          </p:cNvPr>
          <p:cNvPicPr>
            <a:picLocks noChangeAspect="1"/>
          </p:cNvPicPr>
          <p:nvPr/>
        </p:nvPicPr>
        <p:blipFill>
          <a:blip r:embed="rId8"/>
          <a:stretch>
            <a:fillRect/>
          </a:stretch>
        </p:blipFill>
        <p:spPr>
          <a:xfrm>
            <a:off x="1007706" y="3286319"/>
            <a:ext cx="3562835" cy="1528690"/>
          </a:xfrm>
          <a:prstGeom prst="rect">
            <a:avLst/>
          </a:prstGeom>
        </p:spPr>
      </p:pic>
      <p:pic>
        <p:nvPicPr>
          <p:cNvPr id="7" name="Picture 6">
            <a:extLst>
              <a:ext uri="{FF2B5EF4-FFF2-40B4-BE49-F238E27FC236}">
                <a16:creationId xmlns:a16="http://schemas.microsoft.com/office/drawing/2014/main" id="{50C74194-3EEC-44F7-8F4B-03E60179B5F1}"/>
              </a:ext>
            </a:extLst>
          </p:cNvPr>
          <p:cNvPicPr>
            <a:picLocks noChangeAspect="1"/>
          </p:cNvPicPr>
          <p:nvPr/>
        </p:nvPicPr>
        <p:blipFill>
          <a:blip r:embed="rId9"/>
          <a:stretch>
            <a:fillRect/>
          </a:stretch>
        </p:blipFill>
        <p:spPr>
          <a:xfrm>
            <a:off x="4892447" y="3286319"/>
            <a:ext cx="2257187" cy="1728909"/>
          </a:xfrm>
          <a:prstGeom prst="rect">
            <a:avLst/>
          </a:prstGeom>
        </p:spPr>
      </p:pic>
      <p:pic>
        <p:nvPicPr>
          <p:cNvPr id="9" name="Picture 8">
            <a:extLst>
              <a:ext uri="{FF2B5EF4-FFF2-40B4-BE49-F238E27FC236}">
                <a16:creationId xmlns:a16="http://schemas.microsoft.com/office/drawing/2014/main" id="{3CEC9A77-40F8-4961-996D-580E0CBF5B93}"/>
              </a:ext>
            </a:extLst>
          </p:cNvPr>
          <p:cNvPicPr>
            <a:picLocks noChangeAspect="1"/>
          </p:cNvPicPr>
          <p:nvPr/>
        </p:nvPicPr>
        <p:blipFill>
          <a:blip r:embed="rId10"/>
          <a:stretch>
            <a:fillRect/>
          </a:stretch>
        </p:blipFill>
        <p:spPr>
          <a:xfrm>
            <a:off x="7732479" y="3286319"/>
            <a:ext cx="3538901" cy="1964882"/>
          </a:xfrm>
          <a:prstGeom prst="rect">
            <a:avLst/>
          </a:prstGeom>
        </p:spPr>
      </p:pic>
    </p:spTree>
    <p:extLst>
      <p:ext uri="{BB962C8B-B14F-4D97-AF65-F5344CB8AC3E}">
        <p14:creationId xmlns:p14="http://schemas.microsoft.com/office/powerpoint/2010/main" val="382631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07CA-F268-4FD2-B5DB-B4E59DD0EFDF}"/>
              </a:ext>
            </a:extLst>
          </p:cNvPr>
          <p:cNvSpPr>
            <a:spLocks noGrp="1"/>
          </p:cNvSpPr>
          <p:nvPr>
            <p:ph type="title"/>
          </p:nvPr>
        </p:nvSpPr>
        <p:spPr/>
        <p:txBody>
          <a:bodyPr/>
          <a:lstStyle/>
          <a:p>
            <a:r>
              <a:rPr lang="en-US" dirty="0"/>
              <a:t>Comments</a:t>
            </a:r>
            <a:endParaRPr lang="uk-UA" dirty="0"/>
          </a:p>
        </p:txBody>
      </p:sp>
      <p:sp>
        <p:nvSpPr>
          <p:cNvPr id="3" name="Text Placeholder 2">
            <a:extLst>
              <a:ext uri="{FF2B5EF4-FFF2-40B4-BE49-F238E27FC236}">
                <a16:creationId xmlns:a16="http://schemas.microsoft.com/office/drawing/2014/main" id="{FC079B60-472C-4200-B554-D880CECD4C38}"/>
              </a:ext>
            </a:extLst>
          </p:cNvPr>
          <p:cNvSpPr>
            <a:spLocks noGrp="1"/>
          </p:cNvSpPr>
          <p:nvPr>
            <p:ph type="body" sz="quarter" idx="10"/>
          </p:nvPr>
        </p:nvSpPr>
        <p:spPr/>
        <p:txBody>
          <a:bodyPr/>
          <a:lstStyle/>
          <a:p>
            <a:r>
              <a:rPr lang="en-US" b="0" i="0" u="none" strike="noStrike" dirty="0">
                <a:solidFill>
                  <a:srgbClr val="0B0080"/>
                </a:solidFill>
                <a:effectLst/>
                <a:latin typeface="Arial" panose="020B0604020202020204" pitchFamily="34" charset="0"/>
                <a:hlinkClick r:id="rId2" tooltip="Comment (computer programming)"/>
              </a:rPr>
              <a:t>Comment</a:t>
            </a:r>
            <a:r>
              <a:rPr lang="en-US" b="0" i="0" dirty="0">
                <a:solidFill>
                  <a:srgbClr val="202122"/>
                </a:solidFill>
                <a:effectLst/>
                <a:latin typeface="Arial" panose="020B0604020202020204" pitchFamily="34" charset="0"/>
              </a:rPr>
              <a:t> syntax is the same as in </a:t>
            </a:r>
            <a:r>
              <a:rPr lang="en-US" b="0" i="0" u="none" strike="noStrike" dirty="0">
                <a:solidFill>
                  <a:srgbClr val="0B0080"/>
                </a:solidFill>
                <a:effectLst/>
                <a:latin typeface="Arial" panose="020B0604020202020204" pitchFamily="34" charset="0"/>
                <a:hlinkClick r:id="rId3" tooltip="C++"/>
              </a:rPr>
              <a:t>C++</a:t>
            </a:r>
            <a:r>
              <a:rPr lang="en-US" b="0" i="0" dirty="0">
                <a:solidFill>
                  <a:srgbClr val="202122"/>
                </a:solidFill>
                <a:effectLst/>
                <a:latin typeface="Arial" panose="020B0604020202020204" pitchFamily="34" charset="0"/>
              </a:rPr>
              <a:t> and many other languages.</a:t>
            </a:r>
            <a:endParaRPr lang="uk-UA" dirty="0"/>
          </a:p>
        </p:txBody>
      </p:sp>
      <p:pic>
        <p:nvPicPr>
          <p:cNvPr id="5" name="Picture 4">
            <a:extLst>
              <a:ext uri="{FF2B5EF4-FFF2-40B4-BE49-F238E27FC236}">
                <a16:creationId xmlns:a16="http://schemas.microsoft.com/office/drawing/2014/main" id="{4E861D97-8DAA-4ADB-9ED7-094876F7D9C7}"/>
              </a:ext>
            </a:extLst>
          </p:cNvPr>
          <p:cNvPicPr>
            <a:picLocks noChangeAspect="1"/>
          </p:cNvPicPr>
          <p:nvPr/>
        </p:nvPicPr>
        <p:blipFill>
          <a:blip r:embed="rId4"/>
          <a:stretch>
            <a:fillRect/>
          </a:stretch>
        </p:blipFill>
        <p:spPr>
          <a:xfrm>
            <a:off x="685800" y="2824064"/>
            <a:ext cx="7003051" cy="2139821"/>
          </a:xfrm>
          <a:prstGeom prst="rect">
            <a:avLst/>
          </a:prstGeom>
        </p:spPr>
      </p:pic>
    </p:spTree>
    <p:extLst>
      <p:ext uri="{BB962C8B-B14F-4D97-AF65-F5344CB8AC3E}">
        <p14:creationId xmlns:p14="http://schemas.microsoft.com/office/powerpoint/2010/main" val="330774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9236-3384-461B-B400-AF084F0808A3}"/>
              </a:ext>
            </a:extLst>
          </p:cNvPr>
          <p:cNvSpPr>
            <a:spLocks noGrp="1"/>
          </p:cNvSpPr>
          <p:nvPr>
            <p:ph type="title"/>
          </p:nvPr>
        </p:nvSpPr>
        <p:spPr/>
        <p:txBody>
          <a:bodyPr/>
          <a:lstStyle/>
          <a:p>
            <a:r>
              <a:rPr lang="en-US" dirty="0"/>
              <a:t>Variables</a:t>
            </a:r>
            <a:endParaRPr lang="uk-UA" dirty="0"/>
          </a:p>
        </p:txBody>
      </p:sp>
      <p:sp>
        <p:nvSpPr>
          <p:cNvPr id="3" name="Text Placeholder 2">
            <a:extLst>
              <a:ext uri="{FF2B5EF4-FFF2-40B4-BE49-F238E27FC236}">
                <a16:creationId xmlns:a16="http://schemas.microsoft.com/office/drawing/2014/main" id="{93B3A821-8138-48F5-8234-93848658B17A}"/>
              </a:ext>
            </a:extLst>
          </p:cNvPr>
          <p:cNvSpPr>
            <a:spLocks noGrp="1"/>
          </p:cNvSpPr>
          <p:nvPr>
            <p:ph type="body" sz="quarter" idx="10"/>
          </p:nvPr>
        </p:nvSpPr>
        <p:spPr/>
        <p:txBody>
          <a:bodyPr/>
          <a:lstStyle/>
          <a:p>
            <a:r>
              <a:rPr lang="en-US" b="0" i="0" u="none" strike="noStrike" dirty="0">
                <a:solidFill>
                  <a:srgbClr val="0B0080"/>
                </a:solidFill>
                <a:effectLst/>
                <a:latin typeface="Arial" panose="020B0604020202020204" pitchFamily="34" charset="0"/>
                <a:hlinkClick r:id="rId2" tooltip="Variable (programming)"/>
              </a:rPr>
              <a:t>Variables</a:t>
            </a:r>
            <a:r>
              <a:rPr lang="en-US" b="0" i="0" dirty="0">
                <a:solidFill>
                  <a:srgbClr val="202122"/>
                </a:solidFill>
                <a:effectLst/>
                <a:latin typeface="Arial" panose="020B0604020202020204" pitchFamily="34" charset="0"/>
              </a:rPr>
              <a:t> in standard JavaScript have no </a:t>
            </a:r>
            <a:r>
              <a:rPr lang="en-US" b="0" i="0" u="none" strike="noStrike" dirty="0">
                <a:solidFill>
                  <a:srgbClr val="0B0080"/>
                </a:solidFill>
                <a:effectLst/>
                <a:latin typeface="Arial" panose="020B0604020202020204" pitchFamily="34" charset="0"/>
                <a:hlinkClick r:id="rId3" tooltip="Type system"/>
              </a:rPr>
              <a:t>type</a:t>
            </a:r>
            <a:r>
              <a:rPr lang="en-US" b="0" i="0" dirty="0">
                <a:solidFill>
                  <a:srgbClr val="202122"/>
                </a:solidFill>
                <a:effectLst/>
                <a:latin typeface="Arial" panose="020B0604020202020204" pitchFamily="34" charset="0"/>
              </a:rPr>
              <a:t> attached, and any value can be stored in any variable. Starting with </a:t>
            </a:r>
            <a:r>
              <a:rPr lang="en-US" b="0" i="0" u="none" strike="noStrike" dirty="0">
                <a:solidFill>
                  <a:srgbClr val="0B0080"/>
                </a:solidFill>
                <a:effectLst/>
                <a:latin typeface="Arial" panose="020B0604020202020204" pitchFamily="34" charset="0"/>
                <a:hlinkClick r:id="rId4" tooltip="ECMAScript"/>
              </a:rPr>
              <a:t>ES6</a:t>
            </a:r>
            <a:r>
              <a:rPr lang="en-US" b="0" i="0" dirty="0">
                <a:solidFill>
                  <a:srgbClr val="202122"/>
                </a:solidFill>
                <a:effectLst/>
                <a:latin typeface="Arial" panose="020B0604020202020204" pitchFamily="34" charset="0"/>
              </a:rPr>
              <a:t>, the version of the language </a:t>
            </a:r>
            <a:r>
              <a:rPr lang="en-US" b="0" i="0" dirty="0" err="1">
                <a:solidFill>
                  <a:srgbClr val="202122"/>
                </a:solidFill>
                <a:effectLst/>
                <a:latin typeface="Arial" panose="020B0604020202020204" pitchFamily="34" charset="0"/>
              </a:rPr>
              <a:t>finalised</a:t>
            </a:r>
            <a:r>
              <a:rPr lang="en-US" b="0" i="0" dirty="0">
                <a:solidFill>
                  <a:srgbClr val="202122"/>
                </a:solidFill>
                <a:effectLst/>
                <a:latin typeface="Arial" panose="020B0604020202020204" pitchFamily="34" charset="0"/>
              </a:rPr>
              <a:t> in 2015, variables can be declared with </a:t>
            </a:r>
            <a:r>
              <a:rPr lang="en-US" b="0" i="0" dirty="0">
                <a:solidFill>
                  <a:srgbClr val="FF0000"/>
                </a:solidFill>
                <a:effectLst/>
                <a:latin typeface="Arial" panose="020B0604020202020204" pitchFamily="34" charset="0"/>
              </a:rPr>
              <a:t>let</a:t>
            </a:r>
            <a:r>
              <a:rPr lang="en-US" b="0" i="0" dirty="0">
                <a:solidFill>
                  <a:srgbClr val="202122"/>
                </a:solidFill>
                <a:effectLst/>
                <a:latin typeface="Arial" panose="020B0604020202020204" pitchFamily="34" charset="0"/>
              </a:rPr>
              <a:t>  (for a </a:t>
            </a:r>
            <a:r>
              <a:rPr lang="en-US" b="0" i="0" u="none" strike="noStrike" dirty="0">
                <a:solidFill>
                  <a:srgbClr val="0B0080"/>
                </a:solidFill>
                <a:effectLst/>
                <a:latin typeface="Arial" panose="020B0604020202020204" pitchFamily="34" charset="0"/>
                <a:hlinkClick r:id="rId5" tooltip="Block scope"/>
              </a:rPr>
              <a:t>block level</a:t>
            </a:r>
            <a:r>
              <a:rPr lang="en-US" b="0" i="0" dirty="0">
                <a:solidFill>
                  <a:srgbClr val="202122"/>
                </a:solidFill>
                <a:effectLst/>
                <a:latin typeface="Arial" panose="020B0604020202020204" pitchFamily="34" charset="0"/>
              </a:rPr>
              <a:t> variable), </a:t>
            </a:r>
            <a:r>
              <a:rPr lang="en-US" b="0" i="0" dirty="0">
                <a:solidFill>
                  <a:srgbClr val="FF0000"/>
                </a:solidFill>
                <a:effectLst/>
                <a:latin typeface="Arial" panose="020B0604020202020204" pitchFamily="34" charset="0"/>
              </a:rPr>
              <a:t>var </a:t>
            </a:r>
            <a:r>
              <a:rPr lang="en-US" b="0" i="0" dirty="0">
                <a:solidFill>
                  <a:srgbClr val="202122"/>
                </a:solidFill>
                <a:effectLst/>
                <a:latin typeface="Arial" panose="020B0604020202020204" pitchFamily="34" charset="0"/>
              </a:rPr>
              <a:t>(for a </a:t>
            </a:r>
            <a:r>
              <a:rPr lang="en-US" b="0" i="0" u="none" strike="noStrike" dirty="0">
                <a:solidFill>
                  <a:srgbClr val="0B0080"/>
                </a:solidFill>
                <a:effectLst/>
                <a:latin typeface="Arial" panose="020B0604020202020204" pitchFamily="34" charset="0"/>
                <a:hlinkClick r:id="rId6" tooltip="Function scope"/>
              </a:rPr>
              <a:t>function level</a:t>
            </a:r>
            <a:r>
              <a:rPr lang="en-US" b="0" i="0" dirty="0">
                <a:solidFill>
                  <a:srgbClr val="202122"/>
                </a:solidFill>
                <a:effectLst/>
                <a:latin typeface="Arial" panose="020B0604020202020204" pitchFamily="34" charset="0"/>
              </a:rPr>
              <a:t> variable) or </a:t>
            </a:r>
            <a:r>
              <a:rPr lang="en-US" b="0" i="0" dirty="0">
                <a:solidFill>
                  <a:srgbClr val="FF0000"/>
                </a:solidFill>
                <a:effectLst/>
                <a:latin typeface="Arial" panose="020B0604020202020204" pitchFamily="34" charset="0"/>
              </a:rPr>
              <a:t>const </a:t>
            </a:r>
            <a:r>
              <a:rPr lang="en-US" b="0" i="0" dirty="0">
                <a:solidFill>
                  <a:srgbClr val="202122"/>
                </a:solidFill>
                <a:effectLst/>
                <a:latin typeface="Arial" panose="020B0604020202020204" pitchFamily="34" charset="0"/>
              </a:rPr>
              <a:t>(for an immutable one). An identifier must start with a letter, underscore (_), or dollar sign ($); subsequent characters can also be digits (0-9). Because JavaScript is case sensitive, letters include the characters "A" through "Z" (uppercase) and the characters "a" through "z" (lowercase).</a:t>
            </a:r>
            <a:endParaRPr lang="uk-UA" dirty="0">
              <a:solidFill>
                <a:srgbClr val="FF0000"/>
              </a:solidFill>
            </a:endParaRPr>
          </a:p>
        </p:txBody>
      </p:sp>
    </p:spTree>
    <p:extLst>
      <p:ext uri="{BB962C8B-B14F-4D97-AF65-F5344CB8AC3E}">
        <p14:creationId xmlns:p14="http://schemas.microsoft.com/office/powerpoint/2010/main" val="225175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B63A-4BD4-4AE8-9F99-E196A462AC18}"/>
              </a:ext>
            </a:extLst>
          </p:cNvPr>
          <p:cNvSpPr>
            <a:spLocks noGrp="1"/>
          </p:cNvSpPr>
          <p:nvPr>
            <p:ph type="title"/>
          </p:nvPr>
        </p:nvSpPr>
        <p:spPr/>
        <p:txBody>
          <a:bodyPr/>
          <a:lstStyle/>
          <a:p>
            <a:r>
              <a:rPr lang="en-US" dirty="0"/>
              <a:t>Scope and hoisting</a:t>
            </a:r>
            <a:endParaRPr lang="uk-UA" dirty="0"/>
          </a:p>
        </p:txBody>
      </p:sp>
      <p:sp>
        <p:nvSpPr>
          <p:cNvPr id="3" name="Text Placeholder 2">
            <a:extLst>
              <a:ext uri="{FF2B5EF4-FFF2-40B4-BE49-F238E27FC236}">
                <a16:creationId xmlns:a16="http://schemas.microsoft.com/office/drawing/2014/main" id="{92D0B770-4DB5-445F-BAAA-96B8CB688A28}"/>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Variables are </a:t>
            </a:r>
            <a:r>
              <a:rPr lang="en-US" b="0" i="0" u="none" strike="noStrike" dirty="0">
                <a:solidFill>
                  <a:srgbClr val="0B0080"/>
                </a:solidFill>
                <a:effectLst/>
                <a:latin typeface="Arial" panose="020B0604020202020204" pitchFamily="34" charset="0"/>
                <a:hlinkClick r:id="rId2" tooltip="Lexical scoping"/>
              </a:rPr>
              <a:t>lexically scoped</a:t>
            </a:r>
            <a:r>
              <a:rPr lang="en-US" b="0" i="0" dirty="0">
                <a:solidFill>
                  <a:srgbClr val="202122"/>
                </a:solidFill>
                <a:effectLst/>
                <a:latin typeface="Arial" panose="020B0604020202020204" pitchFamily="34" charset="0"/>
              </a:rPr>
              <a:t> at </a:t>
            </a:r>
            <a:r>
              <a:rPr lang="en-US" b="0" i="0" u="none" strike="noStrike" dirty="0">
                <a:solidFill>
                  <a:srgbClr val="0B0080"/>
                </a:solidFill>
                <a:effectLst/>
                <a:latin typeface="Arial" panose="020B0604020202020204" pitchFamily="34" charset="0"/>
                <a:hlinkClick r:id="rId3" tooltip="Function scope"/>
              </a:rPr>
              <a:t>function level</a:t>
            </a:r>
            <a:r>
              <a:rPr lang="en-US" b="0" i="0" dirty="0">
                <a:solidFill>
                  <a:srgbClr val="202122"/>
                </a:solidFill>
                <a:effectLst/>
                <a:latin typeface="Arial" panose="020B0604020202020204" pitchFamily="34" charset="0"/>
              </a:rPr>
              <a:t> (not </a:t>
            </a:r>
            <a:r>
              <a:rPr lang="en-US" b="0" i="0" u="none" strike="noStrike" dirty="0">
                <a:solidFill>
                  <a:srgbClr val="0B0080"/>
                </a:solidFill>
                <a:effectLst/>
                <a:latin typeface="Arial" panose="020B0604020202020204" pitchFamily="34" charset="0"/>
                <a:hlinkClick r:id="rId4" tooltip="Block scope"/>
              </a:rPr>
              <a:t>block level</a:t>
            </a:r>
            <a:r>
              <a:rPr lang="en-US" b="0" i="0" dirty="0">
                <a:solidFill>
                  <a:srgbClr val="202122"/>
                </a:solidFill>
                <a:effectLst/>
                <a:latin typeface="Arial" panose="020B0604020202020204" pitchFamily="34" charset="0"/>
              </a:rPr>
              <a:t> as in C), and this does not depend on order (</a:t>
            </a:r>
            <a:r>
              <a:rPr lang="en-US" b="0" i="0" u="none" strike="noStrike" dirty="0">
                <a:solidFill>
                  <a:srgbClr val="0B0080"/>
                </a:solidFill>
                <a:effectLst/>
                <a:latin typeface="Arial" panose="020B0604020202020204" pitchFamily="34" charset="0"/>
                <a:hlinkClick r:id="rId5" tooltip="Forward declaration"/>
              </a:rPr>
              <a:t>forward declaration</a:t>
            </a:r>
            <a:r>
              <a:rPr lang="en-US" b="0" i="0" dirty="0">
                <a:solidFill>
                  <a:srgbClr val="202122"/>
                </a:solidFill>
                <a:effectLst/>
                <a:latin typeface="Arial" panose="020B0604020202020204" pitchFamily="34" charset="0"/>
              </a:rPr>
              <a:t> is not necessary): if a variable is declared inside a function (at any point, in any block), then inside the function, the name will resolve to that variable. This is equivalent in block scoping to variables being forward declared at the top of the function, and is referred to as </a:t>
            </a:r>
            <a:r>
              <a:rPr lang="en-US" b="0" i="1" dirty="0">
                <a:solidFill>
                  <a:srgbClr val="202122"/>
                </a:solidFill>
                <a:effectLst/>
                <a:latin typeface="Arial" panose="020B0604020202020204" pitchFamily="34" charset="0"/>
              </a:rPr>
              <a:t>hoisting</a:t>
            </a:r>
            <a:r>
              <a:rPr lang="en-US" b="0" i="0" dirty="0">
                <a:solidFill>
                  <a:srgbClr val="202122"/>
                </a:solidFill>
                <a:effectLst/>
                <a:latin typeface="Arial" panose="020B0604020202020204" pitchFamily="34" charset="0"/>
              </a:rPr>
              <a:t>.</a:t>
            </a:r>
            <a:endParaRPr lang="uk-UA" dirty="0"/>
          </a:p>
        </p:txBody>
      </p:sp>
      <p:pic>
        <p:nvPicPr>
          <p:cNvPr id="5" name="Picture 4">
            <a:extLst>
              <a:ext uri="{FF2B5EF4-FFF2-40B4-BE49-F238E27FC236}">
                <a16:creationId xmlns:a16="http://schemas.microsoft.com/office/drawing/2014/main" id="{174589FF-40F9-4089-B3FA-AE0448C4FE8A}"/>
              </a:ext>
            </a:extLst>
          </p:cNvPr>
          <p:cNvPicPr>
            <a:picLocks noChangeAspect="1"/>
          </p:cNvPicPr>
          <p:nvPr/>
        </p:nvPicPr>
        <p:blipFill>
          <a:blip r:embed="rId6"/>
          <a:stretch>
            <a:fillRect/>
          </a:stretch>
        </p:blipFill>
        <p:spPr>
          <a:xfrm>
            <a:off x="685799" y="3925466"/>
            <a:ext cx="6704587" cy="926452"/>
          </a:xfrm>
          <a:prstGeom prst="rect">
            <a:avLst/>
          </a:prstGeom>
        </p:spPr>
      </p:pic>
    </p:spTree>
    <p:extLst>
      <p:ext uri="{BB962C8B-B14F-4D97-AF65-F5344CB8AC3E}">
        <p14:creationId xmlns:p14="http://schemas.microsoft.com/office/powerpoint/2010/main" val="99423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a:t>Primitive data types</a:t>
            </a:r>
            <a:endParaRPr lang="uk-UA" dirty="0"/>
          </a:p>
        </p:txBody>
      </p:sp>
      <p:sp>
        <p:nvSpPr>
          <p:cNvPr id="5" name="Text Placeholder 4">
            <a:extLst>
              <a:ext uri="{FF2B5EF4-FFF2-40B4-BE49-F238E27FC236}">
                <a16:creationId xmlns:a16="http://schemas.microsoft.com/office/drawing/2014/main" id="{8FA807B4-AFD7-4059-940E-031033A6C169}"/>
              </a:ext>
            </a:extLst>
          </p:cNvPr>
          <p:cNvSpPr>
            <a:spLocks noGrp="1"/>
          </p:cNvSpPr>
          <p:nvPr>
            <p:ph type="body" sz="quarter" idx="10"/>
          </p:nvPr>
        </p:nvSpPr>
        <p:spPr/>
        <p:txBody>
          <a:bodyPr/>
          <a:lstStyle/>
          <a:p>
            <a:pPr algn="l"/>
            <a:r>
              <a:rPr lang="en-US" b="0" i="0" dirty="0">
                <a:solidFill>
                  <a:srgbClr val="202122"/>
                </a:solidFill>
                <a:effectLst/>
                <a:latin typeface="Arial" panose="020B0604020202020204" pitchFamily="34" charset="0"/>
              </a:rPr>
              <a:t>The JavaScript language provides six </a:t>
            </a:r>
            <a:r>
              <a:rPr lang="en-US" b="0" i="0" u="none" strike="noStrike" dirty="0">
                <a:solidFill>
                  <a:srgbClr val="0B0080"/>
                </a:solidFill>
                <a:effectLst/>
                <a:latin typeface="Arial" panose="020B0604020202020204" pitchFamily="34" charset="0"/>
                <a:hlinkClick r:id="rId2" tooltip="Primitive data types"/>
              </a:rPr>
              <a:t>primitive data types</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a:solidFill>
                  <a:srgbClr val="202122"/>
                </a:solidFill>
                <a:effectLst/>
                <a:latin typeface="Arial" panose="020B0604020202020204" pitchFamily="34" charset="0"/>
              </a:rPr>
              <a:t>Undefined</a:t>
            </a:r>
          </a:p>
          <a:p>
            <a:pPr algn="l">
              <a:buFont typeface="Arial" panose="020B0604020202020204" pitchFamily="34" charset="0"/>
              <a:buChar char="•"/>
            </a:pPr>
            <a:r>
              <a:rPr lang="en-US" b="0" i="0" dirty="0">
                <a:solidFill>
                  <a:srgbClr val="202122"/>
                </a:solidFill>
                <a:effectLst/>
                <a:latin typeface="Arial" panose="020B0604020202020204" pitchFamily="34" charset="0"/>
              </a:rPr>
              <a:t>Null</a:t>
            </a:r>
          </a:p>
          <a:p>
            <a:pPr algn="l">
              <a:buFont typeface="Arial" panose="020B0604020202020204" pitchFamily="34" charset="0"/>
              <a:buChar char="•"/>
            </a:pPr>
            <a:r>
              <a:rPr lang="en-US" b="0" i="0" dirty="0">
                <a:solidFill>
                  <a:srgbClr val="202122"/>
                </a:solidFill>
                <a:effectLst/>
                <a:latin typeface="Arial" panose="020B0604020202020204" pitchFamily="34" charset="0"/>
              </a:rPr>
              <a:t>Number</a:t>
            </a:r>
          </a:p>
          <a:p>
            <a:pPr algn="l">
              <a:buFont typeface="Arial" panose="020B0604020202020204" pitchFamily="34" charset="0"/>
              <a:buChar char="•"/>
            </a:pPr>
            <a:r>
              <a:rPr lang="en-US" b="0" i="0" dirty="0">
                <a:solidFill>
                  <a:srgbClr val="202122"/>
                </a:solidFill>
                <a:effectLst/>
                <a:latin typeface="Arial" panose="020B0604020202020204" pitchFamily="34" charset="0"/>
              </a:rPr>
              <a:t>String</a:t>
            </a:r>
          </a:p>
          <a:p>
            <a:pPr algn="l">
              <a:buFont typeface="Arial" panose="020B0604020202020204" pitchFamily="34" charset="0"/>
              <a:buChar char="•"/>
            </a:pPr>
            <a:r>
              <a:rPr lang="en-US" b="0" i="0" dirty="0">
                <a:solidFill>
                  <a:srgbClr val="202122"/>
                </a:solidFill>
                <a:effectLst/>
                <a:latin typeface="Arial" panose="020B0604020202020204" pitchFamily="34" charset="0"/>
              </a:rPr>
              <a:t>Boolean</a:t>
            </a:r>
          </a:p>
          <a:p>
            <a:pPr algn="l">
              <a:buFont typeface="Arial" panose="020B0604020202020204" pitchFamily="34" charset="0"/>
              <a:buChar char="•"/>
            </a:pPr>
            <a:r>
              <a:rPr lang="en-US" b="0" i="0" dirty="0">
                <a:solidFill>
                  <a:srgbClr val="202122"/>
                </a:solidFill>
                <a:effectLst/>
                <a:latin typeface="Arial" panose="020B0604020202020204" pitchFamily="34" charset="0"/>
              </a:rPr>
              <a:t>Symbol</a:t>
            </a:r>
          </a:p>
          <a:p>
            <a:endParaRPr lang="uk-UA" dirty="0"/>
          </a:p>
        </p:txBody>
      </p:sp>
    </p:spTree>
    <p:extLst>
      <p:ext uri="{BB962C8B-B14F-4D97-AF65-F5344CB8AC3E}">
        <p14:creationId xmlns:p14="http://schemas.microsoft.com/office/powerpoint/2010/main" val="344077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FD0E-C53D-4A08-BEF5-9847250E6C31}"/>
              </a:ext>
            </a:extLst>
          </p:cNvPr>
          <p:cNvSpPr>
            <a:spLocks noGrp="1"/>
          </p:cNvSpPr>
          <p:nvPr>
            <p:ph type="title"/>
          </p:nvPr>
        </p:nvSpPr>
        <p:spPr/>
        <p:txBody>
          <a:bodyPr/>
          <a:lstStyle/>
          <a:p>
            <a:r>
              <a:rPr lang="en-US" dirty="0"/>
              <a:t>Undefined</a:t>
            </a:r>
            <a:endParaRPr lang="uk-UA" dirty="0"/>
          </a:p>
        </p:txBody>
      </p:sp>
      <p:sp>
        <p:nvSpPr>
          <p:cNvPr id="3" name="Text Placeholder 2">
            <a:extLst>
              <a:ext uri="{FF2B5EF4-FFF2-40B4-BE49-F238E27FC236}">
                <a16:creationId xmlns:a16="http://schemas.microsoft.com/office/drawing/2014/main" id="{637245BB-310E-4E7C-A00C-8EE1778A4C25}"/>
              </a:ext>
            </a:extLst>
          </p:cNvPr>
          <p:cNvSpPr>
            <a:spLocks noGrp="1"/>
          </p:cNvSpPr>
          <p:nvPr>
            <p:ph type="body" sz="quarter" idx="10"/>
          </p:nvPr>
        </p:nvSpPr>
        <p:spPr/>
        <p:txBody>
          <a:bodyPr/>
          <a:lstStyle/>
          <a:p>
            <a:pPr algn="l"/>
            <a:r>
              <a:rPr lang="en-US" b="0" i="0" dirty="0">
                <a:solidFill>
                  <a:srgbClr val="202122"/>
                </a:solidFill>
                <a:effectLst/>
                <a:latin typeface="Arial" panose="020B0604020202020204" pitchFamily="34" charset="0"/>
              </a:rPr>
              <a:t>The </a:t>
            </a:r>
            <a:r>
              <a:rPr lang="en-US" b="0" i="0" u="none" strike="noStrike" dirty="0">
                <a:solidFill>
                  <a:srgbClr val="0B0080"/>
                </a:solidFill>
                <a:effectLst/>
                <a:latin typeface="Arial" panose="020B0604020202020204" pitchFamily="34" charset="0"/>
                <a:hlinkClick r:id="rId2" tooltip="Undefined value"/>
              </a:rPr>
              <a:t>value of "undefined"</a:t>
            </a:r>
            <a:r>
              <a:rPr lang="en-US" b="0" i="0" dirty="0">
                <a:solidFill>
                  <a:srgbClr val="202122"/>
                </a:solidFill>
                <a:effectLst/>
                <a:latin typeface="Arial" panose="020B0604020202020204" pitchFamily="34" charset="0"/>
              </a:rPr>
              <a:t> is assigned to all </a:t>
            </a:r>
            <a:r>
              <a:rPr lang="en-US" b="0" i="0" u="none" strike="noStrike" dirty="0">
                <a:solidFill>
                  <a:srgbClr val="0B0080"/>
                </a:solidFill>
                <a:effectLst/>
                <a:latin typeface="Arial" panose="020B0604020202020204" pitchFamily="34" charset="0"/>
                <a:hlinkClick r:id="rId3" tooltip="Uninitialized variable"/>
              </a:rPr>
              <a:t>uninitialized variables</a:t>
            </a:r>
            <a:r>
              <a:rPr lang="en-US" b="0" i="0" dirty="0">
                <a:solidFill>
                  <a:srgbClr val="202122"/>
                </a:solidFill>
                <a:effectLst/>
                <a:latin typeface="Arial" panose="020B0604020202020204" pitchFamily="34" charset="0"/>
              </a:rPr>
              <a:t>, and is also returned when checking for object properties that do not exist. In a Boolean context, the undefined value is considered a false value.</a:t>
            </a:r>
          </a:p>
          <a:p>
            <a:pPr algn="l"/>
            <a:r>
              <a:rPr lang="en-US" b="0" i="0" dirty="0">
                <a:solidFill>
                  <a:srgbClr val="202122"/>
                </a:solidFill>
                <a:effectLst/>
                <a:latin typeface="Arial" panose="020B0604020202020204" pitchFamily="34" charset="0"/>
              </a:rPr>
              <a:t>Note: undefined is considered a genuine primitive type. Unless explicitly converted, the undefined value may behave unexpectedly in comparison to other types that evaluate to false in a logical context.</a:t>
            </a:r>
          </a:p>
          <a:p>
            <a:endParaRPr lang="uk-UA" dirty="0"/>
          </a:p>
        </p:txBody>
      </p:sp>
      <p:pic>
        <p:nvPicPr>
          <p:cNvPr id="5" name="Picture 4">
            <a:extLst>
              <a:ext uri="{FF2B5EF4-FFF2-40B4-BE49-F238E27FC236}">
                <a16:creationId xmlns:a16="http://schemas.microsoft.com/office/drawing/2014/main" id="{EC436BBD-0E1D-40CC-BA0C-C849E04C4F8A}"/>
              </a:ext>
            </a:extLst>
          </p:cNvPr>
          <p:cNvPicPr>
            <a:picLocks noChangeAspect="1"/>
          </p:cNvPicPr>
          <p:nvPr/>
        </p:nvPicPr>
        <p:blipFill>
          <a:blip r:embed="rId4"/>
          <a:stretch>
            <a:fillRect/>
          </a:stretch>
        </p:blipFill>
        <p:spPr>
          <a:xfrm>
            <a:off x="685800" y="4223170"/>
            <a:ext cx="7705725" cy="2181225"/>
          </a:xfrm>
          <a:prstGeom prst="rect">
            <a:avLst/>
          </a:prstGeom>
        </p:spPr>
      </p:pic>
    </p:spTree>
    <p:extLst>
      <p:ext uri="{BB962C8B-B14F-4D97-AF65-F5344CB8AC3E}">
        <p14:creationId xmlns:p14="http://schemas.microsoft.com/office/powerpoint/2010/main" val="159117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A70D-7B4F-4547-A916-19CFADD645AD}"/>
              </a:ext>
            </a:extLst>
          </p:cNvPr>
          <p:cNvSpPr>
            <a:spLocks noGrp="1"/>
          </p:cNvSpPr>
          <p:nvPr>
            <p:ph type="title"/>
          </p:nvPr>
        </p:nvSpPr>
        <p:spPr/>
        <p:txBody>
          <a:bodyPr/>
          <a:lstStyle/>
          <a:p>
            <a:r>
              <a:rPr lang="en-US" dirty="0"/>
              <a:t>NULL</a:t>
            </a:r>
            <a:endParaRPr lang="uk-UA" dirty="0"/>
          </a:p>
        </p:txBody>
      </p:sp>
      <p:sp>
        <p:nvSpPr>
          <p:cNvPr id="3" name="Text Placeholder 2">
            <a:extLst>
              <a:ext uri="{FF2B5EF4-FFF2-40B4-BE49-F238E27FC236}">
                <a16:creationId xmlns:a16="http://schemas.microsoft.com/office/drawing/2014/main" id="{3EFD05CD-CC19-43EE-9F34-4C9CF5DD4D11}"/>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Unlike undefined, </a:t>
            </a:r>
            <a:r>
              <a:rPr lang="en-US" b="0" i="0" u="none" strike="noStrike" dirty="0">
                <a:solidFill>
                  <a:srgbClr val="0B0080"/>
                </a:solidFill>
                <a:effectLst/>
                <a:latin typeface="Arial" panose="020B0604020202020204" pitchFamily="34" charset="0"/>
                <a:hlinkClick r:id="rId2" tooltip="Null Object pattern"/>
              </a:rPr>
              <a:t>null</a:t>
            </a:r>
            <a:r>
              <a:rPr lang="en-US" b="0" i="0" dirty="0">
                <a:solidFill>
                  <a:srgbClr val="202122"/>
                </a:solidFill>
                <a:effectLst/>
                <a:latin typeface="Arial" panose="020B0604020202020204" pitchFamily="34" charset="0"/>
              </a:rPr>
              <a:t> is often set to indicate that something has been declared, but has been defined to be empty. In a Boolean context, the value of null is considered a false value in JavaScript.</a:t>
            </a:r>
            <a:endParaRPr lang="uk-UA" dirty="0"/>
          </a:p>
        </p:txBody>
      </p:sp>
      <p:pic>
        <p:nvPicPr>
          <p:cNvPr id="5" name="Picture 4">
            <a:extLst>
              <a:ext uri="{FF2B5EF4-FFF2-40B4-BE49-F238E27FC236}">
                <a16:creationId xmlns:a16="http://schemas.microsoft.com/office/drawing/2014/main" id="{B31CF5E5-901C-4F85-BDFE-5177C804E1B0}"/>
              </a:ext>
            </a:extLst>
          </p:cNvPr>
          <p:cNvPicPr>
            <a:picLocks noChangeAspect="1"/>
          </p:cNvPicPr>
          <p:nvPr/>
        </p:nvPicPr>
        <p:blipFill>
          <a:blip r:embed="rId3"/>
          <a:stretch>
            <a:fillRect/>
          </a:stretch>
        </p:blipFill>
        <p:spPr>
          <a:xfrm>
            <a:off x="685800" y="3309937"/>
            <a:ext cx="9790610" cy="1094112"/>
          </a:xfrm>
          <a:prstGeom prst="rect">
            <a:avLst/>
          </a:prstGeom>
        </p:spPr>
      </p:pic>
    </p:spTree>
    <p:extLst>
      <p:ext uri="{BB962C8B-B14F-4D97-AF65-F5344CB8AC3E}">
        <p14:creationId xmlns:p14="http://schemas.microsoft.com/office/powerpoint/2010/main" val="3707981011"/>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TotalTime>
  <Words>880</Words>
  <Application>Microsoft Office PowerPoint</Application>
  <PresentationFormat>Widescreen</PresentationFormat>
  <Paragraphs>44</Paragraphs>
  <Slides>16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Open Sans</vt:lpstr>
      <vt:lpstr>Open Sans Regular</vt:lpstr>
      <vt:lpstr>Proxima Nova Black</vt:lpstr>
      <vt:lpstr>1_GRADIENT THEME</vt:lpstr>
      <vt:lpstr>2_GRADIENT THEME</vt:lpstr>
      <vt:lpstr>2_DARK THEME</vt:lpstr>
      <vt:lpstr>JavaScript Syntax</vt:lpstr>
      <vt:lpstr>Case sensitivity</vt:lpstr>
      <vt:lpstr>Whitespaces and semicolons</vt:lpstr>
      <vt:lpstr>Comments</vt:lpstr>
      <vt:lpstr>Variables</vt:lpstr>
      <vt:lpstr>Scope and hoisting</vt:lpstr>
      <vt:lpstr>Primitive data types</vt:lpstr>
      <vt:lpstr>Undefined</vt:lpstr>
      <vt:lpstr>NULL</vt:lpstr>
      <vt:lpstr>Number</vt:lpstr>
      <vt:lpstr>String</vt:lpstr>
      <vt:lpstr>Boolean</vt:lpstr>
      <vt:lpstr>Boolean (2 part)</vt:lpstr>
      <vt:lpstr>Boolean (3 part)</vt:lpstr>
      <vt:lpstr>Symbols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 </cp:lastModifiedBy>
  <cp:revision>6</cp:revision>
  <dcterms:created xsi:type="dcterms:W3CDTF">2018-11-02T13:55:27Z</dcterms:created>
  <dcterms:modified xsi:type="dcterms:W3CDTF">2020-08-17T23:43:23Z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