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4"/>
  </p:notesMasterIdLst>
  <p:sldIdLst>
    <p:sldId id="1224" r:id="rId7"/>
    <p:sldId id="1240" r:id="rId8"/>
    <p:sldId id="1241" r:id="rId9"/>
    <p:sldId id="1242" r:id="rId10"/>
    <p:sldId id="1243" r:id="rId11"/>
    <p:sldId id="1244" r:id="rId12"/>
    <p:sldId id="1245" r:id="rId13"/>
    <p:sldId id="1246" r:id="rId14"/>
    <p:sldId id="1247" r:id="rId15"/>
    <p:sldId id="1225" r:id="rId16"/>
    <p:sldId id="1248" r:id="rId17"/>
    <p:sldId id="1249" r:id="rId18"/>
    <p:sldId id="1250" r:id="rId19"/>
    <p:sldId id="1251" r:id="rId20"/>
    <p:sldId id="1252" r:id="rId21"/>
    <p:sldId id="1253" r:id="rId22"/>
    <p:sldId id="1206"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40"/>
            <p14:sldId id="1241"/>
            <p14:sldId id="1242"/>
            <p14:sldId id="1243"/>
            <p14:sldId id="1244"/>
            <p14:sldId id="1245"/>
            <p14:sldId id="1246"/>
            <p14:sldId id="1247"/>
            <p14:sldId id="1225"/>
            <p14:sldId id="1248"/>
            <p14:sldId id="1249"/>
            <p14:sldId id="1250"/>
            <p14:sldId id="1251"/>
            <p14:sldId id="1252"/>
            <p14:sldId id="1253"/>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41" y="6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15/09/2020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br>
              <a:rPr lang="uk-UA"/>
            </a:br>
            <a:r>
              <a:rPr lang="en-US"/>
              <a:t>TO</a:t>
            </a:r>
            <a:r>
              <a:rPr lang="uk-UA"/>
              <a:t> </a:t>
            </a:r>
            <a:r>
              <a:rPr lang="en-US"/>
              <a:t>BE</a:t>
            </a:r>
            <a:r>
              <a:rPr lang="uk-UA"/>
              <a:t> </a:t>
            </a:r>
            <a:r>
              <a:rPr lang="en-US"/>
              <a:t>CAPI</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br>
              <a:rPr lang="uk-UA"/>
            </a:br>
            <a:r>
              <a:rPr lang="en-US"/>
              <a:t>BE CAPITA</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artinfowler.com/bliki/IntegrationTest.html" TargetMode="Externa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a:t>By Strus Maksym</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sz="9600" b="1" dirty="0"/>
              <a:t>JavaScript Unit </a:t>
            </a:r>
            <a:r>
              <a:rPr lang="en-US" sz="9600" b="1" dirty="0" err="1"/>
              <a:t>testing:Cypress</a:t>
            </a:r>
            <a:r>
              <a:rPr lang="en-US" sz="9600" b="1" dirty="0"/>
              <a:t> part I</a:t>
            </a:r>
            <a:endParaRPr lang="en-US" sz="9600" dirty="0"/>
          </a:p>
        </p:txBody>
      </p:sp>
    </p:spTree>
    <p:extLst>
      <p:ext uri="{BB962C8B-B14F-4D97-AF65-F5344CB8AC3E}">
        <p14:creationId xmlns:p14="http://schemas.microsoft.com/office/powerpoint/2010/main" val="4001193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r>
              <a:rPr lang="en-US" dirty="0"/>
              <a:t>About Cypress</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621792" y="2020824"/>
            <a:ext cx="10820400" cy="3429000"/>
          </a:xfrm>
        </p:spPr>
        <p:txBody>
          <a:bodyPr/>
          <a:lstStyle/>
          <a:p>
            <a:r>
              <a:rPr lang="en-US" sz="3600" b="1" dirty="0">
                <a:latin typeface="Montserrat ExtraBold" panose="00000900000000000000" pitchFamily="2" charset="-52"/>
              </a:rPr>
              <a:t>The Cypress.io platform is perfect for testing the interfaces of web applications. The main task is to check how the client side interacts with the server side (end-to-end tests) and the individual components of the page with each other (integration tests).</a:t>
            </a:r>
            <a:endParaRPr lang="uk-UA" sz="3600" dirty="0">
              <a:latin typeface="Montserrat ExtraBold" panose="00000900000000000000" pitchFamily="2" charset="-52"/>
            </a:endParaRPr>
          </a:p>
          <a:p>
            <a:endParaRPr lang="uk-UA" sz="3600" dirty="0"/>
          </a:p>
        </p:txBody>
      </p:sp>
    </p:spTree>
    <p:extLst>
      <p:ext uri="{BB962C8B-B14F-4D97-AF65-F5344CB8AC3E}">
        <p14:creationId xmlns:p14="http://schemas.microsoft.com/office/powerpoint/2010/main" val="759534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C72-1949-4882-B0BA-CFFC11100F4A}"/>
              </a:ext>
            </a:extLst>
          </p:cNvPr>
          <p:cNvSpPr>
            <a:spLocks noGrp="1"/>
          </p:cNvSpPr>
          <p:nvPr>
            <p:ph type="title"/>
          </p:nvPr>
        </p:nvSpPr>
        <p:spPr/>
        <p:txBody>
          <a:bodyPr/>
          <a:lstStyle/>
          <a:p>
            <a:r>
              <a:rPr lang="en-US" sz="4400" dirty="0"/>
              <a:t>Who uses Cypress?</a:t>
            </a:r>
            <a:endParaRPr lang="uk-UA" dirty="0"/>
          </a:p>
        </p:txBody>
      </p:sp>
      <p:sp>
        <p:nvSpPr>
          <p:cNvPr id="3" name="Text Placeholder 2">
            <a:extLst>
              <a:ext uri="{FF2B5EF4-FFF2-40B4-BE49-F238E27FC236}">
                <a16:creationId xmlns:a16="http://schemas.microsoft.com/office/drawing/2014/main" id="{C1C24F7D-DC7B-4EF7-A7CA-51DBD3CD8747}"/>
              </a:ext>
            </a:extLst>
          </p:cNvPr>
          <p:cNvSpPr>
            <a:spLocks noGrp="1"/>
          </p:cNvSpPr>
          <p:nvPr>
            <p:ph type="body" sz="quarter" idx="10"/>
          </p:nvPr>
        </p:nvSpPr>
        <p:spPr/>
        <p:txBody>
          <a:bodyPr/>
          <a:lstStyle/>
          <a:p>
            <a:pPr fontAlgn="base"/>
            <a:r>
              <a:rPr lang="en-US" sz="2000" dirty="0" err="1">
                <a:latin typeface="Montserrat ExtraBold" panose="00000900000000000000" pitchFamily="2" charset="-52"/>
              </a:rPr>
              <a:t>Usually,users</a:t>
            </a:r>
            <a:r>
              <a:rPr lang="en-US" sz="2000" dirty="0">
                <a:latin typeface="Montserrat ExtraBold" panose="00000900000000000000" pitchFamily="2" charset="-52"/>
              </a:rPr>
              <a:t> are typically developers or QA engineers building web applications using modern JavaScript frameworks.</a:t>
            </a:r>
          </a:p>
          <a:p>
            <a:pPr fontAlgn="base"/>
            <a:r>
              <a:rPr lang="en-US" sz="2000" dirty="0">
                <a:latin typeface="Montserrat ExtraBold" panose="00000900000000000000" pitchFamily="2" charset="-52"/>
              </a:rPr>
              <a:t>Cypress enables you to write all types of tests:</a:t>
            </a:r>
          </a:p>
          <a:p>
            <a:pPr marL="285750" indent="-285750" fontAlgn="base">
              <a:buFont typeface="Arial" panose="020B0604020202020204" pitchFamily="34" charset="0"/>
              <a:buChar char="•"/>
            </a:pPr>
            <a:r>
              <a:rPr lang="en-US" sz="2000" dirty="0">
                <a:latin typeface="Montserrat ExtraBold" panose="00000900000000000000" pitchFamily="2" charset="-52"/>
              </a:rPr>
              <a:t>End-to-end tests</a:t>
            </a:r>
          </a:p>
          <a:p>
            <a:pPr marL="285750" indent="-285750" fontAlgn="base">
              <a:buFont typeface="Arial" panose="020B0604020202020204" pitchFamily="34" charset="0"/>
              <a:buChar char="•"/>
            </a:pPr>
            <a:r>
              <a:rPr lang="en-US" sz="2000" dirty="0">
                <a:latin typeface="Montserrat ExtraBold" panose="00000900000000000000" pitchFamily="2" charset="-52"/>
              </a:rPr>
              <a:t>Integration tests</a:t>
            </a:r>
          </a:p>
          <a:p>
            <a:pPr marL="285750" indent="-285750" fontAlgn="base">
              <a:buFont typeface="Arial" panose="020B0604020202020204" pitchFamily="34" charset="0"/>
              <a:buChar char="•"/>
            </a:pPr>
            <a:r>
              <a:rPr lang="en-US" sz="2000" dirty="0">
                <a:latin typeface="Montserrat ExtraBold" panose="00000900000000000000" pitchFamily="2" charset="-52"/>
              </a:rPr>
              <a:t>Unit tests</a:t>
            </a:r>
          </a:p>
          <a:p>
            <a:pPr fontAlgn="base"/>
            <a:r>
              <a:rPr lang="en-US" sz="2000" dirty="0">
                <a:latin typeface="Montserrat ExtraBold" panose="00000900000000000000" pitchFamily="2" charset="-52"/>
              </a:rPr>
              <a:t>Cypress can test anything that runs in a browser.</a:t>
            </a:r>
          </a:p>
          <a:p>
            <a:endParaRPr lang="uk-UA" dirty="0"/>
          </a:p>
        </p:txBody>
      </p:sp>
    </p:spTree>
    <p:extLst>
      <p:ext uri="{BB962C8B-B14F-4D97-AF65-F5344CB8AC3E}">
        <p14:creationId xmlns:p14="http://schemas.microsoft.com/office/powerpoint/2010/main" val="2088202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for post">
            <a:extLst>
              <a:ext uri="{FF2B5EF4-FFF2-40B4-BE49-F238E27FC236}">
                <a16:creationId xmlns:a16="http://schemas.microsoft.com/office/drawing/2014/main" id="{9BD0D4DE-41DB-49A7-A6B0-FB8255693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84" y="789981"/>
            <a:ext cx="11105651" cy="454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98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A6F7C-2955-4828-A5D9-8CB988199A87}"/>
              </a:ext>
            </a:extLst>
          </p:cNvPr>
          <p:cNvSpPr>
            <a:spLocks noGrp="1"/>
          </p:cNvSpPr>
          <p:nvPr>
            <p:ph type="title"/>
          </p:nvPr>
        </p:nvSpPr>
        <p:spPr/>
        <p:txBody>
          <a:bodyPr/>
          <a:lstStyle/>
          <a:p>
            <a:r>
              <a:rPr lang="en-US" sz="4400" b="1" dirty="0">
                <a:latin typeface="Montserrat ExtraBold" panose="00000900000000000000" pitchFamily="2" charset="-52"/>
              </a:rPr>
              <a:t>Benefits of Cypress</a:t>
            </a:r>
            <a:br>
              <a:rPr lang="uk-UA" sz="4400" b="1" dirty="0">
                <a:latin typeface="Montserrat ExtraBold" panose="00000900000000000000" pitchFamily="2" charset="-52"/>
              </a:rPr>
            </a:br>
            <a:endParaRPr lang="uk-UA" dirty="0"/>
          </a:p>
        </p:txBody>
      </p:sp>
      <p:sp>
        <p:nvSpPr>
          <p:cNvPr id="3" name="Text Placeholder 2">
            <a:extLst>
              <a:ext uri="{FF2B5EF4-FFF2-40B4-BE49-F238E27FC236}">
                <a16:creationId xmlns:a16="http://schemas.microsoft.com/office/drawing/2014/main" id="{4DB16B89-26DF-4469-92BE-63D9BE7E03F5}"/>
              </a:ext>
            </a:extLst>
          </p:cNvPr>
          <p:cNvSpPr>
            <a:spLocks noGrp="1"/>
          </p:cNvSpPr>
          <p:nvPr>
            <p:ph type="body" sz="quarter" idx="10"/>
          </p:nvPr>
        </p:nvSpPr>
        <p:spPr/>
        <p:txBody>
          <a:bodyPr/>
          <a:lstStyle/>
          <a:p>
            <a:pPr marL="285750" indent="-285750">
              <a:buFont typeface="Arial" panose="020B0604020202020204" pitchFamily="34" charset="0"/>
              <a:buChar char="•"/>
            </a:pPr>
            <a:r>
              <a:rPr lang="en-US" sz="2000" dirty="0">
                <a:latin typeface="Montserrat ExtraBold" panose="00000900000000000000" pitchFamily="2" charset="-52"/>
              </a:rPr>
              <a:t>Cypress operates at the network level and is capable of managing application traffic;</a:t>
            </a:r>
          </a:p>
          <a:p>
            <a:pPr marL="285750" indent="-285750">
              <a:buFont typeface="Arial" panose="020B0604020202020204" pitchFamily="34" charset="0"/>
              <a:buChar char="•"/>
            </a:pPr>
            <a:r>
              <a:rPr lang="en-US" sz="2000" dirty="0">
                <a:latin typeface="Montserrat ExtraBold" panose="00000900000000000000" pitchFamily="2" charset="-52"/>
              </a:rPr>
              <a:t>Easy to integrate into the project;</a:t>
            </a:r>
          </a:p>
          <a:p>
            <a:pPr marL="285750" indent="-285750">
              <a:buFont typeface="Arial" panose="020B0604020202020204" pitchFamily="34" charset="0"/>
              <a:buChar char="•"/>
            </a:pPr>
            <a:r>
              <a:rPr lang="en-US" sz="2000" dirty="0">
                <a:latin typeface="Montserrat ExtraBold" panose="00000900000000000000" pitchFamily="2" charset="-52"/>
              </a:rPr>
              <a:t>Has a separate browser Google Chrome;</a:t>
            </a:r>
          </a:p>
          <a:p>
            <a:pPr marL="285750" indent="-285750">
              <a:buFont typeface="Arial" panose="020B0604020202020204" pitchFamily="34" charset="0"/>
              <a:buChar char="•"/>
            </a:pPr>
            <a:r>
              <a:rPr lang="en-US" sz="2000" dirty="0">
                <a:latin typeface="Montserrat ExtraBold" panose="00000900000000000000" pitchFamily="2" charset="-52"/>
              </a:rPr>
              <a:t>Combines other types of testing in one platform;</a:t>
            </a:r>
          </a:p>
          <a:p>
            <a:pPr marL="285750" indent="-285750">
              <a:buFont typeface="Arial" panose="020B0604020202020204" pitchFamily="34" charset="0"/>
              <a:buChar char="•"/>
            </a:pPr>
            <a:r>
              <a:rPr lang="en-US" sz="2000" dirty="0">
                <a:latin typeface="Montserrat ExtraBold" panose="00000900000000000000" pitchFamily="2" charset="-52"/>
              </a:rPr>
              <a:t>Able to refer to every web page object in the DOM.</a:t>
            </a:r>
            <a:endParaRPr lang="uk-UA" sz="2000" dirty="0">
              <a:latin typeface="Montserrat ExtraBold" panose="00000900000000000000" pitchFamily="2" charset="-52"/>
            </a:endParaRPr>
          </a:p>
          <a:p>
            <a:endParaRPr lang="uk-UA" dirty="0"/>
          </a:p>
        </p:txBody>
      </p:sp>
    </p:spTree>
    <p:extLst>
      <p:ext uri="{BB962C8B-B14F-4D97-AF65-F5344CB8AC3E}">
        <p14:creationId xmlns:p14="http://schemas.microsoft.com/office/powerpoint/2010/main" val="242460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0177-87D1-4755-8852-1BD0811AE030}"/>
              </a:ext>
            </a:extLst>
          </p:cNvPr>
          <p:cNvSpPr>
            <a:spLocks noGrp="1"/>
          </p:cNvSpPr>
          <p:nvPr>
            <p:ph type="title"/>
          </p:nvPr>
        </p:nvSpPr>
        <p:spPr/>
        <p:txBody>
          <a:bodyPr/>
          <a:lstStyle/>
          <a:p>
            <a:r>
              <a:rPr lang="en-US" dirty="0"/>
              <a:t>Example of code</a:t>
            </a:r>
            <a:endParaRPr lang="uk-UA" dirty="0"/>
          </a:p>
        </p:txBody>
      </p:sp>
      <p:pic>
        <p:nvPicPr>
          <p:cNvPr id="5" name="Picture 2" descr="Image for post">
            <a:extLst>
              <a:ext uri="{FF2B5EF4-FFF2-40B4-BE49-F238E27FC236}">
                <a16:creationId xmlns:a16="http://schemas.microsoft.com/office/drawing/2014/main" id="{632F95BA-3D02-4623-B60A-9C48AD9B9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8516" y="2105971"/>
            <a:ext cx="5089356" cy="3891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622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2210C-A419-4771-BC5F-38CB33F7051E}"/>
              </a:ext>
            </a:extLst>
          </p:cNvPr>
          <p:cNvSpPr>
            <a:spLocks noGrp="1"/>
          </p:cNvSpPr>
          <p:nvPr>
            <p:ph type="title"/>
          </p:nvPr>
        </p:nvSpPr>
        <p:spPr/>
        <p:txBody>
          <a:bodyPr/>
          <a:lstStyle/>
          <a:p>
            <a:r>
              <a:rPr lang="en-US" dirty="0"/>
              <a:t>Usual commands</a:t>
            </a:r>
            <a:endParaRPr lang="uk-UA" dirty="0"/>
          </a:p>
        </p:txBody>
      </p:sp>
      <p:pic>
        <p:nvPicPr>
          <p:cNvPr id="5" name="Picture 4">
            <a:extLst>
              <a:ext uri="{FF2B5EF4-FFF2-40B4-BE49-F238E27FC236}">
                <a16:creationId xmlns:a16="http://schemas.microsoft.com/office/drawing/2014/main" id="{E5FB2AE7-07DF-44EC-8AED-A909424FC984}"/>
              </a:ext>
            </a:extLst>
          </p:cNvPr>
          <p:cNvPicPr>
            <a:picLocks noChangeAspect="1"/>
          </p:cNvPicPr>
          <p:nvPr/>
        </p:nvPicPr>
        <p:blipFill>
          <a:blip r:embed="rId2"/>
          <a:stretch>
            <a:fillRect/>
          </a:stretch>
        </p:blipFill>
        <p:spPr>
          <a:xfrm>
            <a:off x="430823" y="2066192"/>
            <a:ext cx="5122917" cy="3165231"/>
          </a:xfrm>
          <a:prstGeom prst="rect">
            <a:avLst/>
          </a:prstGeom>
        </p:spPr>
      </p:pic>
      <p:pic>
        <p:nvPicPr>
          <p:cNvPr id="7" name="Picture 6">
            <a:extLst>
              <a:ext uri="{FF2B5EF4-FFF2-40B4-BE49-F238E27FC236}">
                <a16:creationId xmlns:a16="http://schemas.microsoft.com/office/drawing/2014/main" id="{C08C41DD-8B3E-4034-85D1-A2EA22CF6F5E}"/>
              </a:ext>
            </a:extLst>
          </p:cNvPr>
          <p:cNvPicPr>
            <a:picLocks noChangeAspect="1"/>
          </p:cNvPicPr>
          <p:nvPr/>
        </p:nvPicPr>
        <p:blipFill>
          <a:blip r:embed="rId3"/>
          <a:stretch>
            <a:fillRect/>
          </a:stretch>
        </p:blipFill>
        <p:spPr>
          <a:xfrm>
            <a:off x="6028525" y="2066192"/>
            <a:ext cx="4860561" cy="3319194"/>
          </a:xfrm>
          <a:prstGeom prst="rect">
            <a:avLst/>
          </a:prstGeom>
        </p:spPr>
      </p:pic>
    </p:spTree>
    <p:extLst>
      <p:ext uri="{BB962C8B-B14F-4D97-AF65-F5344CB8AC3E}">
        <p14:creationId xmlns:p14="http://schemas.microsoft.com/office/powerpoint/2010/main" val="3367313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AAE83B-E084-49C6-BF96-D5842C6FE187}"/>
              </a:ext>
            </a:extLst>
          </p:cNvPr>
          <p:cNvSpPr>
            <a:spLocks noGrp="1"/>
          </p:cNvSpPr>
          <p:nvPr>
            <p:ph type="body" sz="quarter" idx="10"/>
          </p:nvPr>
        </p:nvSpPr>
        <p:spPr>
          <a:xfrm>
            <a:off x="5322277" y="3121269"/>
            <a:ext cx="1547446" cy="1802423"/>
          </a:xfrm>
        </p:spPr>
        <p:txBody>
          <a:bodyPr/>
          <a:lstStyle/>
          <a:p>
            <a:r>
              <a:rPr lang="en-US" sz="5400" dirty="0"/>
              <a:t>THE END</a:t>
            </a:r>
            <a:endParaRPr lang="uk-UA" sz="5400" dirty="0"/>
          </a:p>
        </p:txBody>
      </p:sp>
      <p:pic>
        <p:nvPicPr>
          <p:cNvPr id="8194" name="Picture 2" descr="JavaScript End to End Testing Framework | cypress.io">
            <a:extLst>
              <a:ext uri="{FF2B5EF4-FFF2-40B4-BE49-F238E27FC236}">
                <a16:creationId xmlns:a16="http://schemas.microsoft.com/office/drawing/2014/main" id="{E347C698-97A4-4D75-8AB6-CF0726BB5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6940" y="4022480"/>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07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DD466-CEAC-48DE-A09C-7EC73791C1AB}"/>
              </a:ext>
            </a:extLst>
          </p:cNvPr>
          <p:cNvSpPr>
            <a:spLocks noGrp="1"/>
          </p:cNvSpPr>
          <p:nvPr>
            <p:ph type="title"/>
          </p:nvPr>
        </p:nvSpPr>
        <p:spPr/>
        <p:txBody>
          <a:bodyPr/>
          <a:lstStyle/>
          <a:p>
            <a:r>
              <a:rPr lang="en-US" dirty="0"/>
              <a:t>“Test Pyramid”</a:t>
            </a:r>
            <a:endParaRPr lang="uk-UA" dirty="0"/>
          </a:p>
        </p:txBody>
      </p:sp>
      <p:sp>
        <p:nvSpPr>
          <p:cNvPr id="3" name="Text Placeholder 2">
            <a:extLst>
              <a:ext uri="{FF2B5EF4-FFF2-40B4-BE49-F238E27FC236}">
                <a16:creationId xmlns:a16="http://schemas.microsoft.com/office/drawing/2014/main" id="{51176802-EA08-4B55-9A6E-A9E30BB4D4EA}"/>
              </a:ext>
            </a:extLst>
          </p:cNvPr>
          <p:cNvSpPr>
            <a:spLocks noGrp="1"/>
          </p:cNvSpPr>
          <p:nvPr>
            <p:ph type="body" sz="quarter" idx="10"/>
          </p:nvPr>
        </p:nvSpPr>
        <p:spPr/>
        <p:txBody>
          <a:bodyPr/>
          <a:lstStyle/>
          <a:p>
            <a:endParaRPr lang="uk-UA"/>
          </a:p>
        </p:txBody>
      </p:sp>
    </p:spTree>
    <p:extLst>
      <p:ext uri="{BB962C8B-B14F-4D97-AF65-F5344CB8AC3E}">
        <p14:creationId xmlns:p14="http://schemas.microsoft.com/office/powerpoint/2010/main" val="334472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F460424-4851-45AC-9289-B563470B6DF8}"/>
              </a:ext>
            </a:extLst>
          </p:cNvPr>
          <p:cNvSpPr>
            <a:spLocks noGrp="1"/>
          </p:cNvSpPr>
          <p:nvPr>
            <p:ph type="body" sz="quarter" idx="10"/>
          </p:nvPr>
        </p:nvSpPr>
        <p:spPr>
          <a:xfrm>
            <a:off x="740033" y="2133786"/>
            <a:ext cx="4892672" cy="4056702"/>
          </a:xfrm>
        </p:spPr>
        <p:txBody>
          <a:bodyPr/>
          <a:lstStyle/>
          <a:p>
            <a:r>
              <a:rPr lang="en-US" b="0" i="1" dirty="0">
                <a:solidFill>
                  <a:srgbClr val="303633"/>
                </a:solidFill>
                <a:effectLst/>
                <a:latin typeface="Lora"/>
              </a:rPr>
              <a:t>The "Test Pyramid" is a metaphor that tells us to group software tests into buckets of different granularity. It also gives an idea of how many tests we should have in each of these groups. Although the concept of the Test Pyramid has been around for a while, teams still struggle to put it into practice properly. This article revisits the original concept of the Test Pyramid and shows how you can put this into practice. It shows which kinds of tests you should be looking for in the different levels of the pyramid and gives practical examples on how these can be implemented.</a:t>
            </a:r>
            <a:endParaRPr lang="uk-UA" dirty="0"/>
          </a:p>
        </p:txBody>
      </p:sp>
      <p:pic>
        <p:nvPicPr>
          <p:cNvPr id="1026" name="Picture 2">
            <a:extLst>
              <a:ext uri="{FF2B5EF4-FFF2-40B4-BE49-F238E27FC236}">
                <a16:creationId xmlns:a16="http://schemas.microsoft.com/office/drawing/2014/main" id="{A204E1DD-589E-4E2D-8DE9-1810E1A7F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022" y="-256032"/>
            <a:ext cx="7807945" cy="4519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116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F5E3-5716-42CB-A589-EBE6684AD7B9}"/>
              </a:ext>
            </a:extLst>
          </p:cNvPr>
          <p:cNvSpPr>
            <a:spLocks noGrp="1"/>
          </p:cNvSpPr>
          <p:nvPr>
            <p:ph type="title"/>
          </p:nvPr>
        </p:nvSpPr>
        <p:spPr>
          <a:xfrm>
            <a:off x="685799" y="557785"/>
            <a:ext cx="10820400" cy="685800"/>
          </a:xfrm>
        </p:spPr>
        <p:txBody>
          <a:bodyPr/>
          <a:lstStyle/>
          <a:p>
            <a:r>
              <a:rPr lang="en-US" dirty="0"/>
              <a:t>Test automation</a:t>
            </a:r>
            <a:endParaRPr lang="uk-UA" dirty="0"/>
          </a:p>
        </p:txBody>
      </p:sp>
      <p:sp>
        <p:nvSpPr>
          <p:cNvPr id="3" name="Text Placeholder 2">
            <a:extLst>
              <a:ext uri="{FF2B5EF4-FFF2-40B4-BE49-F238E27FC236}">
                <a16:creationId xmlns:a16="http://schemas.microsoft.com/office/drawing/2014/main" id="{93732986-2D48-4796-BD9B-F5E4ABA6A3F8}"/>
              </a:ext>
            </a:extLst>
          </p:cNvPr>
          <p:cNvSpPr>
            <a:spLocks noGrp="1"/>
          </p:cNvSpPr>
          <p:nvPr>
            <p:ph type="body" sz="quarter" idx="10"/>
          </p:nvPr>
        </p:nvSpPr>
        <p:spPr/>
        <p:txBody>
          <a:bodyPr/>
          <a:lstStyle/>
          <a:p>
            <a:r>
              <a:rPr lang="en-US" b="0" i="0" dirty="0">
                <a:solidFill>
                  <a:srgbClr val="303633"/>
                </a:solidFill>
                <a:effectLst/>
                <a:latin typeface="Lora"/>
              </a:rPr>
              <a:t>Building, testing and deploying an ever-increasing amount of software manually soon becomes impossible — unless you want to spend all your time with manual, repetitive work instead of delivering working software. Automating everything — from build to tests, deployment and infrastructure — is your only way forward.</a:t>
            </a:r>
            <a:endParaRPr lang="uk-UA" dirty="0"/>
          </a:p>
        </p:txBody>
      </p:sp>
      <p:pic>
        <p:nvPicPr>
          <p:cNvPr id="2050" name="Picture 2">
            <a:extLst>
              <a:ext uri="{FF2B5EF4-FFF2-40B4-BE49-F238E27FC236}">
                <a16:creationId xmlns:a16="http://schemas.microsoft.com/office/drawing/2014/main" id="{C029465F-5048-464A-B4C8-02037A344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2" y="3523107"/>
            <a:ext cx="8753475"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06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9DD7-CB68-4CB6-8615-E595D291D7C1}"/>
              </a:ext>
            </a:extLst>
          </p:cNvPr>
          <p:cNvSpPr>
            <a:spLocks noGrp="1"/>
          </p:cNvSpPr>
          <p:nvPr>
            <p:ph type="title"/>
          </p:nvPr>
        </p:nvSpPr>
        <p:spPr>
          <a:xfrm>
            <a:off x="685800" y="415169"/>
            <a:ext cx="14998167" cy="947639"/>
          </a:xfrm>
        </p:spPr>
        <p:txBody>
          <a:bodyPr/>
          <a:lstStyle/>
          <a:p>
            <a:r>
              <a:rPr lang="en-US" dirty="0"/>
              <a:t>Pyramid</a:t>
            </a:r>
            <a:endParaRPr lang="uk-UA" dirty="0"/>
          </a:p>
        </p:txBody>
      </p:sp>
      <p:sp>
        <p:nvSpPr>
          <p:cNvPr id="3" name="Text Placeholder 2">
            <a:extLst>
              <a:ext uri="{FF2B5EF4-FFF2-40B4-BE49-F238E27FC236}">
                <a16:creationId xmlns:a16="http://schemas.microsoft.com/office/drawing/2014/main" id="{A7A49E82-8700-48BE-BF31-85716D834DB9}"/>
              </a:ext>
            </a:extLst>
          </p:cNvPr>
          <p:cNvSpPr>
            <a:spLocks noGrp="1"/>
          </p:cNvSpPr>
          <p:nvPr>
            <p:ph type="body" sz="quarter" idx="10"/>
          </p:nvPr>
        </p:nvSpPr>
        <p:spPr>
          <a:xfrm>
            <a:off x="685800" y="2066192"/>
            <a:ext cx="10820400" cy="3429000"/>
          </a:xfrm>
        </p:spPr>
        <p:txBody>
          <a:bodyPr/>
          <a:lstStyle/>
          <a:p>
            <a:pPr algn="l" fontAlgn="base"/>
            <a:r>
              <a:rPr lang="en-US" b="0" i="0" dirty="0">
                <a:solidFill>
                  <a:srgbClr val="303633"/>
                </a:solidFill>
                <a:effectLst/>
                <a:latin typeface="Lora"/>
              </a:rPr>
              <a:t>Test pyramid consists of three layers that your test suite should consist of (bottom to top):</a:t>
            </a:r>
          </a:p>
          <a:p>
            <a:pPr algn="l" fontAlgn="base">
              <a:buFont typeface="+mj-lt"/>
              <a:buAutoNum type="arabicPeriod"/>
            </a:pPr>
            <a:r>
              <a:rPr lang="en-US" b="0" i="0" dirty="0">
                <a:solidFill>
                  <a:srgbClr val="303633"/>
                </a:solidFill>
                <a:effectLst/>
                <a:latin typeface="Lora"/>
              </a:rPr>
              <a:t>Unit Tests</a:t>
            </a:r>
          </a:p>
          <a:p>
            <a:pPr algn="l" fontAlgn="base">
              <a:buFont typeface="+mj-lt"/>
              <a:buAutoNum type="arabicPeriod"/>
            </a:pPr>
            <a:r>
              <a:rPr lang="en-US" b="0" i="0" dirty="0">
                <a:solidFill>
                  <a:srgbClr val="303633"/>
                </a:solidFill>
                <a:effectLst/>
                <a:latin typeface="Lora"/>
              </a:rPr>
              <a:t>Service Tests</a:t>
            </a:r>
          </a:p>
          <a:p>
            <a:pPr algn="l" fontAlgn="base">
              <a:buFont typeface="+mj-lt"/>
              <a:buAutoNum type="arabicPeriod"/>
            </a:pPr>
            <a:r>
              <a:rPr lang="en-US" b="0" i="0" dirty="0">
                <a:solidFill>
                  <a:srgbClr val="303633"/>
                </a:solidFill>
                <a:effectLst/>
                <a:latin typeface="Lora"/>
              </a:rPr>
              <a:t>User Interface Tests</a:t>
            </a:r>
          </a:p>
          <a:p>
            <a:endParaRPr lang="uk-UA" dirty="0"/>
          </a:p>
        </p:txBody>
      </p:sp>
      <p:pic>
        <p:nvPicPr>
          <p:cNvPr id="3074" name="Picture 2">
            <a:extLst>
              <a:ext uri="{FF2B5EF4-FFF2-40B4-BE49-F238E27FC236}">
                <a16:creationId xmlns:a16="http://schemas.microsoft.com/office/drawing/2014/main" id="{4BBD4302-59C5-4C8F-8345-68CEBFC77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295" y="3132821"/>
            <a:ext cx="3804778" cy="20085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Test Pyramid. Thoughts on the test pyramid… | by Jessie Leung | Better  Programming | Medium">
            <a:extLst>
              <a:ext uri="{FF2B5EF4-FFF2-40B4-BE49-F238E27FC236}">
                <a16:creationId xmlns:a16="http://schemas.microsoft.com/office/drawing/2014/main" id="{6782965C-FECD-469F-A666-613F531599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2317" y="2670047"/>
            <a:ext cx="4980889"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25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A1EE-24E2-4560-9EC4-288F5462BF05}"/>
              </a:ext>
            </a:extLst>
          </p:cNvPr>
          <p:cNvSpPr>
            <a:spLocks noGrp="1"/>
          </p:cNvSpPr>
          <p:nvPr>
            <p:ph type="title"/>
          </p:nvPr>
        </p:nvSpPr>
        <p:spPr/>
        <p:txBody>
          <a:bodyPr/>
          <a:lstStyle/>
          <a:p>
            <a:r>
              <a:rPr lang="en-US" dirty="0"/>
              <a:t>Unit tests</a:t>
            </a:r>
            <a:endParaRPr lang="uk-UA" dirty="0"/>
          </a:p>
        </p:txBody>
      </p:sp>
      <p:sp>
        <p:nvSpPr>
          <p:cNvPr id="3" name="Text Placeholder 2">
            <a:extLst>
              <a:ext uri="{FF2B5EF4-FFF2-40B4-BE49-F238E27FC236}">
                <a16:creationId xmlns:a16="http://schemas.microsoft.com/office/drawing/2014/main" id="{50F94AC3-8ECA-42B6-A615-655FA6D1403D}"/>
              </a:ext>
            </a:extLst>
          </p:cNvPr>
          <p:cNvSpPr>
            <a:spLocks noGrp="1"/>
          </p:cNvSpPr>
          <p:nvPr>
            <p:ph type="body" sz="quarter" idx="10"/>
          </p:nvPr>
        </p:nvSpPr>
        <p:spPr/>
        <p:txBody>
          <a:bodyPr/>
          <a:lstStyle/>
          <a:p>
            <a:r>
              <a:rPr lang="en-US" b="0" i="0" dirty="0">
                <a:solidFill>
                  <a:srgbClr val="303633"/>
                </a:solidFill>
                <a:effectLst/>
                <a:latin typeface="Lora"/>
              </a:rPr>
              <a:t>The foundation of your test suite will be made up of unit tests. Your unit tests make sure that a certain unit (your </a:t>
            </a:r>
            <a:r>
              <a:rPr lang="en-US" b="0" i="1" dirty="0">
                <a:solidFill>
                  <a:srgbClr val="303633"/>
                </a:solidFill>
                <a:effectLst/>
                <a:latin typeface="Lora"/>
              </a:rPr>
              <a:t>subject under test</a:t>
            </a:r>
            <a:r>
              <a:rPr lang="en-US" b="0" i="0" dirty="0">
                <a:solidFill>
                  <a:srgbClr val="303633"/>
                </a:solidFill>
                <a:effectLst/>
                <a:latin typeface="Lora"/>
              </a:rPr>
              <a:t>) of your codebase works as intended. Unit tests have the narrowest scope of all the tests in your test suite. The number of unit tests in your test suite will largely outnumber any other type of test.</a:t>
            </a:r>
            <a:endParaRPr lang="uk-UA" dirty="0"/>
          </a:p>
        </p:txBody>
      </p:sp>
      <p:pic>
        <p:nvPicPr>
          <p:cNvPr id="4098" name="Picture 2">
            <a:extLst>
              <a:ext uri="{FF2B5EF4-FFF2-40B4-BE49-F238E27FC236}">
                <a16:creationId xmlns:a16="http://schemas.microsoft.com/office/drawing/2014/main" id="{E3DB8CAE-5CFA-4861-B357-5BED012A6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6885" y="3330681"/>
            <a:ext cx="5758229" cy="2155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66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24E5-58AA-4CA2-819C-AD879902A98E}"/>
              </a:ext>
            </a:extLst>
          </p:cNvPr>
          <p:cNvSpPr>
            <a:spLocks noGrp="1"/>
          </p:cNvSpPr>
          <p:nvPr>
            <p:ph type="title"/>
          </p:nvPr>
        </p:nvSpPr>
        <p:spPr/>
        <p:txBody>
          <a:bodyPr/>
          <a:lstStyle/>
          <a:p>
            <a:r>
              <a:rPr lang="en-US" dirty="0"/>
              <a:t>Integration tests</a:t>
            </a:r>
            <a:endParaRPr lang="uk-UA" dirty="0"/>
          </a:p>
        </p:txBody>
      </p:sp>
      <p:sp>
        <p:nvSpPr>
          <p:cNvPr id="3" name="Text Placeholder 2">
            <a:extLst>
              <a:ext uri="{FF2B5EF4-FFF2-40B4-BE49-F238E27FC236}">
                <a16:creationId xmlns:a16="http://schemas.microsoft.com/office/drawing/2014/main" id="{DE6C6F7E-3FC2-442B-B435-48B221F9C3AA}"/>
              </a:ext>
            </a:extLst>
          </p:cNvPr>
          <p:cNvSpPr>
            <a:spLocks noGrp="1"/>
          </p:cNvSpPr>
          <p:nvPr>
            <p:ph type="body" sz="quarter" idx="10"/>
          </p:nvPr>
        </p:nvSpPr>
        <p:spPr/>
        <p:txBody>
          <a:bodyPr/>
          <a:lstStyle/>
          <a:p>
            <a:r>
              <a:rPr lang="en-US" b="0" i="0" dirty="0">
                <a:solidFill>
                  <a:srgbClr val="303633"/>
                </a:solidFill>
                <a:effectLst/>
                <a:latin typeface="Lora"/>
              </a:rPr>
              <a:t>All non-trivial applications will integrate with some other parts (databases, filesystems, network calls to other applications). When writing unit tests these are usually the parts you leave out in order to come up with better isolation and faster tests. Still, your application will interact with other parts and this needs to be tested. </a:t>
            </a:r>
            <a:r>
              <a:rPr lang="en-US" b="1" i="0" u="none" strike="noStrike" dirty="0">
                <a:effectLst/>
                <a:latin typeface="Lora"/>
                <a:hlinkClick r:id="rId2">
                  <a:extLst>
                    <a:ext uri="{A12FA001-AC4F-418D-AE19-62706E023703}">
                      <ahyp:hlinkClr xmlns:ahyp="http://schemas.microsoft.com/office/drawing/2018/hyperlinkcolor" val="tx"/>
                    </a:ext>
                  </a:extLst>
                </a:hlinkClick>
              </a:rPr>
              <a:t>Integration Tests</a:t>
            </a:r>
            <a:r>
              <a:rPr lang="en-US" b="0" i="0" dirty="0">
                <a:effectLst/>
                <a:latin typeface="Lora"/>
              </a:rPr>
              <a:t> </a:t>
            </a:r>
            <a:r>
              <a:rPr lang="en-US" b="0" i="0" dirty="0">
                <a:solidFill>
                  <a:srgbClr val="303633"/>
                </a:solidFill>
                <a:effectLst/>
                <a:latin typeface="Lora"/>
              </a:rPr>
              <a:t>are there to help. They test the integration of your application with all the parts that live outside of your application.</a:t>
            </a:r>
            <a:endParaRPr lang="uk-UA" dirty="0"/>
          </a:p>
        </p:txBody>
      </p:sp>
      <p:pic>
        <p:nvPicPr>
          <p:cNvPr id="5122" name="Picture 2">
            <a:extLst>
              <a:ext uri="{FF2B5EF4-FFF2-40B4-BE49-F238E27FC236}">
                <a16:creationId xmlns:a16="http://schemas.microsoft.com/office/drawing/2014/main" id="{CBF1940C-062D-4959-BEE1-EE60D52A9A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569" y="4090698"/>
            <a:ext cx="3567113" cy="174592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F2ED629B-5940-48D3-A997-E8F0818CD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6" y="4117023"/>
            <a:ext cx="3567113" cy="1719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78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DC28-9F4D-4972-8856-2B2725B6FC9A}"/>
              </a:ext>
            </a:extLst>
          </p:cNvPr>
          <p:cNvSpPr>
            <a:spLocks noGrp="1"/>
          </p:cNvSpPr>
          <p:nvPr>
            <p:ph type="title"/>
          </p:nvPr>
        </p:nvSpPr>
        <p:spPr/>
        <p:txBody>
          <a:bodyPr/>
          <a:lstStyle/>
          <a:p>
            <a:r>
              <a:rPr lang="en-US" dirty="0"/>
              <a:t>UI tests</a:t>
            </a:r>
            <a:endParaRPr lang="uk-UA" dirty="0"/>
          </a:p>
        </p:txBody>
      </p:sp>
      <p:sp>
        <p:nvSpPr>
          <p:cNvPr id="3" name="Text Placeholder 2">
            <a:extLst>
              <a:ext uri="{FF2B5EF4-FFF2-40B4-BE49-F238E27FC236}">
                <a16:creationId xmlns:a16="http://schemas.microsoft.com/office/drawing/2014/main" id="{277DD094-83FD-4000-A114-92C469332724}"/>
              </a:ext>
            </a:extLst>
          </p:cNvPr>
          <p:cNvSpPr>
            <a:spLocks noGrp="1"/>
          </p:cNvSpPr>
          <p:nvPr>
            <p:ph type="body" sz="quarter" idx="10"/>
          </p:nvPr>
        </p:nvSpPr>
        <p:spPr>
          <a:xfrm>
            <a:off x="685800" y="2057400"/>
            <a:ext cx="10820400" cy="2488223"/>
          </a:xfrm>
        </p:spPr>
        <p:txBody>
          <a:bodyPr/>
          <a:lstStyle/>
          <a:p>
            <a:r>
              <a:rPr lang="en-US" b="0" i="1" dirty="0">
                <a:solidFill>
                  <a:srgbClr val="303633"/>
                </a:solidFill>
                <a:effectLst/>
                <a:latin typeface="Lora"/>
              </a:rPr>
              <a:t>UI tests</a:t>
            </a:r>
            <a:r>
              <a:rPr lang="en-US" b="0" i="0" dirty="0">
                <a:solidFill>
                  <a:srgbClr val="303633"/>
                </a:solidFill>
                <a:effectLst/>
                <a:latin typeface="Lora"/>
              </a:rPr>
              <a:t> test that the user interface of your application works correctly. User input should trigger the right actions, data should be presented to the user, the UI state should change as expected. </a:t>
            </a:r>
          </a:p>
          <a:p>
            <a:pPr algn="l" fontAlgn="base"/>
            <a:r>
              <a:rPr lang="en-US" b="0" i="0" dirty="0">
                <a:solidFill>
                  <a:srgbClr val="303633"/>
                </a:solidFill>
                <a:effectLst/>
                <a:latin typeface="Lora"/>
              </a:rPr>
              <a:t>Yes, testing your application end-to-end often means driving your tests through the user interface. The inverse, however, is not true.</a:t>
            </a:r>
          </a:p>
          <a:p>
            <a:pPr algn="l" fontAlgn="base"/>
            <a:r>
              <a:rPr lang="en-US" b="0" i="0" dirty="0">
                <a:solidFill>
                  <a:srgbClr val="303633"/>
                </a:solidFill>
                <a:effectLst/>
                <a:latin typeface="Lora"/>
              </a:rPr>
              <a:t>Testing your user interface doesn't have to be done in an end-to-end fashion. Depending on the technology you use, testing your user interface can be as simple as writing some unit tests for your frontend </a:t>
            </a:r>
            <a:r>
              <a:rPr lang="en-US" b="0" i="0" dirty="0" err="1">
                <a:solidFill>
                  <a:srgbClr val="303633"/>
                </a:solidFill>
                <a:effectLst/>
                <a:latin typeface="Lora"/>
              </a:rPr>
              <a:t>javascript</a:t>
            </a:r>
            <a:r>
              <a:rPr lang="en-US" b="0" i="0" dirty="0">
                <a:solidFill>
                  <a:srgbClr val="303633"/>
                </a:solidFill>
                <a:effectLst/>
                <a:latin typeface="Lora"/>
              </a:rPr>
              <a:t> code with your backend stubbed out.</a:t>
            </a:r>
          </a:p>
          <a:p>
            <a:endParaRPr lang="uk-UA" dirty="0"/>
          </a:p>
        </p:txBody>
      </p:sp>
      <p:pic>
        <p:nvPicPr>
          <p:cNvPr id="6146" name="Picture 2">
            <a:extLst>
              <a:ext uri="{FF2B5EF4-FFF2-40B4-BE49-F238E27FC236}">
                <a16:creationId xmlns:a16="http://schemas.microsoft.com/office/drawing/2014/main" id="{A9D2587B-7EB8-44CB-B86E-8C9481859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797" y="4870938"/>
            <a:ext cx="3225782" cy="1418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2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EB15-DEC2-4D9B-8CE0-C2AB2E3A31C1}"/>
              </a:ext>
            </a:extLst>
          </p:cNvPr>
          <p:cNvSpPr>
            <a:spLocks noGrp="1"/>
          </p:cNvSpPr>
          <p:nvPr>
            <p:ph type="title"/>
          </p:nvPr>
        </p:nvSpPr>
        <p:spPr/>
        <p:txBody>
          <a:bodyPr/>
          <a:lstStyle/>
          <a:p>
            <a:r>
              <a:rPr lang="en-US" dirty="0"/>
              <a:t>E-2-E tests</a:t>
            </a:r>
            <a:endParaRPr lang="uk-UA" dirty="0"/>
          </a:p>
        </p:txBody>
      </p:sp>
      <p:sp>
        <p:nvSpPr>
          <p:cNvPr id="3" name="Text Placeholder 2">
            <a:extLst>
              <a:ext uri="{FF2B5EF4-FFF2-40B4-BE49-F238E27FC236}">
                <a16:creationId xmlns:a16="http://schemas.microsoft.com/office/drawing/2014/main" id="{12D4488E-5FF1-4513-8323-4F543C41644C}"/>
              </a:ext>
            </a:extLst>
          </p:cNvPr>
          <p:cNvSpPr>
            <a:spLocks noGrp="1"/>
          </p:cNvSpPr>
          <p:nvPr>
            <p:ph type="body" sz="quarter" idx="10"/>
          </p:nvPr>
        </p:nvSpPr>
        <p:spPr/>
        <p:txBody>
          <a:bodyPr/>
          <a:lstStyle/>
          <a:p>
            <a:r>
              <a:rPr lang="en-US" b="0" i="0" dirty="0">
                <a:solidFill>
                  <a:srgbClr val="303633"/>
                </a:solidFill>
                <a:effectLst/>
                <a:latin typeface="Lora"/>
              </a:rPr>
              <a:t>Testing your deployed application via its user interface is the most end-to-end way you could test your application. The previously described, </a:t>
            </a:r>
            <a:r>
              <a:rPr lang="en-US" b="0" i="0" dirty="0" err="1">
                <a:solidFill>
                  <a:srgbClr val="303633"/>
                </a:solidFill>
                <a:effectLst/>
                <a:latin typeface="Lora"/>
              </a:rPr>
              <a:t>webdriver</a:t>
            </a:r>
            <a:r>
              <a:rPr lang="en-US" b="0" i="0" dirty="0">
                <a:solidFill>
                  <a:srgbClr val="303633"/>
                </a:solidFill>
                <a:effectLst/>
                <a:latin typeface="Lora"/>
              </a:rPr>
              <a:t> driven UI tests are a good example of end-to-end tests.</a:t>
            </a:r>
            <a:endParaRPr lang="uk-UA" dirty="0"/>
          </a:p>
        </p:txBody>
      </p:sp>
      <p:pic>
        <p:nvPicPr>
          <p:cNvPr id="7170" name="Picture 2">
            <a:extLst>
              <a:ext uri="{FF2B5EF4-FFF2-40B4-BE49-F238E27FC236}">
                <a16:creationId xmlns:a16="http://schemas.microsoft.com/office/drawing/2014/main" id="{0ECC6634-E226-4F99-B266-AA9C74C28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955" y="3429000"/>
            <a:ext cx="6482102" cy="150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957698"/>
      </p:ext>
    </p:extLst>
  </p:cSld>
  <p:clrMapOvr>
    <a:masterClrMapping/>
  </p:clrMapOvr>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TotalTime>
  <Words>668</Words>
  <Application>Microsoft Office PowerPoint</Application>
  <PresentationFormat>Widescreen</PresentationFormat>
  <Paragraphs>40</Paragraphs>
  <Slides>17</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Calibri</vt:lpstr>
      <vt:lpstr>Lora</vt:lpstr>
      <vt:lpstr>Montserrat ExtraBold</vt:lpstr>
      <vt:lpstr>Open Sans</vt:lpstr>
      <vt:lpstr>Open Sans Regular</vt:lpstr>
      <vt:lpstr>Proxima Nova Black</vt:lpstr>
      <vt:lpstr>1_GRADIENT THEME</vt:lpstr>
      <vt:lpstr>2_GRADIENT THEME</vt:lpstr>
      <vt:lpstr>2_DARK THEME</vt:lpstr>
      <vt:lpstr>JavaScript Unit testing:Cypress part I</vt:lpstr>
      <vt:lpstr>“Test Pyramid”</vt:lpstr>
      <vt:lpstr>PowerPoint Presentation</vt:lpstr>
      <vt:lpstr>Test automation</vt:lpstr>
      <vt:lpstr>Pyramid</vt:lpstr>
      <vt:lpstr>Unit tests</vt:lpstr>
      <vt:lpstr>Integration tests</vt:lpstr>
      <vt:lpstr>UI tests</vt:lpstr>
      <vt:lpstr>E-2-E tests</vt:lpstr>
      <vt:lpstr>About Cypress</vt:lpstr>
      <vt:lpstr>Who uses Cypress?</vt:lpstr>
      <vt:lpstr>PowerPoint Presentation</vt:lpstr>
      <vt:lpstr>Benefits of Cypress </vt:lpstr>
      <vt:lpstr>Example of code</vt:lpstr>
      <vt:lpstr>Usual commands</vt:lpstr>
      <vt:lpstr>PowerPoint Presentation</vt:lpstr>
      <vt:lpstr>PowerPoint Presentation</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Максим Струс</cp:lastModifiedBy>
  <cp:revision>8</cp:revision>
  <dcterms:created xsi:type="dcterms:W3CDTF">2018-11-02T13:55:27Z</dcterms:created>
  <dcterms:modified xsi:type="dcterms:W3CDTF">2020-09-14T22:48:16Z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