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9"/>
  </p:notesMasterIdLst>
  <p:sldIdLst>
    <p:sldId id="1224" r:id="rId7"/>
    <p:sldId id="1225" r:id="rId8"/>
    <p:sldId id="1240" r:id="rId9"/>
    <p:sldId id="1241" r:id="rId10"/>
    <p:sldId id="1242" r:id="rId11"/>
    <p:sldId id="1243" r:id="rId12"/>
    <p:sldId id="1244" r:id="rId13"/>
    <p:sldId id="1245" r:id="rId14"/>
    <p:sldId id="1246" r:id="rId15"/>
    <p:sldId id="1247" r:id="rId16"/>
    <p:sldId id="1248" r:id="rId17"/>
    <p:sldId id="1249" r:id="rId18"/>
    <p:sldId id="1250" r:id="rId19"/>
    <p:sldId id="1251" r:id="rId20"/>
    <p:sldId id="1252" r:id="rId21"/>
    <p:sldId id="1253" r:id="rId22"/>
    <p:sldId id="1254" r:id="rId23"/>
    <p:sldId id="1255" r:id="rId24"/>
    <p:sldId id="1256" r:id="rId25"/>
    <p:sldId id="1257" r:id="rId26"/>
    <p:sldId id="1258" r:id="rId27"/>
    <p:sldId id="1206" r:id="rId2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40"/>
            <p14:sldId id="1241"/>
            <p14:sldId id="1242"/>
            <p14:sldId id="1243"/>
            <p14:sldId id="1244"/>
            <p14:sldId id="1245"/>
            <p14:sldId id="1246"/>
            <p14:sldId id="1247"/>
            <p14:sldId id="1248"/>
            <p14:sldId id="1249"/>
            <p14:sldId id="1250"/>
            <p14:sldId id="1251"/>
            <p14:sldId id="1252"/>
            <p14:sldId id="1253"/>
            <p14:sldId id="1254"/>
            <p14:sldId id="1255"/>
            <p14:sldId id="1256"/>
            <p14:sldId id="1257"/>
            <p14:sldId id="1258"/>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08/09/2020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a:t>By Strus Maksym</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prstGeom prst="rect">
            <a:avLst/>
          </a:prstGeom>
        </p:spPr>
        <p:txBody>
          <a:bodyPr/>
          <a:lstStyle/>
          <a:p>
            <a:pPr lvl="0"/>
            <a:r>
              <a:rPr lang="en-US" dirty="0" err="1"/>
              <a:t>JQuery</a:t>
            </a:r>
            <a:endParaRPr lang="en-US" dirty="0"/>
          </a:p>
        </p:txBody>
      </p:sp>
    </p:spTree>
    <p:extLst>
      <p:ext uri="{BB962C8B-B14F-4D97-AF65-F5344CB8AC3E}">
        <p14:creationId xmlns:p14="http://schemas.microsoft.com/office/powerpoint/2010/main" val="400119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9D133-5B39-4C7E-9442-7EF2EDAF3DF3}"/>
              </a:ext>
            </a:extLst>
          </p:cNvPr>
          <p:cNvSpPr>
            <a:spLocks noGrp="1"/>
          </p:cNvSpPr>
          <p:nvPr>
            <p:ph type="title"/>
          </p:nvPr>
        </p:nvSpPr>
        <p:spPr/>
        <p:txBody>
          <a:bodyPr/>
          <a:lstStyle/>
          <a:p>
            <a:r>
              <a:rPr lang="en-US" dirty="0"/>
              <a:t>Example (2 part)</a:t>
            </a:r>
            <a:endParaRPr lang="uk-UA" dirty="0"/>
          </a:p>
        </p:txBody>
      </p:sp>
      <p:pic>
        <p:nvPicPr>
          <p:cNvPr id="5" name="Picture 4">
            <a:extLst>
              <a:ext uri="{FF2B5EF4-FFF2-40B4-BE49-F238E27FC236}">
                <a16:creationId xmlns:a16="http://schemas.microsoft.com/office/drawing/2014/main" id="{075383E6-ED99-4FD0-9522-4CBF9BCD90F5}"/>
              </a:ext>
            </a:extLst>
          </p:cNvPr>
          <p:cNvPicPr>
            <a:picLocks noChangeAspect="1"/>
          </p:cNvPicPr>
          <p:nvPr/>
        </p:nvPicPr>
        <p:blipFill>
          <a:blip r:embed="rId2"/>
          <a:stretch>
            <a:fillRect/>
          </a:stretch>
        </p:blipFill>
        <p:spPr>
          <a:xfrm>
            <a:off x="2074131" y="1824075"/>
            <a:ext cx="4276822" cy="5033925"/>
          </a:xfrm>
          <a:prstGeom prst="rect">
            <a:avLst/>
          </a:prstGeom>
        </p:spPr>
      </p:pic>
      <p:pic>
        <p:nvPicPr>
          <p:cNvPr id="7" name="Picture 6">
            <a:extLst>
              <a:ext uri="{FF2B5EF4-FFF2-40B4-BE49-F238E27FC236}">
                <a16:creationId xmlns:a16="http://schemas.microsoft.com/office/drawing/2014/main" id="{971AAEEC-DA6E-4CB7-AB19-2982D1C00C12}"/>
              </a:ext>
            </a:extLst>
          </p:cNvPr>
          <p:cNvPicPr>
            <a:picLocks noChangeAspect="1"/>
          </p:cNvPicPr>
          <p:nvPr/>
        </p:nvPicPr>
        <p:blipFill>
          <a:blip r:embed="rId3"/>
          <a:stretch>
            <a:fillRect/>
          </a:stretch>
        </p:blipFill>
        <p:spPr>
          <a:xfrm>
            <a:off x="6680718" y="1897051"/>
            <a:ext cx="1858347" cy="4618540"/>
          </a:xfrm>
          <a:prstGeom prst="rect">
            <a:avLst/>
          </a:prstGeom>
        </p:spPr>
      </p:pic>
    </p:spTree>
    <p:extLst>
      <p:ext uri="{BB962C8B-B14F-4D97-AF65-F5344CB8AC3E}">
        <p14:creationId xmlns:p14="http://schemas.microsoft.com/office/powerpoint/2010/main" val="3146246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A947-5C13-4B3F-94B6-20CB51D7CA6E}"/>
              </a:ext>
            </a:extLst>
          </p:cNvPr>
          <p:cNvSpPr>
            <a:spLocks noGrp="1"/>
          </p:cNvSpPr>
          <p:nvPr>
            <p:ph type="title"/>
          </p:nvPr>
        </p:nvSpPr>
        <p:spPr/>
        <p:txBody>
          <a:bodyPr/>
          <a:lstStyle/>
          <a:p>
            <a:r>
              <a:rPr lang="en-US" b="0" i="0" dirty="0">
                <a:effectLst/>
                <a:latin typeface="Segoe UI" panose="020B0502040204020203" pitchFamily="34" charset="0"/>
              </a:rPr>
              <a:t>The Document Ready Event</a:t>
            </a:r>
            <a:br>
              <a:rPr lang="en-US" b="0" i="0" dirty="0">
                <a:solidFill>
                  <a:srgbClr val="000000"/>
                </a:solidFill>
                <a:effectLst/>
                <a:latin typeface="Segoe UI" panose="020B0502040204020203" pitchFamily="34" charset="0"/>
              </a:rPr>
            </a:br>
            <a:endParaRPr lang="uk-UA" dirty="0"/>
          </a:p>
        </p:txBody>
      </p:sp>
      <p:sp>
        <p:nvSpPr>
          <p:cNvPr id="3" name="Text Placeholder 2">
            <a:extLst>
              <a:ext uri="{FF2B5EF4-FFF2-40B4-BE49-F238E27FC236}">
                <a16:creationId xmlns:a16="http://schemas.microsoft.com/office/drawing/2014/main" id="{8D5D96E3-C062-4C28-BE91-65934964BD35}"/>
              </a:ext>
            </a:extLst>
          </p:cNvPr>
          <p:cNvSpPr>
            <a:spLocks noGrp="1"/>
          </p:cNvSpPr>
          <p:nvPr>
            <p:ph type="body" sz="quarter" idx="10"/>
          </p:nvPr>
        </p:nvSpPr>
        <p:spPr/>
        <p:txBody>
          <a:bodyPr/>
          <a:lstStyle/>
          <a:p>
            <a:r>
              <a:rPr lang="en-US" b="0" i="0" dirty="0">
                <a:solidFill>
                  <a:srgbClr val="000000"/>
                </a:solidFill>
                <a:effectLst/>
                <a:latin typeface="Verdana" panose="020B0604030504040204" pitchFamily="34" charset="0"/>
              </a:rPr>
              <a:t>It is good practice to wait for the document to be fully loaded and ready before working with it. This also allows you to have your JavaScript code before the body of your document, in the head section.</a:t>
            </a:r>
            <a:endParaRPr lang="uk-UA" dirty="0"/>
          </a:p>
        </p:txBody>
      </p:sp>
      <p:pic>
        <p:nvPicPr>
          <p:cNvPr id="5" name="Picture 4">
            <a:extLst>
              <a:ext uri="{FF2B5EF4-FFF2-40B4-BE49-F238E27FC236}">
                <a16:creationId xmlns:a16="http://schemas.microsoft.com/office/drawing/2014/main" id="{6E404F77-E396-463A-A0B8-0DA982BA5237}"/>
              </a:ext>
            </a:extLst>
          </p:cNvPr>
          <p:cNvPicPr>
            <a:picLocks noChangeAspect="1"/>
          </p:cNvPicPr>
          <p:nvPr/>
        </p:nvPicPr>
        <p:blipFill>
          <a:blip r:embed="rId2"/>
          <a:stretch>
            <a:fillRect/>
          </a:stretch>
        </p:blipFill>
        <p:spPr>
          <a:xfrm>
            <a:off x="3880518" y="3429000"/>
            <a:ext cx="4096572" cy="1740451"/>
          </a:xfrm>
          <a:prstGeom prst="rect">
            <a:avLst/>
          </a:prstGeom>
        </p:spPr>
      </p:pic>
    </p:spTree>
    <p:extLst>
      <p:ext uri="{BB962C8B-B14F-4D97-AF65-F5344CB8AC3E}">
        <p14:creationId xmlns:p14="http://schemas.microsoft.com/office/powerpoint/2010/main" val="208785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48C08-4627-4832-8E81-1BCE4BCEA875}"/>
              </a:ext>
            </a:extLst>
          </p:cNvPr>
          <p:cNvSpPr>
            <a:spLocks noGrp="1"/>
          </p:cNvSpPr>
          <p:nvPr>
            <p:ph type="title"/>
          </p:nvPr>
        </p:nvSpPr>
        <p:spPr/>
        <p:txBody>
          <a:bodyPr/>
          <a:lstStyle/>
          <a:p>
            <a:r>
              <a:rPr lang="en-US" dirty="0"/>
              <a:t>Manipulating with CSS or DOM</a:t>
            </a:r>
            <a:endParaRPr lang="uk-UA" dirty="0"/>
          </a:p>
        </p:txBody>
      </p:sp>
      <p:sp>
        <p:nvSpPr>
          <p:cNvPr id="3" name="Text Placeholder 2">
            <a:extLst>
              <a:ext uri="{FF2B5EF4-FFF2-40B4-BE49-F238E27FC236}">
                <a16:creationId xmlns:a16="http://schemas.microsoft.com/office/drawing/2014/main" id="{F5A1DE02-06AD-4A8F-B073-44DC3843CAF4}"/>
              </a:ext>
            </a:extLst>
          </p:cNvPr>
          <p:cNvSpPr>
            <a:spLocks noGrp="1"/>
          </p:cNvSpPr>
          <p:nvPr>
            <p:ph type="body" sz="quarter" idx="10"/>
          </p:nvPr>
        </p:nvSpPr>
        <p:spPr/>
        <p:txBody>
          <a:bodyPr/>
          <a:lstStyle/>
          <a:p>
            <a:r>
              <a:rPr lang="en-US" b="0" i="0" dirty="0">
                <a:solidFill>
                  <a:srgbClr val="000000"/>
                </a:solidFill>
                <a:effectLst/>
                <a:latin typeface="Verdana" panose="020B0604030504040204" pitchFamily="34" charset="0"/>
              </a:rPr>
              <a:t>jQuery contains powerful methods for changing and manipulating HTML elements and attributes and DOM elements (nodes).</a:t>
            </a:r>
            <a:endParaRPr lang="uk-UA" dirty="0"/>
          </a:p>
        </p:txBody>
      </p:sp>
    </p:spTree>
    <p:extLst>
      <p:ext uri="{BB962C8B-B14F-4D97-AF65-F5344CB8AC3E}">
        <p14:creationId xmlns:p14="http://schemas.microsoft.com/office/powerpoint/2010/main" val="3266324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25BC-0188-4B63-81DB-51DA0BE903A8}"/>
              </a:ext>
            </a:extLst>
          </p:cNvPr>
          <p:cNvSpPr>
            <a:spLocks noGrp="1"/>
          </p:cNvSpPr>
          <p:nvPr>
            <p:ph type="title"/>
          </p:nvPr>
        </p:nvSpPr>
        <p:spPr/>
        <p:txBody>
          <a:bodyPr/>
          <a:lstStyle/>
          <a:p>
            <a:r>
              <a:rPr lang="en-US" dirty="0"/>
              <a:t>Example (HTML,CSS)</a:t>
            </a:r>
            <a:endParaRPr lang="uk-UA" dirty="0"/>
          </a:p>
        </p:txBody>
      </p:sp>
      <p:pic>
        <p:nvPicPr>
          <p:cNvPr id="5" name="Picture 4">
            <a:extLst>
              <a:ext uri="{FF2B5EF4-FFF2-40B4-BE49-F238E27FC236}">
                <a16:creationId xmlns:a16="http://schemas.microsoft.com/office/drawing/2014/main" id="{DC8B744F-DD30-41B0-8658-783ABDC89B77}"/>
              </a:ext>
            </a:extLst>
          </p:cNvPr>
          <p:cNvPicPr>
            <a:picLocks noChangeAspect="1"/>
          </p:cNvPicPr>
          <p:nvPr/>
        </p:nvPicPr>
        <p:blipFill>
          <a:blip r:embed="rId2"/>
          <a:stretch>
            <a:fillRect/>
          </a:stretch>
        </p:blipFill>
        <p:spPr>
          <a:xfrm>
            <a:off x="2164703" y="1950330"/>
            <a:ext cx="8015093" cy="4329171"/>
          </a:xfrm>
          <a:prstGeom prst="rect">
            <a:avLst/>
          </a:prstGeom>
        </p:spPr>
      </p:pic>
    </p:spTree>
    <p:extLst>
      <p:ext uri="{BB962C8B-B14F-4D97-AF65-F5344CB8AC3E}">
        <p14:creationId xmlns:p14="http://schemas.microsoft.com/office/powerpoint/2010/main" val="418034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68E7-AB96-4BAD-88DC-D620A7F39DC2}"/>
              </a:ext>
            </a:extLst>
          </p:cNvPr>
          <p:cNvSpPr>
            <a:spLocks noGrp="1"/>
          </p:cNvSpPr>
          <p:nvPr>
            <p:ph type="title"/>
          </p:nvPr>
        </p:nvSpPr>
        <p:spPr/>
        <p:txBody>
          <a:bodyPr/>
          <a:lstStyle/>
          <a:p>
            <a:r>
              <a:rPr lang="en-US" dirty="0"/>
              <a:t>Example (DOM)</a:t>
            </a:r>
            <a:endParaRPr lang="uk-UA" dirty="0"/>
          </a:p>
        </p:txBody>
      </p:sp>
      <p:pic>
        <p:nvPicPr>
          <p:cNvPr id="5" name="Picture 4">
            <a:extLst>
              <a:ext uri="{FF2B5EF4-FFF2-40B4-BE49-F238E27FC236}">
                <a16:creationId xmlns:a16="http://schemas.microsoft.com/office/drawing/2014/main" id="{AC79E08D-A575-434A-B0A2-B3D70CD5F5BA}"/>
              </a:ext>
            </a:extLst>
          </p:cNvPr>
          <p:cNvPicPr>
            <a:picLocks noChangeAspect="1"/>
          </p:cNvPicPr>
          <p:nvPr/>
        </p:nvPicPr>
        <p:blipFill>
          <a:blip r:embed="rId2"/>
          <a:stretch>
            <a:fillRect/>
          </a:stretch>
        </p:blipFill>
        <p:spPr>
          <a:xfrm>
            <a:off x="1502870" y="2057400"/>
            <a:ext cx="8922146" cy="3527360"/>
          </a:xfrm>
          <a:prstGeom prst="rect">
            <a:avLst/>
          </a:prstGeom>
        </p:spPr>
      </p:pic>
    </p:spTree>
    <p:extLst>
      <p:ext uri="{BB962C8B-B14F-4D97-AF65-F5344CB8AC3E}">
        <p14:creationId xmlns:p14="http://schemas.microsoft.com/office/powerpoint/2010/main" val="982649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6877-D270-4DF5-BE56-F761E7B3017B}"/>
              </a:ext>
            </a:extLst>
          </p:cNvPr>
          <p:cNvSpPr>
            <a:spLocks noGrp="1"/>
          </p:cNvSpPr>
          <p:nvPr>
            <p:ph type="title"/>
          </p:nvPr>
        </p:nvSpPr>
        <p:spPr/>
        <p:txBody>
          <a:bodyPr/>
          <a:lstStyle/>
          <a:p>
            <a:r>
              <a:rPr lang="en-US" dirty="0"/>
              <a:t>Traversing</a:t>
            </a:r>
            <a:endParaRPr lang="uk-UA" dirty="0"/>
          </a:p>
        </p:txBody>
      </p:sp>
      <p:sp>
        <p:nvSpPr>
          <p:cNvPr id="3" name="Text Placeholder 2">
            <a:extLst>
              <a:ext uri="{FF2B5EF4-FFF2-40B4-BE49-F238E27FC236}">
                <a16:creationId xmlns:a16="http://schemas.microsoft.com/office/drawing/2014/main" id="{18D79D76-361B-4936-8298-650E63A81454}"/>
              </a:ext>
            </a:extLst>
          </p:cNvPr>
          <p:cNvSpPr>
            <a:spLocks noGrp="1"/>
          </p:cNvSpPr>
          <p:nvPr>
            <p:ph type="body" sz="quarter" idx="10"/>
          </p:nvPr>
        </p:nvSpPr>
        <p:spPr/>
        <p:txBody>
          <a:bodyPr/>
          <a:lstStyle/>
          <a:p>
            <a:r>
              <a:rPr lang="en-US" b="0" i="0" dirty="0">
                <a:solidFill>
                  <a:srgbClr val="000000"/>
                </a:solidFill>
                <a:effectLst/>
                <a:latin typeface="Verdana" panose="020B0604030504040204" pitchFamily="34" charset="0"/>
              </a:rPr>
              <a:t>jQuery traversing, which means "move through", are used to "find" (or select) HTML elements based on their relation to other elements. Start with one selection and move through that selection until you reach the elements you desire.</a:t>
            </a:r>
            <a:endParaRPr lang="uk-UA" dirty="0"/>
          </a:p>
        </p:txBody>
      </p:sp>
    </p:spTree>
    <p:extLst>
      <p:ext uri="{BB962C8B-B14F-4D97-AF65-F5344CB8AC3E}">
        <p14:creationId xmlns:p14="http://schemas.microsoft.com/office/powerpoint/2010/main" val="765285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589C-BBFA-449A-8690-8172CF84834A}"/>
              </a:ext>
            </a:extLst>
          </p:cNvPr>
          <p:cNvSpPr>
            <a:spLocks noGrp="1"/>
          </p:cNvSpPr>
          <p:nvPr>
            <p:ph type="title"/>
          </p:nvPr>
        </p:nvSpPr>
        <p:spPr/>
        <p:txBody>
          <a:bodyPr/>
          <a:lstStyle/>
          <a:p>
            <a:r>
              <a:rPr lang="en-US" dirty="0"/>
              <a:t>Example</a:t>
            </a:r>
            <a:endParaRPr lang="uk-UA" dirty="0"/>
          </a:p>
        </p:txBody>
      </p:sp>
      <p:pic>
        <p:nvPicPr>
          <p:cNvPr id="5" name="Picture 4">
            <a:extLst>
              <a:ext uri="{FF2B5EF4-FFF2-40B4-BE49-F238E27FC236}">
                <a16:creationId xmlns:a16="http://schemas.microsoft.com/office/drawing/2014/main" id="{AA7E1E72-41FE-455E-819A-6BA2D4188B06}"/>
              </a:ext>
            </a:extLst>
          </p:cNvPr>
          <p:cNvPicPr>
            <a:picLocks noChangeAspect="1"/>
          </p:cNvPicPr>
          <p:nvPr/>
        </p:nvPicPr>
        <p:blipFill>
          <a:blip r:embed="rId2"/>
          <a:stretch>
            <a:fillRect/>
          </a:stretch>
        </p:blipFill>
        <p:spPr>
          <a:xfrm>
            <a:off x="1302958" y="2057400"/>
            <a:ext cx="9085610" cy="3087558"/>
          </a:xfrm>
          <a:prstGeom prst="rect">
            <a:avLst/>
          </a:prstGeom>
        </p:spPr>
      </p:pic>
    </p:spTree>
    <p:extLst>
      <p:ext uri="{BB962C8B-B14F-4D97-AF65-F5344CB8AC3E}">
        <p14:creationId xmlns:p14="http://schemas.microsoft.com/office/powerpoint/2010/main" val="2610676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6D7AC-735C-44F4-AB93-C8079186CB7F}"/>
              </a:ext>
            </a:extLst>
          </p:cNvPr>
          <p:cNvSpPr>
            <a:spLocks noGrp="1"/>
          </p:cNvSpPr>
          <p:nvPr>
            <p:ph type="title"/>
          </p:nvPr>
        </p:nvSpPr>
        <p:spPr/>
        <p:txBody>
          <a:bodyPr/>
          <a:lstStyle/>
          <a:p>
            <a:r>
              <a:rPr lang="en-US" dirty="0"/>
              <a:t>Effects</a:t>
            </a:r>
            <a:endParaRPr lang="uk-UA" dirty="0"/>
          </a:p>
        </p:txBody>
      </p:sp>
      <p:sp>
        <p:nvSpPr>
          <p:cNvPr id="3" name="Text Placeholder 2">
            <a:extLst>
              <a:ext uri="{FF2B5EF4-FFF2-40B4-BE49-F238E27FC236}">
                <a16:creationId xmlns:a16="http://schemas.microsoft.com/office/drawing/2014/main" id="{C1094E09-BD08-43BB-8670-DFDE29A08241}"/>
              </a:ext>
            </a:extLst>
          </p:cNvPr>
          <p:cNvSpPr>
            <a:spLocks noGrp="1"/>
          </p:cNvSpPr>
          <p:nvPr>
            <p:ph type="body" sz="quarter" idx="10"/>
          </p:nvPr>
        </p:nvSpPr>
        <p:spPr/>
        <p:txBody>
          <a:bodyPr/>
          <a:lstStyle/>
          <a:p>
            <a:r>
              <a:rPr lang="en-US" b="0" i="0" dirty="0">
                <a:solidFill>
                  <a:srgbClr val="333333"/>
                </a:solidFill>
                <a:effectLst/>
                <a:latin typeface="Helvetica Neue"/>
              </a:rPr>
              <a:t>The jQuery library provides several techniques for adding animation to a web page. These include simple, standard animations that are frequently used, and the ability to craft sophisticated custom effects.</a:t>
            </a:r>
            <a:endParaRPr lang="uk-UA" dirty="0"/>
          </a:p>
        </p:txBody>
      </p:sp>
    </p:spTree>
    <p:extLst>
      <p:ext uri="{BB962C8B-B14F-4D97-AF65-F5344CB8AC3E}">
        <p14:creationId xmlns:p14="http://schemas.microsoft.com/office/powerpoint/2010/main" val="750791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DC22-B7BE-4B73-A035-2D9B1FD32272}"/>
              </a:ext>
            </a:extLst>
          </p:cNvPr>
          <p:cNvSpPr>
            <a:spLocks noGrp="1"/>
          </p:cNvSpPr>
          <p:nvPr>
            <p:ph type="title"/>
          </p:nvPr>
        </p:nvSpPr>
        <p:spPr/>
        <p:txBody>
          <a:bodyPr/>
          <a:lstStyle/>
          <a:p>
            <a:r>
              <a:rPr lang="en-US" dirty="0"/>
              <a:t>Example</a:t>
            </a:r>
            <a:endParaRPr lang="uk-UA" dirty="0"/>
          </a:p>
        </p:txBody>
      </p:sp>
      <p:pic>
        <p:nvPicPr>
          <p:cNvPr id="5" name="Picture 4">
            <a:extLst>
              <a:ext uri="{FF2B5EF4-FFF2-40B4-BE49-F238E27FC236}">
                <a16:creationId xmlns:a16="http://schemas.microsoft.com/office/drawing/2014/main" id="{3C8C5AE0-A03E-4FB4-8F9E-57E109708301}"/>
              </a:ext>
            </a:extLst>
          </p:cNvPr>
          <p:cNvPicPr>
            <a:picLocks noChangeAspect="1"/>
          </p:cNvPicPr>
          <p:nvPr/>
        </p:nvPicPr>
        <p:blipFill>
          <a:blip r:embed="rId2"/>
          <a:stretch>
            <a:fillRect/>
          </a:stretch>
        </p:blipFill>
        <p:spPr>
          <a:xfrm>
            <a:off x="2176997" y="2057400"/>
            <a:ext cx="7838005" cy="3286584"/>
          </a:xfrm>
          <a:prstGeom prst="rect">
            <a:avLst/>
          </a:prstGeom>
        </p:spPr>
      </p:pic>
    </p:spTree>
    <p:extLst>
      <p:ext uri="{BB962C8B-B14F-4D97-AF65-F5344CB8AC3E}">
        <p14:creationId xmlns:p14="http://schemas.microsoft.com/office/powerpoint/2010/main" val="1830120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CE190-75B8-4A5C-B4F3-741B2CC63F08}"/>
              </a:ext>
            </a:extLst>
          </p:cNvPr>
          <p:cNvSpPr>
            <a:spLocks noGrp="1"/>
          </p:cNvSpPr>
          <p:nvPr>
            <p:ph type="title"/>
          </p:nvPr>
        </p:nvSpPr>
        <p:spPr/>
        <p:txBody>
          <a:bodyPr/>
          <a:lstStyle/>
          <a:p>
            <a:r>
              <a:rPr lang="en-US" dirty="0"/>
              <a:t>AJAX</a:t>
            </a:r>
            <a:endParaRPr lang="uk-UA" dirty="0"/>
          </a:p>
        </p:txBody>
      </p:sp>
      <p:sp>
        <p:nvSpPr>
          <p:cNvPr id="3" name="Text Placeholder 2">
            <a:extLst>
              <a:ext uri="{FF2B5EF4-FFF2-40B4-BE49-F238E27FC236}">
                <a16:creationId xmlns:a16="http://schemas.microsoft.com/office/drawing/2014/main" id="{ABCE255F-406D-4121-86D6-F8B3D33BBED1}"/>
              </a:ext>
            </a:extLst>
          </p:cNvPr>
          <p:cNvSpPr>
            <a:spLocks noGrp="1"/>
          </p:cNvSpPr>
          <p:nvPr>
            <p:ph type="body" sz="quarter" idx="10"/>
          </p:nvPr>
        </p:nvSpPr>
        <p:spPr/>
        <p:txBody>
          <a:bodyPr/>
          <a:lstStyle/>
          <a:p>
            <a:pPr algn="l"/>
            <a:r>
              <a:rPr lang="en-US" b="0" i="0" dirty="0">
                <a:solidFill>
                  <a:srgbClr val="000000"/>
                </a:solidFill>
                <a:effectLst/>
                <a:latin typeface="Verdana" panose="020B0604030504040204" pitchFamily="34" charset="0"/>
              </a:rPr>
              <a:t>jQuery provides several methods for AJAX functionality.</a:t>
            </a:r>
          </a:p>
          <a:p>
            <a:pPr algn="l"/>
            <a:r>
              <a:rPr lang="en-US" b="0" i="0" dirty="0">
                <a:solidFill>
                  <a:srgbClr val="000000"/>
                </a:solidFill>
                <a:effectLst/>
                <a:latin typeface="Verdana" panose="020B0604030504040204" pitchFamily="34" charset="0"/>
              </a:rPr>
              <a:t>With the jQuery AJAX methods, you can request text, HTML, XML, or JSON from a remote server using both HTTP Get and HTTP Post - And you can load the external data directly into the selected HTML elements of your web page!</a:t>
            </a:r>
          </a:p>
          <a:p>
            <a:endParaRPr lang="uk-UA" dirty="0"/>
          </a:p>
        </p:txBody>
      </p:sp>
    </p:spTree>
    <p:extLst>
      <p:ext uri="{BB962C8B-B14F-4D97-AF65-F5344CB8AC3E}">
        <p14:creationId xmlns:p14="http://schemas.microsoft.com/office/powerpoint/2010/main" val="913243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dirty="0"/>
              <a:t>In general</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p:txBody>
          <a:bodyPr/>
          <a:lstStyle/>
          <a:p>
            <a:r>
              <a:rPr lang="en-US" b="0" i="0" dirty="0">
                <a:solidFill>
                  <a:srgbClr val="333333"/>
                </a:solidFill>
                <a:effectLst/>
                <a:latin typeface="Helvetica Neue"/>
              </a:rPr>
              <a:t>jQuery is a fast, small, and feature-rich JavaScript library. It makes things like HTML document traversal and manipulation, event handling, animation, and Ajax much simpler with an easy-to-use API that works across a multitude of browsers. With a combination of versatility and extensibility, jQuery has changed the way that millions of people write JavaScript.</a:t>
            </a:r>
            <a:endParaRPr lang="uk-UA" dirty="0"/>
          </a:p>
        </p:txBody>
      </p:sp>
      <p:pic>
        <p:nvPicPr>
          <p:cNvPr id="3" name="Picture 2">
            <a:extLst>
              <a:ext uri="{FF2B5EF4-FFF2-40B4-BE49-F238E27FC236}">
                <a16:creationId xmlns:a16="http://schemas.microsoft.com/office/drawing/2014/main" id="{274FD64C-2680-4D30-B941-0DCD483668DF}"/>
              </a:ext>
            </a:extLst>
          </p:cNvPr>
          <p:cNvPicPr>
            <a:picLocks noChangeAspect="1"/>
          </p:cNvPicPr>
          <p:nvPr/>
        </p:nvPicPr>
        <p:blipFill>
          <a:blip r:embed="rId2"/>
          <a:stretch>
            <a:fillRect/>
          </a:stretch>
        </p:blipFill>
        <p:spPr>
          <a:xfrm>
            <a:off x="4189674" y="3846041"/>
            <a:ext cx="4463403" cy="1426176"/>
          </a:xfrm>
          <a:prstGeom prst="rect">
            <a:avLst/>
          </a:prstGeom>
        </p:spPr>
      </p:pic>
    </p:spTree>
    <p:extLst>
      <p:ext uri="{BB962C8B-B14F-4D97-AF65-F5344CB8AC3E}">
        <p14:creationId xmlns:p14="http://schemas.microsoft.com/office/powerpoint/2010/main" val="75953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817A-F6CB-4DDD-84BF-DAA10FD61898}"/>
              </a:ext>
            </a:extLst>
          </p:cNvPr>
          <p:cNvSpPr>
            <a:spLocks noGrp="1"/>
          </p:cNvSpPr>
          <p:nvPr>
            <p:ph type="title"/>
          </p:nvPr>
        </p:nvSpPr>
        <p:spPr/>
        <p:txBody>
          <a:bodyPr/>
          <a:lstStyle/>
          <a:p>
            <a:r>
              <a:rPr lang="en-US" dirty="0"/>
              <a:t>Example</a:t>
            </a:r>
            <a:endParaRPr lang="uk-UA" dirty="0"/>
          </a:p>
        </p:txBody>
      </p:sp>
      <p:pic>
        <p:nvPicPr>
          <p:cNvPr id="5" name="Picture 4">
            <a:extLst>
              <a:ext uri="{FF2B5EF4-FFF2-40B4-BE49-F238E27FC236}">
                <a16:creationId xmlns:a16="http://schemas.microsoft.com/office/drawing/2014/main" id="{585AEFD9-8799-48BA-B17E-1DADDBCB2BDF}"/>
              </a:ext>
            </a:extLst>
          </p:cNvPr>
          <p:cNvPicPr>
            <a:picLocks noChangeAspect="1"/>
          </p:cNvPicPr>
          <p:nvPr/>
        </p:nvPicPr>
        <p:blipFill>
          <a:blip r:embed="rId2"/>
          <a:stretch>
            <a:fillRect/>
          </a:stretch>
        </p:blipFill>
        <p:spPr>
          <a:xfrm>
            <a:off x="1853967" y="2057400"/>
            <a:ext cx="8338269" cy="3286319"/>
          </a:xfrm>
          <a:prstGeom prst="rect">
            <a:avLst/>
          </a:prstGeom>
        </p:spPr>
      </p:pic>
    </p:spTree>
    <p:extLst>
      <p:ext uri="{BB962C8B-B14F-4D97-AF65-F5344CB8AC3E}">
        <p14:creationId xmlns:p14="http://schemas.microsoft.com/office/powerpoint/2010/main" val="3714560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3496-2C47-4DE3-AF5F-83CC1D646328}"/>
              </a:ext>
            </a:extLst>
          </p:cNvPr>
          <p:cNvSpPr>
            <a:spLocks noGrp="1"/>
          </p:cNvSpPr>
          <p:nvPr>
            <p:ph type="title"/>
          </p:nvPr>
        </p:nvSpPr>
        <p:spPr/>
        <p:txBody>
          <a:bodyPr/>
          <a:lstStyle/>
          <a:p>
            <a:r>
              <a:rPr lang="en-US" dirty="0"/>
              <a:t>Core</a:t>
            </a:r>
            <a:endParaRPr lang="uk-UA" dirty="0"/>
          </a:p>
        </p:txBody>
      </p:sp>
      <p:pic>
        <p:nvPicPr>
          <p:cNvPr id="5" name="Picture 4">
            <a:extLst>
              <a:ext uri="{FF2B5EF4-FFF2-40B4-BE49-F238E27FC236}">
                <a16:creationId xmlns:a16="http://schemas.microsoft.com/office/drawing/2014/main" id="{E5AA2355-EBAE-4FD3-906B-DD574BCF85B1}"/>
              </a:ext>
            </a:extLst>
          </p:cNvPr>
          <p:cNvPicPr>
            <a:picLocks noChangeAspect="1"/>
          </p:cNvPicPr>
          <p:nvPr/>
        </p:nvPicPr>
        <p:blipFill>
          <a:blip r:embed="rId2"/>
          <a:stretch>
            <a:fillRect/>
          </a:stretch>
        </p:blipFill>
        <p:spPr>
          <a:xfrm>
            <a:off x="3172409" y="728573"/>
            <a:ext cx="6160086" cy="5443626"/>
          </a:xfrm>
          <a:prstGeom prst="rect">
            <a:avLst/>
          </a:prstGeom>
        </p:spPr>
      </p:pic>
    </p:spTree>
    <p:extLst>
      <p:ext uri="{BB962C8B-B14F-4D97-AF65-F5344CB8AC3E}">
        <p14:creationId xmlns:p14="http://schemas.microsoft.com/office/powerpoint/2010/main" val="1499755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4617-CB55-4292-90A5-0C8101B96F83}"/>
              </a:ext>
            </a:extLst>
          </p:cNvPr>
          <p:cNvSpPr>
            <a:spLocks noGrp="1"/>
          </p:cNvSpPr>
          <p:nvPr>
            <p:ph type="title"/>
          </p:nvPr>
        </p:nvSpPr>
        <p:spPr/>
        <p:txBody>
          <a:bodyPr/>
          <a:lstStyle/>
          <a:p>
            <a:r>
              <a:rPr lang="en-US" dirty="0"/>
              <a:t>Features</a:t>
            </a:r>
            <a:endParaRPr lang="uk-UA" dirty="0"/>
          </a:p>
        </p:txBody>
      </p:sp>
      <p:pic>
        <p:nvPicPr>
          <p:cNvPr id="1026" name="Picture 2" descr="jQuery Tutorial With Twitter BootStrap : jQuery Features - Overview and  Some example">
            <a:extLst>
              <a:ext uri="{FF2B5EF4-FFF2-40B4-BE49-F238E27FC236}">
                <a16:creationId xmlns:a16="http://schemas.microsoft.com/office/drawing/2014/main" id="{16EC53DF-AF1F-4F5B-85DF-1AA6A8CD8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673" y="1905388"/>
            <a:ext cx="5380653" cy="4708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156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8086A-35D1-4840-802B-ABF5930FE557}"/>
              </a:ext>
            </a:extLst>
          </p:cNvPr>
          <p:cNvSpPr>
            <a:spLocks noGrp="1"/>
          </p:cNvSpPr>
          <p:nvPr>
            <p:ph type="title"/>
          </p:nvPr>
        </p:nvSpPr>
        <p:spPr/>
        <p:txBody>
          <a:bodyPr/>
          <a:lstStyle/>
          <a:p>
            <a:r>
              <a:rPr lang="en-US" dirty="0"/>
              <a:t>Syntax</a:t>
            </a:r>
            <a:endParaRPr lang="uk-UA" dirty="0"/>
          </a:p>
        </p:txBody>
      </p:sp>
      <p:sp>
        <p:nvSpPr>
          <p:cNvPr id="3" name="Text Placeholder 2">
            <a:extLst>
              <a:ext uri="{FF2B5EF4-FFF2-40B4-BE49-F238E27FC236}">
                <a16:creationId xmlns:a16="http://schemas.microsoft.com/office/drawing/2014/main" id="{0CA6F1C0-FB30-42FB-BB47-32E76D274560}"/>
              </a:ext>
            </a:extLst>
          </p:cNvPr>
          <p:cNvSpPr>
            <a:spLocks noGrp="1"/>
          </p:cNvSpPr>
          <p:nvPr>
            <p:ph type="body" sz="quarter" idx="10"/>
          </p:nvPr>
        </p:nvSpPr>
        <p:spPr>
          <a:xfrm>
            <a:off x="1912774" y="2565919"/>
            <a:ext cx="8856306" cy="2640563"/>
          </a:xfrm>
        </p:spPr>
        <p:txBody>
          <a:bodyPr/>
          <a:lstStyle/>
          <a:p>
            <a:pPr algn="l"/>
            <a:r>
              <a:rPr lang="en-US" sz="1800" b="0" i="0" dirty="0">
                <a:solidFill>
                  <a:srgbClr val="000000"/>
                </a:solidFill>
                <a:effectLst/>
                <a:latin typeface="Verdana" panose="020B0604030504040204" pitchFamily="34" charset="0"/>
              </a:rPr>
              <a:t>The jQuery syntax is tailor-made for </a:t>
            </a:r>
            <a:r>
              <a:rPr lang="en-US" sz="1800" b="1" i="0" dirty="0">
                <a:solidFill>
                  <a:srgbClr val="000000"/>
                </a:solidFill>
                <a:effectLst/>
                <a:latin typeface="Verdana" panose="020B0604030504040204" pitchFamily="34" charset="0"/>
              </a:rPr>
              <a:t>selecting</a:t>
            </a:r>
            <a:r>
              <a:rPr lang="en-US" sz="1800" b="0" i="0" dirty="0">
                <a:solidFill>
                  <a:srgbClr val="000000"/>
                </a:solidFill>
                <a:effectLst/>
                <a:latin typeface="Verdana" panose="020B0604030504040204" pitchFamily="34" charset="0"/>
              </a:rPr>
              <a:t> HTML elements and performing some </a:t>
            </a:r>
            <a:r>
              <a:rPr lang="en-US" sz="1800" b="1" i="0" dirty="0">
                <a:solidFill>
                  <a:srgbClr val="000000"/>
                </a:solidFill>
                <a:effectLst/>
                <a:latin typeface="Verdana" panose="020B0604030504040204" pitchFamily="34" charset="0"/>
              </a:rPr>
              <a:t>action</a:t>
            </a:r>
            <a:r>
              <a:rPr lang="en-US" sz="1800" b="0" i="0" dirty="0">
                <a:solidFill>
                  <a:srgbClr val="000000"/>
                </a:solidFill>
                <a:effectLst/>
                <a:latin typeface="Verdana" panose="020B0604030504040204" pitchFamily="34" charset="0"/>
              </a:rPr>
              <a:t> on the element(s).</a:t>
            </a:r>
          </a:p>
          <a:p>
            <a:pPr algn="l"/>
            <a:r>
              <a:rPr lang="en-US" sz="1800" b="0" i="0" dirty="0">
                <a:solidFill>
                  <a:srgbClr val="000000"/>
                </a:solidFill>
                <a:effectLst/>
                <a:latin typeface="Verdana" panose="020B0604030504040204" pitchFamily="34" charset="0"/>
              </a:rPr>
              <a:t>Basic syntax is: </a:t>
            </a:r>
            <a:r>
              <a:rPr lang="en-US" sz="1800" b="1" i="0" dirty="0">
                <a:solidFill>
                  <a:srgbClr val="000000"/>
                </a:solidFill>
                <a:effectLst/>
                <a:latin typeface="Verdana" panose="020B0604030504040204" pitchFamily="34" charset="0"/>
              </a:rPr>
              <a:t>$(</a:t>
            </a:r>
            <a:r>
              <a:rPr lang="en-US" sz="1800" b="1" i="1" dirty="0">
                <a:solidFill>
                  <a:srgbClr val="000000"/>
                </a:solidFill>
                <a:effectLst/>
                <a:latin typeface="Verdana" panose="020B0604030504040204" pitchFamily="34" charset="0"/>
              </a:rPr>
              <a:t>selector</a:t>
            </a:r>
            <a:r>
              <a:rPr lang="en-US" sz="1800" b="1" i="0" dirty="0">
                <a:solidFill>
                  <a:srgbClr val="000000"/>
                </a:solidFill>
                <a:effectLst/>
                <a:latin typeface="Verdana" panose="020B0604030504040204" pitchFamily="34" charset="0"/>
              </a:rPr>
              <a:t>).</a:t>
            </a:r>
            <a:r>
              <a:rPr lang="en-US" sz="1800" b="1" i="1" dirty="0">
                <a:solidFill>
                  <a:srgbClr val="000000"/>
                </a:solidFill>
                <a:effectLst/>
                <a:latin typeface="Verdana" panose="020B0604030504040204" pitchFamily="34" charset="0"/>
              </a:rPr>
              <a:t>action</a:t>
            </a:r>
            <a:r>
              <a:rPr lang="en-US" sz="1800" b="1" i="0" dirty="0">
                <a:solidFill>
                  <a:srgbClr val="000000"/>
                </a:solidFill>
                <a:effectLst/>
                <a:latin typeface="Verdana" panose="020B0604030504040204" pitchFamily="34" charset="0"/>
              </a:rPr>
              <a:t>()</a:t>
            </a:r>
            <a:endParaRPr lang="en-US" sz="1800" b="0" i="0" dirty="0">
              <a:solidFill>
                <a:srgbClr val="000000"/>
              </a:solidFill>
              <a:effectLst/>
              <a:latin typeface="Verdana" panose="020B0604030504040204" pitchFamily="34" charset="0"/>
            </a:endParaRPr>
          </a:p>
          <a:p>
            <a:pPr algn="l">
              <a:buFont typeface="Arial" panose="020B0604020202020204" pitchFamily="34" charset="0"/>
              <a:buChar char="•"/>
            </a:pPr>
            <a:r>
              <a:rPr lang="en-US" sz="1800" b="0" i="0" dirty="0">
                <a:solidFill>
                  <a:srgbClr val="000000"/>
                </a:solidFill>
                <a:effectLst/>
                <a:latin typeface="Verdana" panose="020B0604030504040204" pitchFamily="34" charset="0"/>
              </a:rPr>
              <a:t>A $ sign to define/access jQuery</a:t>
            </a:r>
          </a:p>
          <a:p>
            <a:pPr algn="l">
              <a:buFont typeface="Arial" panose="020B0604020202020204" pitchFamily="34" charset="0"/>
              <a:buChar char="•"/>
            </a:pPr>
            <a:r>
              <a:rPr lang="en-US" sz="1800" b="0" i="0" dirty="0">
                <a:solidFill>
                  <a:srgbClr val="000000"/>
                </a:solidFill>
                <a:effectLst/>
                <a:latin typeface="Verdana" panose="020B0604030504040204" pitchFamily="34" charset="0"/>
              </a:rPr>
              <a:t>A (</a:t>
            </a:r>
            <a:r>
              <a:rPr lang="en-US" sz="1800" b="0" i="1" dirty="0">
                <a:solidFill>
                  <a:srgbClr val="000000"/>
                </a:solidFill>
                <a:effectLst/>
                <a:latin typeface="Verdana" panose="020B0604030504040204" pitchFamily="34" charset="0"/>
              </a:rPr>
              <a:t>selector</a:t>
            </a:r>
            <a:r>
              <a:rPr lang="en-US" sz="1800" b="0" i="0" dirty="0">
                <a:solidFill>
                  <a:srgbClr val="000000"/>
                </a:solidFill>
                <a:effectLst/>
                <a:latin typeface="Verdana" panose="020B0604030504040204" pitchFamily="34" charset="0"/>
              </a:rPr>
              <a:t>) to "query (or find)" HTML elements</a:t>
            </a:r>
          </a:p>
          <a:p>
            <a:pPr algn="l">
              <a:buFont typeface="Arial" panose="020B0604020202020204" pitchFamily="34" charset="0"/>
              <a:buChar char="•"/>
            </a:pPr>
            <a:r>
              <a:rPr lang="en-US" sz="1800" b="0" i="0" dirty="0">
                <a:solidFill>
                  <a:srgbClr val="000000"/>
                </a:solidFill>
                <a:effectLst/>
                <a:latin typeface="Verdana" panose="020B0604030504040204" pitchFamily="34" charset="0"/>
              </a:rPr>
              <a:t>A jQuery </a:t>
            </a:r>
            <a:r>
              <a:rPr lang="en-US" sz="1800" b="0" i="1" dirty="0">
                <a:solidFill>
                  <a:srgbClr val="000000"/>
                </a:solidFill>
                <a:effectLst/>
                <a:latin typeface="Verdana" panose="020B0604030504040204" pitchFamily="34" charset="0"/>
              </a:rPr>
              <a:t>action</a:t>
            </a:r>
            <a:r>
              <a:rPr lang="en-US" sz="1800" b="0" i="0" dirty="0">
                <a:solidFill>
                  <a:srgbClr val="000000"/>
                </a:solidFill>
                <a:effectLst/>
                <a:latin typeface="Verdana" panose="020B0604030504040204" pitchFamily="34" charset="0"/>
              </a:rPr>
              <a:t>() to be performed on the element(s)</a:t>
            </a:r>
          </a:p>
          <a:p>
            <a:endParaRPr lang="uk-UA" dirty="0"/>
          </a:p>
        </p:txBody>
      </p:sp>
    </p:spTree>
    <p:extLst>
      <p:ext uri="{BB962C8B-B14F-4D97-AF65-F5344CB8AC3E}">
        <p14:creationId xmlns:p14="http://schemas.microsoft.com/office/powerpoint/2010/main" val="2299995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2093A-FD01-4556-9B4E-89AEA9852936}"/>
              </a:ext>
            </a:extLst>
          </p:cNvPr>
          <p:cNvSpPr>
            <a:spLocks noGrp="1"/>
          </p:cNvSpPr>
          <p:nvPr>
            <p:ph type="title"/>
          </p:nvPr>
        </p:nvSpPr>
        <p:spPr/>
        <p:txBody>
          <a:bodyPr/>
          <a:lstStyle/>
          <a:p>
            <a:r>
              <a:rPr lang="en-US" dirty="0"/>
              <a:t>Example</a:t>
            </a:r>
            <a:endParaRPr lang="uk-UA" dirty="0"/>
          </a:p>
        </p:txBody>
      </p:sp>
      <p:sp>
        <p:nvSpPr>
          <p:cNvPr id="5" name="TextBox 4">
            <a:extLst>
              <a:ext uri="{FF2B5EF4-FFF2-40B4-BE49-F238E27FC236}">
                <a16:creationId xmlns:a16="http://schemas.microsoft.com/office/drawing/2014/main" id="{B2DEEA9A-0FD4-4EAB-AA1C-5DDC844D24A6}"/>
              </a:ext>
            </a:extLst>
          </p:cNvPr>
          <p:cNvSpPr txBox="1"/>
          <p:nvPr/>
        </p:nvSpPr>
        <p:spPr>
          <a:xfrm>
            <a:off x="2976466" y="2575249"/>
            <a:ext cx="6484776" cy="2246769"/>
          </a:xfrm>
          <a:prstGeom prst="rect">
            <a:avLst/>
          </a:prstGeom>
          <a:no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a:solidFill>
                  <a:srgbClr val="FF0000"/>
                </a:solidFill>
              </a:rPr>
              <a:t>$(this).hide() </a:t>
            </a:r>
            <a:r>
              <a:rPr lang="en-US" sz="2000" dirty="0">
                <a:solidFill>
                  <a:schemeClr val="bg1"/>
                </a:solidFill>
              </a:rPr>
              <a:t>- hides the current element.</a:t>
            </a:r>
          </a:p>
          <a:p>
            <a:endParaRPr lang="en-US" sz="2000" dirty="0">
              <a:solidFill>
                <a:schemeClr val="bg1"/>
              </a:solidFill>
            </a:endParaRPr>
          </a:p>
          <a:p>
            <a:r>
              <a:rPr lang="en-US" sz="2000" dirty="0">
                <a:solidFill>
                  <a:srgbClr val="FF0000"/>
                </a:solidFill>
              </a:rPr>
              <a:t>$("p").hide() </a:t>
            </a:r>
            <a:r>
              <a:rPr lang="en-US" sz="2000" dirty="0">
                <a:solidFill>
                  <a:schemeClr val="bg1"/>
                </a:solidFill>
              </a:rPr>
              <a:t>- hides all &lt;p&gt; elements.</a:t>
            </a:r>
          </a:p>
          <a:p>
            <a:endParaRPr lang="en-US" sz="2000" dirty="0">
              <a:solidFill>
                <a:schemeClr val="bg1"/>
              </a:solidFill>
            </a:endParaRPr>
          </a:p>
          <a:p>
            <a:r>
              <a:rPr lang="en-US" sz="2000" dirty="0">
                <a:solidFill>
                  <a:srgbClr val="FF0000"/>
                </a:solidFill>
              </a:rPr>
              <a:t>$(".test").hide() </a:t>
            </a:r>
            <a:r>
              <a:rPr lang="en-US" sz="2000" dirty="0">
                <a:solidFill>
                  <a:schemeClr val="bg1"/>
                </a:solidFill>
              </a:rPr>
              <a:t>- hides all elements with class="test".</a:t>
            </a:r>
          </a:p>
          <a:p>
            <a:endParaRPr lang="en-US" sz="2000" dirty="0">
              <a:solidFill>
                <a:schemeClr val="bg1"/>
              </a:solidFill>
            </a:endParaRPr>
          </a:p>
          <a:p>
            <a:r>
              <a:rPr lang="en-US" sz="2000" dirty="0">
                <a:solidFill>
                  <a:srgbClr val="FF0000"/>
                </a:solidFill>
              </a:rPr>
              <a:t>$("#test").hide() </a:t>
            </a:r>
            <a:r>
              <a:rPr lang="en-US" sz="2000" dirty="0">
                <a:solidFill>
                  <a:schemeClr val="bg1"/>
                </a:solidFill>
              </a:rPr>
              <a:t>- hides the element with id="test".</a:t>
            </a:r>
            <a:endParaRPr lang="uk-UA" sz="2000" dirty="0">
              <a:solidFill>
                <a:schemeClr val="bg1"/>
              </a:solidFill>
            </a:endParaRPr>
          </a:p>
        </p:txBody>
      </p:sp>
    </p:spTree>
    <p:extLst>
      <p:ext uri="{BB962C8B-B14F-4D97-AF65-F5344CB8AC3E}">
        <p14:creationId xmlns:p14="http://schemas.microsoft.com/office/powerpoint/2010/main" val="3095018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B8DEA-B172-4AA3-A962-16A806DCF8F7}"/>
              </a:ext>
            </a:extLst>
          </p:cNvPr>
          <p:cNvSpPr>
            <a:spLocks noGrp="1"/>
          </p:cNvSpPr>
          <p:nvPr>
            <p:ph type="title"/>
          </p:nvPr>
        </p:nvSpPr>
        <p:spPr/>
        <p:txBody>
          <a:bodyPr/>
          <a:lstStyle/>
          <a:p>
            <a:r>
              <a:rPr lang="en-US" dirty="0"/>
              <a:t>Selectors</a:t>
            </a:r>
            <a:endParaRPr lang="uk-UA" dirty="0"/>
          </a:p>
        </p:txBody>
      </p:sp>
      <p:sp>
        <p:nvSpPr>
          <p:cNvPr id="3" name="Text Placeholder 2">
            <a:extLst>
              <a:ext uri="{FF2B5EF4-FFF2-40B4-BE49-F238E27FC236}">
                <a16:creationId xmlns:a16="http://schemas.microsoft.com/office/drawing/2014/main" id="{033A4EDE-9475-4A49-86F8-E05B7E23D269}"/>
              </a:ext>
            </a:extLst>
          </p:cNvPr>
          <p:cNvSpPr>
            <a:spLocks noGrp="1"/>
          </p:cNvSpPr>
          <p:nvPr>
            <p:ph type="body" sz="quarter" idx="10"/>
          </p:nvPr>
        </p:nvSpPr>
        <p:spPr>
          <a:xfrm>
            <a:off x="685800" y="2589245"/>
            <a:ext cx="10820400" cy="3429000"/>
          </a:xfrm>
        </p:spPr>
        <p:txBody>
          <a:bodyPr/>
          <a:lstStyle/>
          <a:p>
            <a:pPr algn="l"/>
            <a:r>
              <a:rPr lang="en-US" b="0" i="0" dirty="0">
                <a:solidFill>
                  <a:srgbClr val="000000"/>
                </a:solidFill>
                <a:effectLst/>
                <a:latin typeface="Verdana" panose="020B0604030504040204" pitchFamily="34" charset="0"/>
              </a:rPr>
              <a:t>jQuery selectors allow you to select and manipulate HTML element(s).</a:t>
            </a:r>
          </a:p>
          <a:p>
            <a:pPr algn="l"/>
            <a:r>
              <a:rPr lang="en-US" b="0" i="0" dirty="0">
                <a:solidFill>
                  <a:srgbClr val="000000"/>
                </a:solidFill>
                <a:effectLst/>
                <a:latin typeface="Verdana" panose="020B0604030504040204" pitchFamily="34" charset="0"/>
              </a:rPr>
              <a:t>jQuery selectors are used to "find" (or select) HTML elements based on their name, id, classes, types, attributes, values of attributes and much more. It's based on the existing </a:t>
            </a:r>
            <a:r>
              <a:rPr lang="en-US" b="0" i="0" dirty="0">
                <a:effectLst/>
                <a:latin typeface="Verdana" panose="020B0604030504040204" pitchFamily="34" charset="0"/>
                <a:hlinkClick r:id="rId2">
                  <a:extLst>
                    <a:ext uri="{A12FA001-AC4F-418D-AE19-62706E023703}">
                      <ahyp:hlinkClr xmlns:ahyp="http://schemas.microsoft.com/office/drawing/2018/hyperlinkcolor" val="tx"/>
                    </a:ext>
                  </a:extLst>
                </a:hlinkClick>
              </a:rPr>
              <a:t>CSS Selectors</a:t>
            </a:r>
            <a:r>
              <a:rPr lang="en-US" b="0" i="0" dirty="0">
                <a:solidFill>
                  <a:srgbClr val="000000"/>
                </a:solidFill>
                <a:effectLst/>
                <a:latin typeface="Verdana" panose="020B0604030504040204" pitchFamily="34" charset="0"/>
              </a:rPr>
              <a:t>, and in addition, it has some own custom selectors.</a:t>
            </a:r>
          </a:p>
          <a:p>
            <a:pPr algn="l"/>
            <a:r>
              <a:rPr lang="en-US" b="0" i="0" dirty="0">
                <a:solidFill>
                  <a:srgbClr val="000000"/>
                </a:solidFill>
                <a:effectLst/>
                <a:latin typeface="Verdana" panose="020B0604030504040204" pitchFamily="34" charset="0"/>
              </a:rPr>
              <a:t>All </a:t>
            </a:r>
            <a:r>
              <a:rPr lang="en-US" dirty="0">
                <a:solidFill>
                  <a:srgbClr val="000000"/>
                </a:solidFill>
                <a:latin typeface="Verdana" panose="020B0604030504040204" pitchFamily="34" charset="0"/>
              </a:rPr>
              <a:t>selectors</a:t>
            </a:r>
            <a:r>
              <a:rPr lang="en-US" b="0" i="0" dirty="0">
                <a:solidFill>
                  <a:srgbClr val="000000"/>
                </a:solidFill>
                <a:effectLst/>
                <a:latin typeface="Verdana" panose="020B0604030504040204" pitchFamily="34" charset="0"/>
              </a:rPr>
              <a:t> in jQuery start with the dollar sign and parentheses: </a:t>
            </a:r>
            <a:r>
              <a:rPr lang="en-US" b="0" i="0" dirty="0">
                <a:solidFill>
                  <a:srgbClr val="FF0000"/>
                </a:solidFill>
                <a:effectLst/>
                <a:latin typeface="Verdana" panose="020B0604030504040204" pitchFamily="34" charset="0"/>
              </a:rPr>
              <a:t>$().</a:t>
            </a:r>
          </a:p>
          <a:p>
            <a:endParaRPr lang="uk-UA" dirty="0"/>
          </a:p>
        </p:txBody>
      </p:sp>
    </p:spTree>
    <p:extLst>
      <p:ext uri="{BB962C8B-B14F-4D97-AF65-F5344CB8AC3E}">
        <p14:creationId xmlns:p14="http://schemas.microsoft.com/office/powerpoint/2010/main" val="4055685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14A1-FB2A-4501-9727-231193638732}"/>
              </a:ext>
            </a:extLst>
          </p:cNvPr>
          <p:cNvSpPr>
            <a:spLocks noGrp="1"/>
          </p:cNvSpPr>
          <p:nvPr>
            <p:ph type="title"/>
          </p:nvPr>
        </p:nvSpPr>
        <p:spPr/>
        <p:txBody>
          <a:bodyPr/>
          <a:lstStyle/>
          <a:p>
            <a:r>
              <a:rPr lang="en-US" dirty="0"/>
              <a:t>Example</a:t>
            </a:r>
            <a:endParaRPr lang="uk-UA" dirty="0"/>
          </a:p>
        </p:txBody>
      </p:sp>
      <p:pic>
        <p:nvPicPr>
          <p:cNvPr id="5" name="Picture 4">
            <a:extLst>
              <a:ext uri="{FF2B5EF4-FFF2-40B4-BE49-F238E27FC236}">
                <a16:creationId xmlns:a16="http://schemas.microsoft.com/office/drawing/2014/main" id="{0BF32964-975E-4B54-A6D1-2AE23668C777}"/>
              </a:ext>
            </a:extLst>
          </p:cNvPr>
          <p:cNvPicPr>
            <a:picLocks noChangeAspect="1"/>
          </p:cNvPicPr>
          <p:nvPr/>
        </p:nvPicPr>
        <p:blipFill>
          <a:blip r:embed="rId2"/>
          <a:stretch>
            <a:fillRect/>
          </a:stretch>
        </p:blipFill>
        <p:spPr>
          <a:xfrm>
            <a:off x="265922" y="2058861"/>
            <a:ext cx="5531789" cy="3465440"/>
          </a:xfrm>
          <a:prstGeom prst="rect">
            <a:avLst/>
          </a:prstGeom>
        </p:spPr>
      </p:pic>
      <p:pic>
        <p:nvPicPr>
          <p:cNvPr id="7" name="Picture 6">
            <a:extLst>
              <a:ext uri="{FF2B5EF4-FFF2-40B4-BE49-F238E27FC236}">
                <a16:creationId xmlns:a16="http://schemas.microsoft.com/office/drawing/2014/main" id="{FD00FDC5-30A8-4174-BE9D-790276E2200D}"/>
              </a:ext>
            </a:extLst>
          </p:cNvPr>
          <p:cNvPicPr>
            <a:picLocks noChangeAspect="1"/>
          </p:cNvPicPr>
          <p:nvPr/>
        </p:nvPicPr>
        <p:blipFill>
          <a:blip r:embed="rId3"/>
          <a:stretch>
            <a:fillRect/>
          </a:stretch>
        </p:blipFill>
        <p:spPr>
          <a:xfrm>
            <a:off x="5956332" y="2058861"/>
            <a:ext cx="6036692" cy="3132461"/>
          </a:xfrm>
          <a:prstGeom prst="rect">
            <a:avLst/>
          </a:prstGeom>
        </p:spPr>
      </p:pic>
    </p:spTree>
    <p:extLst>
      <p:ext uri="{BB962C8B-B14F-4D97-AF65-F5344CB8AC3E}">
        <p14:creationId xmlns:p14="http://schemas.microsoft.com/office/powerpoint/2010/main" val="320884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659D-12F9-456A-9573-23DD67DAE572}"/>
              </a:ext>
            </a:extLst>
          </p:cNvPr>
          <p:cNvSpPr>
            <a:spLocks noGrp="1"/>
          </p:cNvSpPr>
          <p:nvPr>
            <p:ph type="title"/>
          </p:nvPr>
        </p:nvSpPr>
        <p:spPr/>
        <p:txBody>
          <a:bodyPr/>
          <a:lstStyle/>
          <a:p>
            <a:r>
              <a:rPr lang="en-US" dirty="0"/>
              <a:t>Events</a:t>
            </a:r>
            <a:endParaRPr lang="uk-UA" dirty="0"/>
          </a:p>
        </p:txBody>
      </p:sp>
      <p:sp>
        <p:nvSpPr>
          <p:cNvPr id="3" name="Text Placeholder 2">
            <a:extLst>
              <a:ext uri="{FF2B5EF4-FFF2-40B4-BE49-F238E27FC236}">
                <a16:creationId xmlns:a16="http://schemas.microsoft.com/office/drawing/2014/main" id="{96AD97BB-193A-4246-873E-DC87D76D16CF}"/>
              </a:ext>
            </a:extLst>
          </p:cNvPr>
          <p:cNvSpPr>
            <a:spLocks noGrp="1"/>
          </p:cNvSpPr>
          <p:nvPr>
            <p:ph type="body" sz="quarter" idx="10"/>
          </p:nvPr>
        </p:nvSpPr>
        <p:spPr>
          <a:xfrm>
            <a:off x="685800" y="2057399"/>
            <a:ext cx="10820400" cy="3783563"/>
          </a:xfrm>
        </p:spPr>
        <p:txBody>
          <a:bodyPr/>
          <a:lstStyle/>
          <a:p>
            <a:pPr algn="l"/>
            <a:r>
              <a:rPr lang="en-US" b="0" i="0" dirty="0">
                <a:solidFill>
                  <a:srgbClr val="000000"/>
                </a:solidFill>
                <a:effectLst/>
                <a:latin typeface="Verdana" panose="020B0604030504040204" pitchFamily="34" charset="0"/>
                <a:ea typeface="Verdana" panose="020B0604030504040204" pitchFamily="34" charset="0"/>
              </a:rPr>
              <a:t>All the different visitors' actions that a web page can respond to are called events.</a:t>
            </a:r>
          </a:p>
          <a:p>
            <a:pPr algn="l"/>
            <a:r>
              <a:rPr lang="en-US" b="0" i="0" dirty="0">
                <a:solidFill>
                  <a:srgbClr val="000000"/>
                </a:solidFill>
                <a:effectLst/>
                <a:latin typeface="Verdana" panose="020B0604030504040204" pitchFamily="34" charset="0"/>
                <a:ea typeface="Verdana" panose="020B0604030504040204" pitchFamily="34" charset="0"/>
              </a:rPr>
              <a:t>An event represents the precise moment when something happens.</a:t>
            </a:r>
          </a:p>
          <a:p>
            <a:pPr algn="l"/>
            <a:r>
              <a:rPr lang="en-US" b="0" i="0" dirty="0">
                <a:solidFill>
                  <a:srgbClr val="000000"/>
                </a:solidFill>
                <a:effectLst/>
                <a:latin typeface="Verdana" panose="020B0604030504040204" pitchFamily="34" charset="0"/>
                <a:ea typeface="Verdana" panose="020B0604030504040204" pitchFamily="34" charset="0"/>
              </a:rPr>
              <a:t>Examples:</a:t>
            </a:r>
          </a:p>
          <a:p>
            <a:pPr lvl="1">
              <a:buFont typeface="Arial" panose="020B0604020202020204" pitchFamily="34" charset="0"/>
              <a:buChar char="•"/>
            </a:pPr>
            <a:r>
              <a:rPr lang="en-US" b="0" i="0" dirty="0">
                <a:solidFill>
                  <a:srgbClr val="000000"/>
                </a:solidFill>
                <a:effectLst/>
                <a:latin typeface="Verdana" panose="020B0604030504040204" pitchFamily="34" charset="0"/>
                <a:ea typeface="Verdana" panose="020B0604030504040204" pitchFamily="34" charset="0"/>
              </a:rPr>
              <a:t>moving a mouse over an element</a:t>
            </a:r>
          </a:p>
          <a:p>
            <a:pPr lvl="1">
              <a:buFont typeface="Arial" panose="020B0604020202020204" pitchFamily="34" charset="0"/>
              <a:buChar char="•"/>
            </a:pPr>
            <a:r>
              <a:rPr lang="en-US" b="0" i="0" dirty="0">
                <a:solidFill>
                  <a:srgbClr val="000000"/>
                </a:solidFill>
                <a:effectLst/>
                <a:latin typeface="Verdana" panose="020B0604030504040204" pitchFamily="34" charset="0"/>
                <a:ea typeface="Verdana" panose="020B0604030504040204" pitchFamily="34" charset="0"/>
              </a:rPr>
              <a:t>selecting a radio button</a:t>
            </a:r>
          </a:p>
          <a:p>
            <a:pPr lvl="1">
              <a:buFont typeface="Arial" panose="020B0604020202020204" pitchFamily="34" charset="0"/>
              <a:buChar char="•"/>
            </a:pPr>
            <a:r>
              <a:rPr lang="en-US" b="0" i="0" dirty="0">
                <a:solidFill>
                  <a:srgbClr val="000000"/>
                </a:solidFill>
                <a:effectLst/>
                <a:latin typeface="Verdana" panose="020B0604030504040204" pitchFamily="34" charset="0"/>
                <a:ea typeface="Verdana" panose="020B0604030504040204" pitchFamily="34" charset="0"/>
              </a:rPr>
              <a:t>clicking on an element</a:t>
            </a:r>
          </a:p>
          <a:p>
            <a:pPr algn="l"/>
            <a:r>
              <a:rPr lang="en-US" b="0" i="0" dirty="0">
                <a:solidFill>
                  <a:srgbClr val="000000"/>
                </a:solidFill>
                <a:effectLst/>
                <a:latin typeface="Verdana" panose="020B0604030504040204" pitchFamily="34" charset="0"/>
                <a:ea typeface="Verdana" panose="020B0604030504040204" pitchFamily="34" charset="0"/>
              </a:rPr>
              <a:t>The term </a:t>
            </a:r>
            <a:r>
              <a:rPr lang="en-US" b="1" i="0" dirty="0">
                <a:solidFill>
                  <a:srgbClr val="000000"/>
                </a:solidFill>
                <a:effectLst/>
                <a:latin typeface="Verdana" panose="020B0604030504040204" pitchFamily="34" charset="0"/>
                <a:ea typeface="Verdana" panose="020B0604030504040204" pitchFamily="34" charset="0"/>
              </a:rPr>
              <a:t>"fires/fired"</a:t>
            </a:r>
            <a:r>
              <a:rPr lang="en-US" b="0" i="0" dirty="0">
                <a:solidFill>
                  <a:srgbClr val="000000"/>
                </a:solidFill>
                <a:effectLst/>
                <a:latin typeface="Verdana" panose="020B0604030504040204" pitchFamily="34" charset="0"/>
                <a:ea typeface="Verdana" panose="020B0604030504040204" pitchFamily="34" charset="0"/>
              </a:rPr>
              <a:t> is often used with events. Example: "The keypress event is fired, the moment you press a key".</a:t>
            </a:r>
          </a:p>
          <a:p>
            <a:pPr algn="l"/>
            <a:r>
              <a:rPr lang="en-US" altLang="en-US" sz="2000" dirty="0">
                <a:latin typeface="Verdana" panose="020B0604030504040204" pitchFamily="34" charset="0"/>
                <a:ea typeface="Verdana" panose="020B0604030504040204" pitchFamily="34" charset="0"/>
              </a:rPr>
              <a:t>For stopping bubbling and prevention of default actions can be use </a:t>
            </a:r>
            <a:r>
              <a:rPr lang="en-US" altLang="en-US" sz="2000" b="1" dirty="0">
                <a:latin typeface="Verdana" panose="020B0604030504040204" pitchFamily="34" charset="0"/>
                <a:ea typeface="Verdana" panose="020B0604030504040204" pitchFamily="34" charset="0"/>
              </a:rPr>
              <a:t>return false;</a:t>
            </a:r>
            <a:r>
              <a:rPr lang="en-US" altLang="en-US" sz="2000" dirty="0">
                <a:latin typeface="Verdana" panose="020B0604030504040204" pitchFamily="34" charset="0"/>
                <a:ea typeface="Verdana" panose="020B0604030504040204" pitchFamily="34" charset="0"/>
              </a:rPr>
              <a:t> instead of native </a:t>
            </a:r>
            <a:r>
              <a:rPr lang="en-US" altLang="en-US" sz="2000" b="1" dirty="0" err="1">
                <a:latin typeface="Verdana" panose="020B0604030504040204" pitchFamily="34" charset="0"/>
                <a:ea typeface="Verdana" panose="020B0604030504040204" pitchFamily="34" charset="0"/>
              </a:rPr>
              <a:t>e.preventDefault</a:t>
            </a:r>
            <a:r>
              <a:rPr lang="en-US" altLang="en-US" sz="2000" b="1" dirty="0">
                <a:latin typeface="Verdana" panose="020B0604030504040204" pitchFamily="34" charset="0"/>
                <a:ea typeface="Verdana" panose="020B0604030504040204" pitchFamily="34" charset="0"/>
              </a:rPr>
              <a:t>()</a:t>
            </a:r>
            <a:r>
              <a:rPr lang="en-US" altLang="en-US" sz="2000" dirty="0">
                <a:latin typeface="Verdana" panose="020B0604030504040204" pitchFamily="34" charset="0"/>
                <a:ea typeface="Verdana" panose="020B0604030504040204" pitchFamily="34" charset="0"/>
              </a:rPr>
              <a:t> and </a:t>
            </a:r>
            <a:r>
              <a:rPr lang="en-US" altLang="en-US" sz="2000" b="1" dirty="0" err="1">
                <a:latin typeface="Verdana" panose="020B0604030504040204" pitchFamily="34" charset="0"/>
                <a:ea typeface="Verdana" panose="020B0604030504040204" pitchFamily="34" charset="0"/>
              </a:rPr>
              <a:t>e.stopPropagation</a:t>
            </a:r>
            <a:r>
              <a:rPr lang="en-US" altLang="en-US" sz="2000" b="1" dirty="0">
                <a:latin typeface="Verdana" panose="020B0604030504040204" pitchFamily="34" charset="0"/>
                <a:ea typeface="Verdana" panose="020B0604030504040204" pitchFamily="34" charset="0"/>
              </a:rPr>
              <a:t>()</a:t>
            </a:r>
            <a:r>
              <a:rPr lang="en-US" altLang="en-US" sz="2000" dirty="0">
                <a:latin typeface="Verdana" panose="020B0604030504040204" pitchFamily="34" charset="0"/>
                <a:ea typeface="Verdana" panose="020B0604030504040204" pitchFamily="34" charset="0"/>
              </a:rPr>
              <a:t> from JavaScript</a:t>
            </a:r>
            <a:r>
              <a:rPr lang="en-US" altLang="en-US" sz="2000" dirty="0"/>
              <a:t>.</a:t>
            </a:r>
            <a:endParaRPr lang="en-US" b="0" i="0" dirty="0">
              <a:solidFill>
                <a:srgbClr val="000000"/>
              </a:solidFill>
              <a:effectLst/>
              <a:latin typeface="Verdana" panose="020B0604030504040204" pitchFamily="34" charset="0"/>
            </a:endParaRPr>
          </a:p>
          <a:p>
            <a:endParaRPr lang="uk-UA" dirty="0"/>
          </a:p>
        </p:txBody>
      </p:sp>
    </p:spTree>
    <p:extLst>
      <p:ext uri="{BB962C8B-B14F-4D97-AF65-F5344CB8AC3E}">
        <p14:creationId xmlns:p14="http://schemas.microsoft.com/office/powerpoint/2010/main" val="4022425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DD9B-8F64-4948-A4A5-97E51EF8816C}"/>
              </a:ext>
            </a:extLst>
          </p:cNvPr>
          <p:cNvSpPr>
            <a:spLocks noGrp="1"/>
          </p:cNvSpPr>
          <p:nvPr>
            <p:ph type="title"/>
          </p:nvPr>
        </p:nvSpPr>
        <p:spPr/>
        <p:txBody>
          <a:bodyPr/>
          <a:lstStyle/>
          <a:p>
            <a:r>
              <a:rPr lang="en-US" dirty="0"/>
              <a:t>Example</a:t>
            </a:r>
            <a:endParaRPr lang="uk-UA" dirty="0"/>
          </a:p>
        </p:txBody>
      </p:sp>
      <p:pic>
        <p:nvPicPr>
          <p:cNvPr id="5" name="Picture 4">
            <a:extLst>
              <a:ext uri="{FF2B5EF4-FFF2-40B4-BE49-F238E27FC236}">
                <a16:creationId xmlns:a16="http://schemas.microsoft.com/office/drawing/2014/main" id="{685CEA50-CD21-4CE6-814E-66E72BE39DEA}"/>
              </a:ext>
            </a:extLst>
          </p:cNvPr>
          <p:cNvPicPr>
            <a:picLocks noChangeAspect="1"/>
          </p:cNvPicPr>
          <p:nvPr/>
        </p:nvPicPr>
        <p:blipFill>
          <a:blip r:embed="rId2"/>
          <a:stretch>
            <a:fillRect/>
          </a:stretch>
        </p:blipFill>
        <p:spPr>
          <a:xfrm>
            <a:off x="685800" y="2225351"/>
            <a:ext cx="10820400" cy="2206969"/>
          </a:xfrm>
          <a:prstGeom prst="rect">
            <a:avLst/>
          </a:prstGeom>
        </p:spPr>
      </p:pic>
    </p:spTree>
    <p:extLst>
      <p:ext uri="{BB962C8B-B14F-4D97-AF65-F5344CB8AC3E}">
        <p14:creationId xmlns:p14="http://schemas.microsoft.com/office/powerpoint/2010/main" val="3510184403"/>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43</TotalTime>
  <Words>597</Words>
  <Application>Microsoft Office PowerPoint</Application>
  <PresentationFormat>Widescreen</PresentationFormat>
  <Paragraphs>53</Paragraphs>
  <Slides>22</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Calibri</vt:lpstr>
      <vt:lpstr>Helvetica Neue</vt:lpstr>
      <vt:lpstr>Open Sans</vt:lpstr>
      <vt:lpstr>Open Sans Regular</vt:lpstr>
      <vt:lpstr>Proxima Nova Black</vt:lpstr>
      <vt:lpstr>Segoe UI</vt:lpstr>
      <vt:lpstr>Verdana</vt:lpstr>
      <vt:lpstr>1_GRADIENT THEME</vt:lpstr>
      <vt:lpstr>2_GRADIENT THEME</vt:lpstr>
      <vt:lpstr>2_DARK THEME</vt:lpstr>
      <vt:lpstr>JQuery</vt:lpstr>
      <vt:lpstr>In general</vt:lpstr>
      <vt:lpstr>Features</vt:lpstr>
      <vt:lpstr>Syntax</vt:lpstr>
      <vt:lpstr>Example</vt:lpstr>
      <vt:lpstr>Selectors</vt:lpstr>
      <vt:lpstr>Example</vt:lpstr>
      <vt:lpstr>Events</vt:lpstr>
      <vt:lpstr>Example</vt:lpstr>
      <vt:lpstr>Example (2 part)</vt:lpstr>
      <vt:lpstr>The Document Ready Event </vt:lpstr>
      <vt:lpstr>Manipulating with CSS or DOM</vt:lpstr>
      <vt:lpstr>Example (HTML,CSS)</vt:lpstr>
      <vt:lpstr>Example (DOM)</vt:lpstr>
      <vt:lpstr>Traversing</vt:lpstr>
      <vt:lpstr>Example</vt:lpstr>
      <vt:lpstr>Effects</vt:lpstr>
      <vt:lpstr>Example</vt:lpstr>
      <vt:lpstr>AJAX</vt:lpstr>
      <vt:lpstr>Example</vt:lpstr>
      <vt:lpstr>Core</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Максим Струс</cp:lastModifiedBy>
  <cp:revision>7</cp:revision>
  <dcterms:created xsi:type="dcterms:W3CDTF">2018-11-02T13:55:27Z</dcterms:created>
  <dcterms:modified xsi:type="dcterms:W3CDTF">2020-09-07T23:10:41Z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