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777" r:id="rId4"/>
    <p:sldMasterId id="2147484789" r:id="rId5"/>
    <p:sldMasterId id="2147484842" r:id="rId6"/>
  </p:sldMasterIdLst>
  <p:notesMasterIdLst>
    <p:notesMasterId r:id="rId27"/>
  </p:notesMasterIdLst>
  <p:sldIdLst>
    <p:sldId id="1224" r:id="rId7"/>
    <p:sldId id="1225" r:id="rId8"/>
    <p:sldId id="1240" r:id="rId9"/>
    <p:sldId id="1241" r:id="rId10"/>
    <p:sldId id="1242" r:id="rId11"/>
    <p:sldId id="1231" r:id="rId12"/>
    <p:sldId id="1245" r:id="rId13"/>
    <p:sldId id="1243" r:id="rId14"/>
    <p:sldId id="1244" r:id="rId15"/>
    <p:sldId id="1246" r:id="rId16"/>
    <p:sldId id="1247" r:id="rId17"/>
    <p:sldId id="1248" r:id="rId18"/>
    <p:sldId id="1249" r:id="rId19"/>
    <p:sldId id="1250" r:id="rId20"/>
    <p:sldId id="1251" r:id="rId21"/>
    <p:sldId id="1252" r:id="rId22"/>
    <p:sldId id="1253" r:id="rId23"/>
    <p:sldId id="1254" r:id="rId24"/>
    <p:sldId id="1255" r:id="rId25"/>
    <p:sldId id="1206"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0"/>
            <p14:sldId id="1241"/>
            <p14:sldId id="1242"/>
            <p14:sldId id="1231"/>
            <p14:sldId id="1245"/>
            <p14:sldId id="1243"/>
            <p14:sldId id="1244"/>
            <p14:sldId id="1246"/>
            <p14:sldId id="1247"/>
            <p14:sldId id="1248"/>
            <p14:sldId id="1249"/>
            <p14:sldId id="1250"/>
            <p14:sldId id="1251"/>
            <p14:sldId id="1252"/>
            <p14:sldId id="1253"/>
            <p14:sldId id="1254"/>
            <p14:sldId id="1255"/>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25/08/2020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a:t>By Strus Maksym</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err="1"/>
              <a:t>RegExp</a:t>
            </a:r>
            <a:endParaRPr lang="en-US" dirty="0"/>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23A5-8A58-4A83-9447-6AC102BB8C6C}"/>
              </a:ext>
            </a:extLst>
          </p:cNvPr>
          <p:cNvSpPr>
            <a:spLocks noGrp="1"/>
          </p:cNvSpPr>
          <p:nvPr>
            <p:ph type="title"/>
          </p:nvPr>
        </p:nvSpPr>
        <p:spPr>
          <a:xfrm>
            <a:off x="685800" y="685800"/>
            <a:ext cx="10820400" cy="685800"/>
          </a:xfrm>
        </p:spPr>
        <p:txBody>
          <a:bodyPr/>
          <a:lstStyle/>
          <a:p>
            <a:r>
              <a:rPr lang="en-US" dirty="0" err="1"/>
              <a:t>Str.match</a:t>
            </a:r>
            <a:r>
              <a:rPr lang="en-US" dirty="0"/>
              <a:t>(</a:t>
            </a:r>
            <a:r>
              <a:rPr lang="en-US" dirty="0" err="1"/>
              <a:t>regexp</a:t>
            </a:r>
            <a:r>
              <a:rPr lang="en-US" dirty="0"/>
              <a:t>)</a:t>
            </a:r>
            <a:endParaRPr lang="uk-UA" dirty="0"/>
          </a:p>
        </p:txBody>
      </p:sp>
      <p:sp>
        <p:nvSpPr>
          <p:cNvPr id="3" name="Text Placeholder 2">
            <a:extLst>
              <a:ext uri="{FF2B5EF4-FFF2-40B4-BE49-F238E27FC236}">
                <a16:creationId xmlns:a16="http://schemas.microsoft.com/office/drawing/2014/main" id="{35D290DA-9259-48B9-ADB3-F6BA6DB46FC6}"/>
              </a:ext>
            </a:extLst>
          </p:cNvPr>
          <p:cNvSpPr>
            <a:spLocks noGrp="1"/>
          </p:cNvSpPr>
          <p:nvPr>
            <p:ph type="body" sz="quarter" idx="10"/>
          </p:nvPr>
        </p:nvSpPr>
        <p:spPr>
          <a:xfrm>
            <a:off x="125963" y="1926771"/>
            <a:ext cx="5445773" cy="4124131"/>
          </a:xfrm>
        </p:spPr>
        <p:txBody>
          <a:bodyPr/>
          <a:lstStyle/>
          <a:p>
            <a:r>
              <a:rPr lang="en-US" dirty="0"/>
              <a:t>The method </a:t>
            </a:r>
            <a:r>
              <a:rPr lang="en-US" dirty="0" err="1"/>
              <a:t>str.match</a:t>
            </a:r>
            <a:r>
              <a:rPr lang="en-US" dirty="0"/>
              <a:t>(</a:t>
            </a:r>
            <a:r>
              <a:rPr lang="en-US" dirty="0" err="1"/>
              <a:t>regexp</a:t>
            </a:r>
            <a:r>
              <a:rPr lang="en-US" dirty="0"/>
              <a:t>) finds all matches of </a:t>
            </a:r>
            <a:r>
              <a:rPr lang="en-US" dirty="0" err="1"/>
              <a:t>regexp</a:t>
            </a:r>
            <a:r>
              <a:rPr lang="en-US" dirty="0"/>
              <a:t> in the string str.</a:t>
            </a:r>
          </a:p>
          <a:p>
            <a:endParaRPr lang="en-US" dirty="0"/>
          </a:p>
          <a:p>
            <a:r>
              <a:rPr lang="en-US" dirty="0"/>
              <a:t>It has 3 working modes:</a:t>
            </a:r>
          </a:p>
          <a:p>
            <a:pPr marL="457200" indent="-457200">
              <a:buAutoNum type="arabicPeriod"/>
            </a:pPr>
            <a:r>
              <a:rPr lang="en-US" dirty="0"/>
              <a:t>If the regular expression has flag g, it returns an array of all matches:</a:t>
            </a:r>
          </a:p>
          <a:p>
            <a:pPr marL="457200" indent="-457200">
              <a:buAutoNum type="arabicPeriod"/>
            </a:pPr>
            <a:r>
              <a:rPr lang="en-US" dirty="0"/>
              <a:t>If there’s no such flag it returns only the first match in the form of an array, with the full match at index 0 and some additional details in properties:</a:t>
            </a:r>
          </a:p>
          <a:p>
            <a:pPr marL="457200" indent="-457200">
              <a:buAutoNum type="arabicPeriod"/>
            </a:pPr>
            <a:r>
              <a:rPr lang="en-US" dirty="0"/>
              <a:t>And, finally, if there are no matches, null is returned (doesn’t matter if there’s flag g or not).</a:t>
            </a:r>
            <a:endParaRPr lang="uk-UA" dirty="0"/>
          </a:p>
        </p:txBody>
      </p:sp>
      <p:pic>
        <p:nvPicPr>
          <p:cNvPr id="9" name="Picture 8">
            <a:extLst>
              <a:ext uri="{FF2B5EF4-FFF2-40B4-BE49-F238E27FC236}">
                <a16:creationId xmlns:a16="http://schemas.microsoft.com/office/drawing/2014/main" id="{7645B744-ACC6-45DE-BF2F-97E49B5AB4C6}"/>
              </a:ext>
            </a:extLst>
          </p:cNvPr>
          <p:cNvPicPr>
            <a:picLocks noChangeAspect="1"/>
          </p:cNvPicPr>
          <p:nvPr/>
        </p:nvPicPr>
        <p:blipFill>
          <a:blip r:embed="rId2"/>
          <a:stretch>
            <a:fillRect/>
          </a:stretch>
        </p:blipFill>
        <p:spPr>
          <a:xfrm>
            <a:off x="5654350" y="2063610"/>
            <a:ext cx="6195527" cy="714869"/>
          </a:xfrm>
          <a:prstGeom prst="rect">
            <a:avLst/>
          </a:prstGeom>
        </p:spPr>
      </p:pic>
      <p:pic>
        <p:nvPicPr>
          <p:cNvPr id="11" name="Picture 10">
            <a:extLst>
              <a:ext uri="{FF2B5EF4-FFF2-40B4-BE49-F238E27FC236}">
                <a16:creationId xmlns:a16="http://schemas.microsoft.com/office/drawing/2014/main" id="{AEE95F6C-7F9A-4383-B6AE-364E9E9598BC}"/>
              </a:ext>
            </a:extLst>
          </p:cNvPr>
          <p:cNvPicPr>
            <a:picLocks noChangeAspect="1"/>
          </p:cNvPicPr>
          <p:nvPr/>
        </p:nvPicPr>
        <p:blipFill>
          <a:blip r:embed="rId3"/>
          <a:stretch>
            <a:fillRect/>
          </a:stretch>
        </p:blipFill>
        <p:spPr>
          <a:xfrm>
            <a:off x="8512820" y="2901822"/>
            <a:ext cx="3337057" cy="1679996"/>
          </a:xfrm>
          <a:prstGeom prst="rect">
            <a:avLst/>
          </a:prstGeom>
        </p:spPr>
      </p:pic>
      <p:pic>
        <p:nvPicPr>
          <p:cNvPr id="13" name="Picture 12">
            <a:extLst>
              <a:ext uri="{FF2B5EF4-FFF2-40B4-BE49-F238E27FC236}">
                <a16:creationId xmlns:a16="http://schemas.microsoft.com/office/drawing/2014/main" id="{ECA65D62-3D0F-48E9-A2E9-2EE1912E7E9A}"/>
              </a:ext>
            </a:extLst>
          </p:cNvPr>
          <p:cNvPicPr>
            <a:picLocks noChangeAspect="1"/>
          </p:cNvPicPr>
          <p:nvPr/>
        </p:nvPicPr>
        <p:blipFill>
          <a:blip r:embed="rId4"/>
          <a:stretch>
            <a:fillRect/>
          </a:stretch>
        </p:blipFill>
        <p:spPr>
          <a:xfrm>
            <a:off x="6204856" y="4744515"/>
            <a:ext cx="5445773" cy="996344"/>
          </a:xfrm>
          <a:prstGeom prst="rect">
            <a:avLst/>
          </a:prstGeom>
        </p:spPr>
      </p:pic>
    </p:spTree>
    <p:extLst>
      <p:ext uri="{BB962C8B-B14F-4D97-AF65-F5344CB8AC3E}">
        <p14:creationId xmlns:p14="http://schemas.microsoft.com/office/powerpoint/2010/main" val="113648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D2151-5BB1-4350-A24E-426B031A2F7A}"/>
              </a:ext>
            </a:extLst>
          </p:cNvPr>
          <p:cNvSpPr>
            <a:spLocks noGrp="1"/>
          </p:cNvSpPr>
          <p:nvPr>
            <p:ph type="title"/>
          </p:nvPr>
        </p:nvSpPr>
        <p:spPr/>
        <p:txBody>
          <a:bodyPr/>
          <a:lstStyle/>
          <a:p>
            <a:r>
              <a:rPr lang="en-US" dirty="0" err="1"/>
              <a:t>Str.replace</a:t>
            </a:r>
            <a:r>
              <a:rPr lang="en-US" dirty="0"/>
              <a:t>(</a:t>
            </a:r>
            <a:r>
              <a:rPr lang="en-US" dirty="0" err="1"/>
              <a:t>regex,replacement</a:t>
            </a:r>
            <a:r>
              <a:rPr lang="en-US" dirty="0"/>
              <a:t>)</a:t>
            </a:r>
            <a:endParaRPr lang="uk-UA" dirty="0"/>
          </a:p>
        </p:txBody>
      </p:sp>
      <p:sp>
        <p:nvSpPr>
          <p:cNvPr id="3" name="Text Placeholder 2">
            <a:extLst>
              <a:ext uri="{FF2B5EF4-FFF2-40B4-BE49-F238E27FC236}">
                <a16:creationId xmlns:a16="http://schemas.microsoft.com/office/drawing/2014/main" id="{09B6314E-4CCF-4D48-93A6-56CC9CB2760E}"/>
              </a:ext>
            </a:extLst>
          </p:cNvPr>
          <p:cNvSpPr>
            <a:spLocks noGrp="1"/>
          </p:cNvSpPr>
          <p:nvPr>
            <p:ph type="body" sz="quarter" idx="10"/>
          </p:nvPr>
        </p:nvSpPr>
        <p:spPr/>
        <p:txBody>
          <a:bodyPr/>
          <a:lstStyle/>
          <a:p>
            <a:r>
              <a:rPr lang="en-US" dirty="0"/>
              <a:t>The method </a:t>
            </a:r>
            <a:r>
              <a:rPr lang="en-US" dirty="0" err="1"/>
              <a:t>str.replace</a:t>
            </a:r>
            <a:r>
              <a:rPr lang="en-US" dirty="0"/>
              <a:t>(</a:t>
            </a:r>
            <a:r>
              <a:rPr lang="en-US" dirty="0" err="1"/>
              <a:t>regexp</a:t>
            </a:r>
            <a:r>
              <a:rPr lang="en-US" dirty="0"/>
              <a:t>, replacement) replaces matches found using </a:t>
            </a:r>
            <a:r>
              <a:rPr lang="en-US" dirty="0" err="1"/>
              <a:t>regexp</a:t>
            </a:r>
            <a:r>
              <a:rPr lang="en-US" dirty="0"/>
              <a:t> in string str with replacement (all matches if there’s flag g, otherwise, only the first one).</a:t>
            </a:r>
          </a:p>
          <a:p>
            <a:endParaRPr lang="en-US" dirty="0"/>
          </a:p>
          <a:p>
            <a:r>
              <a:rPr lang="en-US" dirty="0"/>
              <a:t>For instance:</a:t>
            </a:r>
            <a:endParaRPr lang="uk-UA" dirty="0"/>
          </a:p>
        </p:txBody>
      </p:sp>
      <p:pic>
        <p:nvPicPr>
          <p:cNvPr id="6" name="Picture 5">
            <a:extLst>
              <a:ext uri="{FF2B5EF4-FFF2-40B4-BE49-F238E27FC236}">
                <a16:creationId xmlns:a16="http://schemas.microsoft.com/office/drawing/2014/main" id="{E5D1F573-CCC3-4F8A-BC6A-FFA6D4C94CBC}"/>
              </a:ext>
            </a:extLst>
          </p:cNvPr>
          <p:cNvPicPr>
            <a:picLocks noChangeAspect="1"/>
          </p:cNvPicPr>
          <p:nvPr/>
        </p:nvPicPr>
        <p:blipFill>
          <a:blip r:embed="rId2"/>
          <a:stretch>
            <a:fillRect/>
          </a:stretch>
        </p:blipFill>
        <p:spPr>
          <a:xfrm>
            <a:off x="2251982" y="2864109"/>
            <a:ext cx="7229475" cy="1409700"/>
          </a:xfrm>
          <a:prstGeom prst="rect">
            <a:avLst/>
          </a:prstGeom>
        </p:spPr>
      </p:pic>
      <p:pic>
        <p:nvPicPr>
          <p:cNvPr id="8" name="Picture 7">
            <a:extLst>
              <a:ext uri="{FF2B5EF4-FFF2-40B4-BE49-F238E27FC236}">
                <a16:creationId xmlns:a16="http://schemas.microsoft.com/office/drawing/2014/main" id="{E1EC4B86-22AC-4C69-8A99-085AA046E6E1}"/>
              </a:ext>
            </a:extLst>
          </p:cNvPr>
          <p:cNvPicPr>
            <a:picLocks noChangeAspect="1"/>
          </p:cNvPicPr>
          <p:nvPr/>
        </p:nvPicPr>
        <p:blipFill>
          <a:blip r:embed="rId3"/>
          <a:stretch>
            <a:fillRect/>
          </a:stretch>
        </p:blipFill>
        <p:spPr>
          <a:xfrm>
            <a:off x="2054003" y="4333194"/>
            <a:ext cx="7625431" cy="2306411"/>
          </a:xfrm>
          <a:prstGeom prst="rect">
            <a:avLst/>
          </a:prstGeom>
        </p:spPr>
      </p:pic>
    </p:spTree>
    <p:extLst>
      <p:ext uri="{BB962C8B-B14F-4D97-AF65-F5344CB8AC3E}">
        <p14:creationId xmlns:p14="http://schemas.microsoft.com/office/powerpoint/2010/main" val="3455141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E50D-BF2A-439E-B52E-2A18105002DE}"/>
              </a:ext>
            </a:extLst>
          </p:cNvPr>
          <p:cNvSpPr>
            <a:spLocks noGrp="1"/>
          </p:cNvSpPr>
          <p:nvPr>
            <p:ph type="title"/>
          </p:nvPr>
        </p:nvSpPr>
        <p:spPr/>
        <p:txBody>
          <a:bodyPr/>
          <a:lstStyle/>
          <a:p>
            <a:r>
              <a:rPr lang="en-US" dirty="0" err="1"/>
              <a:t>Regexp.test</a:t>
            </a:r>
            <a:r>
              <a:rPr lang="en-US" dirty="0"/>
              <a:t>(str)</a:t>
            </a:r>
            <a:endParaRPr lang="uk-UA" dirty="0"/>
          </a:p>
        </p:txBody>
      </p:sp>
      <p:sp>
        <p:nvSpPr>
          <p:cNvPr id="3" name="Text Placeholder 2">
            <a:extLst>
              <a:ext uri="{FF2B5EF4-FFF2-40B4-BE49-F238E27FC236}">
                <a16:creationId xmlns:a16="http://schemas.microsoft.com/office/drawing/2014/main" id="{C4BDA764-B89A-4210-AE92-51B244BE7414}"/>
              </a:ext>
            </a:extLst>
          </p:cNvPr>
          <p:cNvSpPr>
            <a:spLocks noGrp="1"/>
          </p:cNvSpPr>
          <p:nvPr>
            <p:ph type="body" sz="quarter" idx="10"/>
          </p:nvPr>
        </p:nvSpPr>
        <p:spPr/>
        <p:txBody>
          <a:bodyPr/>
          <a:lstStyle/>
          <a:p>
            <a:r>
              <a:rPr lang="en-US" dirty="0"/>
              <a:t>The method </a:t>
            </a:r>
            <a:r>
              <a:rPr lang="en-US" dirty="0" err="1"/>
              <a:t>regexp.test</a:t>
            </a:r>
            <a:r>
              <a:rPr lang="en-US" dirty="0"/>
              <a:t>(str) looks for at least one match, if found, returns true, otherwise false.</a:t>
            </a:r>
            <a:endParaRPr lang="uk-UA" dirty="0"/>
          </a:p>
        </p:txBody>
      </p:sp>
      <p:pic>
        <p:nvPicPr>
          <p:cNvPr id="6" name="Picture 5">
            <a:extLst>
              <a:ext uri="{FF2B5EF4-FFF2-40B4-BE49-F238E27FC236}">
                <a16:creationId xmlns:a16="http://schemas.microsoft.com/office/drawing/2014/main" id="{200EDD6B-BF6F-444C-97F3-2D7CD7F23E92}"/>
              </a:ext>
            </a:extLst>
          </p:cNvPr>
          <p:cNvPicPr>
            <a:picLocks noChangeAspect="1"/>
          </p:cNvPicPr>
          <p:nvPr/>
        </p:nvPicPr>
        <p:blipFill>
          <a:blip r:embed="rId2"/>
          <a:stretch>
            <a:fillRect/>
          </a:stretch>
        </p:blipFill>
        <p:spPr>
          <a:xfrm>
            <a:off x="3096985" y="2781883"/>
            <a:ext cx="5686375" cy="1743464"/>
          </a:xfrm>
          <a:prstGeom prst="rect">
            <a:avLst/>
          </a:prstGeom>
        </p:spPr>
      </p:pic>
    </p:spTree>
    <p:extLst>
      <p:ext uri="{BB962C8B-B14F-4D97-AF65-F5344CB8AC3E}">
        <p14:creationId xmlns:p14="http://schemas.microsoft.com/office/powerpoint/2010/main" val="339153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F8F5-A2AC-4FFB-BBB4-853DA4C00A37}"/>
              </a:ext>
            </a:extLst>
          </p:cNvPr>
          <p:cNvSpPr>
            <a:spLocks noGrp="1"/>
          </p:cNvSpPr>
          <p:nvPr>
            <p:ph type="title"/>
          </p:nvPr>
        </p:nvSpPr>
        <p:spPr/>
        <p:txBody>
          <a:bodyPr/>
          <a:lstStyle/>
          <a:p>
            <a:r>
              <a:rPr lang="en-US" dirty="0"/>
              <a:t>Anchors</a:t>
            </a:r>
            <a:endParaRPr lang="uk-UA" dirty="0"/>
          </a:p>
        </p:txBody>
      </p:sp>
      <p:sp>
        <p:nvSpPr>
          <p:cNvPr id="3" name="Text Placeholder 2">
            <a:extLst>
              <a:ext uri="{FF2B5EF4-FFF2-40B4-BE49-F238E27FC236}">
                <a16:creationId xmlns:a16="http://schemas.microsoft.com/office/drawing/2014/main" id="{C4D6F6F8-2052-4CCA-B3D9-311A2A032FFF}"/>
              </a:ext>
            </a:extLst>
          </p:cNvPr>
          <p:cNvSpPr>
            <a:spLocks noGrp="1"/>
          </p:cNvSpPr>
          <p:nvPr>
            <p:ph type="body" sz="quarter" idx="10"/>
          </p:nvPr>
        </p:nvSpPr>
        <p:spPr>
          <a:xfrm>
            <a:off x="685800" y="2057399"/>
            <a:ext cx="10820400" cy="2160037"/>
          </a:xfrm>
        </p:spPr>
        <p:txBody>
          <a:bodyPr/>
          <a:lstStyle/>
          <a:p>
            <a:r>
              <a:rPr lang="en-US" dirty="0"/>
              <a:t>The caret ^ and dollar $ characters have special meaning in a </a:t>
            </a:r>
            <a:r>
              <a:rPr lang="en-US" dirty="0" err="1"/>
              <a:t>regexp</a:t>
            </a:r>
            <a:r>
              <a:rPr lang="en-US" dirty="0"/>
              <a:t>. They are called “anchors”.</a:t>
            </a:r>
          </a:p>
          <a:p>
            <a:endParaRPr lang="en-US" dirty="0"/>
          </a:p>
          <a:p>
            <a:r>
              <a:rPr lang="en-US" dirty="0"/>
              <a:t>The caret ^ matches at the beginning of the text, and the dollar $ – at the end.</a:t>
            </a:r>
          </a:p>
          <a:p>
            <a:endParaRPr lang="en-US" dirty="0"/>
          </a:p>
          <a:p>
            <a:r>
              <a:rPr lang="en-US" dirty="0"/>
              <a:t>A word boundary \b is a test, just like ^ and $.</a:t>
            </a:r>
            <a:endParaRPr lang="uk-UA" dirty="0"/>
          </a:p>
        </p:txBody>
      </p:sp>
      <p:pic>
        <p:nvPicPr>
          <p:cNvPr id="6" name="Picture 5">
            <a:extLst>
              <a:ext uri="{FF2B5EF4-FFF2-40B4-BE49-F238E27FC236}">
                <a16:creationId xmlns:a16="http://schemas.microsoft.com/office/drawing/2014/main" id="{09991866-ECF1-42C1-8B2C-EAD85B5A5312}"/>
              </a:ext>
            </a:extLst>
          </p:cNvPr>
          <p:cNvPicPr>
            <a:picLocks noChangeAspect="1"/>
          </p:cNvPicPr>
          <p:nvPr/>
        </p:nvPicPr>
        <p:blipFill>
          <a:blip r:embed="rId2"/>
          <a:stretch>
            <a:fillRect/>
          </a:stretch>
        </p:blipFill>
        <p:spPr>
          <a:xfrm>
            <a:off x="685800" y="4719152"/>
            <a:ext cx="4076700" cy="666750"/>
          </a:xfrm>
          <a:prstGeom prst="rect">
            <a:avLst/>
          </a:prstGeom>
        </p:spPr>
      </p:pic>
      <p:pic>
        <p:nvPicPr>
          <p:cNvPr id="8" name="Picture 7">
            <a:extLst>
              <a:ext uri="{FF2B5EF4-FFF2-40B4-BE49-F238E27FC236}">
                <a16:creationId xmlns:a16="http://schemas.microsoft.com/office/drawing/2014/main" id="{1DDA9424-6748-4DF3-AB98-A020636D91B1}"/>
              </a:ext>
            </a:extLst>
          </p:cNvPr>
          <p:cNvPicPr>
            <a:picLocks noChangeAspect="1"/>
          </p:cNvPicPr>
          <p:nvPr/>
        </p:nvPicPr>
        <p:blipFill>
          <a:blip r:embed="rId3"/>
          <a:stretch>
            <a:fillRect/>
          </a:stretch>
        </p:blipFill>
        <p:spPr>
          <a:xfrm>
            <a:off x="685800" y="5621694"/>
            <a:ext cx="4724400" cy="695325"/>
          </a:xfrm>
          <a:prstGeom prst="rect">
            <a:avLst/>
          </a:prstGeom>
        </p:spPr>
      </p:pic>
      <p:pic>
        <p:nvPicPr>
          <p:cNvPr id="10" name="Picture 9">
            <a:extLst>
              <a:ext uri="{FF2B5EF4-FFF2-40B4-BE49-F238E27FC236}">
                <a16:creationId xmlns:a16="http://schemas.microsoft.com/office/drawing/2014/main" id="{1A3BE08D-2BFC-4DC4-8BA1-85C93569507E}"/>
              </a:ext>
            </a:extLst>
          </p:cNvPr>
          <p:cNvPicPr>
            <a:picLocks noChangeAspect="1"/>
          </p:cNvPicPr>
          <p:nvPr/>
        </p:nvPicPr>
        <p:blipFill>
          <a:blip r:embed="rId4"/>
          <a:stretch>
            <a:fillRect/>
          </a:stretch>
        </p:blipFill>
        <p:spPr>
          <a:xfrm>
            <a:off x="6534539" y="4063191"/>
            <a:ext cx="4838700" cy="1638300"/>
          </a:xfrm>
          <a:prstGeom prst="rect">
            <a:avLst/>
          </a:prstGeom>
        </p:spPr>
      </p:pic>
    </p:spTree>
    <p:extLst>
      <p:ext uri="{BB962C8B-B14F-4D97-AF65-F5344CB8AC3E}">
        <p14:creationId xmlns:p14="http://schemas.microsoft.com/office/powerpoint/2010/main" val="3596214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479D-45FB-4B28-8176-4414BF2B511C}"/>
              </a:ext>
            </a:extLst>
          </p:cNvPr>
          <p:cNvSpPr>
            <a:spLocks noGrp="1"/>
          </p:cNvSpPr>
          <p:nvPr>
            <p:ph type="title"/>
          </p:nvPr>
        </p:nvSpPr>
        <p:spPr/>
        <p:txBody>
          <a:bodyPr/>
          <a:lstStyle/>
          <a:p>
            <a:r>
              <a:rPr lang="en-US" dirty="0"/>
              <a:t>Sets and ranges</a:t>
            </a:r>
            <a:endParaRPr lang="uk-UA" dirty="0"/>
          </a:p>
        </p:txBody>
      </p:sp>
      <p:sp>
        <p:nvSpPr>
          <p:cNvPr id="3" name="Text Placeholder 2">
            <a:extLst>
              <a:ext uri="{FF2B5EF4-FFF2-40B4-BE49-F238E27FC236}">
                <a16:creationId xmlns:a16="http://schemas.microsoft.com/office/drawing/2014/main" id="{AAD0B4A3-546B-4075-AF47-F384E8948750}"/>
              </a:ext>
            </a:extLst>
          </p:cNvPr>
          <p:cNvSpPr>
            <a:spLocks noGrp="1"/>
          </p:cNvSpPr>
          <p:nvPr>
            <p:ph type="body" sz="quarter" idx="10"/>
          </p:nvPr>
        </p:nvSpPr>
        <p:spPr/>
        <p:txBody>
          <a:bodyPr/>
          <a:lstStyle/>
          <a:p>
            <a:r>
              <a:rPr lang="en-US" dirty="0"/>
              <a:t>Several characters or character classes inside square brackets […] mean to “search for any character among given”.</a:t>
            </a:r>
            <a:endParaRPr lang="uk-UA" dirty="0"/>
          </a:p>
        </p:txBody>
      </p:sp>
      <p:pic>
        <p:nvPicPr>
          <p:cNvPr id="6" name="Picture 5">
            <a:extLst>
              <a:ext uri="{FF2B5EF4-FFF2-40B4-BE49-F238E27FC236}">
                <a16:creationId xmlns:a16="http://schemas.microsoft.com/office/drawing/2014/main" id="{CD6181B3-560A-4C76-B706-38ED20BC528B}"/>
              </a:ext>
            </a:extLst>
          </p:cNvPr>
          <p:cNvPicPr>
            <a:picLocks noChangeAspect="1"/>
          </p:cNvPicPr>
          <p:nvPr/>
        </p:nvPicPr>
        <p:blipFill>
          <a:blip r:embed="rId2"/>
          <a:stretch>
            <a:fillRect/>
          </a:stretch>
        </p:blipFill>
        <p:spPr>
          <a:xfrm>
            <a:off x="4800308" y="2530247"/>
            <a:ext cx="5819775" cy="752475"/>
          </a:xfrm>
          <a:prstGeom prst="rect">
            <a:avLst/>
          </a:prstGeom>
        </p:spPr>
      </p:pic>
      <p:sp>
        <p:nvSpPr>
          <p:cNvPr id="7" name="TextBox 6">
            <a:extLst>
              <a:ext uri="{FF2B5EF4-FFF2-40B4-BE49-F238E27FC236}">
                <a16:creationId xmlns:a16="http://schemas.microsoft.com/office/drawing/2014/main" id="{DBDDA5DF-C380-490A-97F8-C3932BD3C940}"/>
              </a:ext>
            </a:extLst>
          </p:cNvPr>
          <p:cNvSpPr txBox="1"/>
          <p:nvPr/>
        </p:nvSpPr>
        <p:spPr>
          <a:xfrm>
            <a:off x="685800" y="3645897"/>
            <a:ext cx="9230797" cy="1477328"/>
          </a:xfrm>
          <a:prstGeom prst="rect">
            <a:avLst/>
          </a:prstGeom>
          <a:noFill/>
        </p:spPr>
        <p:txBody>
          <a:bodyPr wrap="none" rtlCol="0">
            <a:spAutoFit/>
          </a:bodyPr>
          <a:lstStyle/>
          <a:p>
            <a:r>
              <a:rPr lang="en-US" dirty="0">
                <a:solidFill>
                  <a:schemeClr val="bg1"/>
                </a:solidFill>
              </a:rPr>
              <a:t>Square brackets may also contain character ranges.</a:t>
            </a:r>
          </a:p>
          <a:p>
            <a:endParaRPr lang="en-US" dirty="0">
              <a:solidFill>
                <a:schemeClr val="bg1"/>
              </a:solidFill>
            </a:endParaRPr>
          </a:p>
          <a:p>
            <a:r>
              <a:rPr lang="en-US" dirty="0">
                <a:solidFill>
                  <a:schemeClr val="bg1"/>
                </a:solidFill>
              </a:rPr>
              <a:t>For instance, [a-z] is a character in range from a to z, and [0-5] is a digit from 0 to 5.</a:t>
            </a:r>
          </a:p>
          <a:p>
            <a:endParaRPr lang="en-US" dirty="0">
              <a:solidFill>
                <a:schemeClr val="bg1"/>
              </a:solidFill>
            </a:endParaRPr>
          </a:p>
          <a:p>
            <a:r>
              <a:rPr lang="en-US" dirty="0">
                <a:solidFill>
                  <a:schemeClr val="bg1"/>
                </a:solidFill>
              </a:rPr>
              <a:t>In the example below we’re searching for "x" followed by two digits or letters from A </a:t>
            </a:r>
            <a:r>
              <a:rPr lang="en-US" dirty="0"/>
              <a:t>to F:</a:t>
            </a:r>
            <a:endParaRPr lang="uk-UA" dirty="0"/>
          </a:p>
        </p:txBody>
      </p:sp>
      <p:pic>
        <p:nvPicPr>
          <p:cNvPr id="9" name="Picture 8">
            <a:extLst>
              <a:ext uri="{FF2B5EF4-FFF2-40B4-BE49-F238E27FC236}">
                <a16:creationId xmlns:a16="http://schemas.microsoft.com/office/drawing/2014/main" id="{E0AEF256-8B3D-444A-A697-38B5FF8162E1}"/>
              </a:ext>
            </a:extLst>
          </p:cNvPr>
          <p:cNvPicPr>
            <a:picLocks noChangeAspect="1"/>
          </p:cNvPicPr>
          <p:nvPr/>
        </p:nvPicPr>
        <p:blipFill>
          <a:blip r:embed="rId3"/>
          <a:stretch>
            <a:fillRect/>
          </a:stretch>
        </p:blipFill>
        <p:spPr>
          <a:xfrm>
            <a:off x="685800" y="5385222"/>
            <a:ext cx="6762750" cy="466725"/>
          </a:xfrm>
          <a:prstGeom prst="rect">
            <a:avLst/>
          </a:prstGeom>
        </p:spPr>
      </p:pic>
    </p:spTree>
    <p:extLst>
      <p:ext uri="{BB962C8B-B14F-4D97-AF65-F5344CB8AC3E}">
        <p14:creationId xmlns:p14="http://schemas.microsoft.com/office/powerpoint/2010/main" val="105247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2256-6475-4B93-87AA-74D46BD8429F}"/>
              </a:ext>
            </a:extLst>
          </p:cNvPr>
          <p:cNvSpPr>
            <a:spLocks noGrp="1"/>
          </p:cNvSpPr>
          <p:nvPr>
            <p:ph type="title"/>
          </p:nvPr>
        </p:nvSpPr>
        <p:spPr/>
        <p:txBody>
          <a:bodyPr/>
          <a:lstStyle/>
          <a:p>
            <a:r>
              <a:rPr lang="en-US" dirty="0"/>
              <a:t>Ranges (part 2)</a:t>
            </a:r>
            <a:endParaRPr lang="uk-UA" dirty="0"/>
          </a:p>
        </p:txBody>
      </p:sp>
      <p:sp>
        <p:nvSpPr>
          <p:cNvPr id="3" name="Text Placeholder 2">
            <a:extLst>
              <a:ext uri="{FF2B5EF4-FFF2-40B4-BE49-F238E27FC236}">
                <a16:creationId xmlns:a16="http://schemas.microsoft.com/office/drawing/2014/main" id="{9EDBE68A-7ED9-4562-9116-436AAB9831E9}"/>
              </a:ext>
            </a:extLst>
          </p:cNvPr>
          <p:cNvSpPr>
            <a:spLocks noGrp="1"/>
          </p:cNvSpPr>
          <p:nvPr>
            <p:ph type="body" sz="quarter" idx="10"/>
          </p:nvPr>
        </p:nvSpPr>
        <p:spPr/>
        <p:txBody>
          <a:bodyPr/>
          <a:lstStyle/>
          <a:p>
            <a:endParaRPr lang="uk-UA" dirty="0"/>
          </a:p>
        </p:txBody>
      </p:sp>
      <p:pic>
        <p:nvPicPr>
          <p:cNvPr id="5" name="Picture 4">
            <a:extLst>
              <a:ext uri="{FF2B5EF4-FFF2-40B4-BE49-F238E27FC236}">
                <a16:creationId xmlns:a16="http://schemas.microsoft.com/office/drawing/2014/main" id="{44621D68-577D-447D-ADA1-2922EDBDFFCE}"/>
              </a:ext>
            </a:extLst>
          </p:cNvPr>
          <p:cNvPicPr>
            <a:picLocks noChangeAspect="1"/>
          </p:cNvPicPr>
          <p:nvPr/>
        </p:nvPicPr>
        <p:blipFill>
          <a:blip r:embed="rId2"/>
          <a:stretch>
            <a:fillRect/>
          </a:stretch>
        </p:blipFill>
        <p:spPr>
          <a:xfrm>
            <a:off x="685800" y="2057401"/>
            <a:ext cx="7486686" cy="2327988"/>
          </a:xfrm>
          <a:prstGeom prst="rect">
            <a:avLst/>
          </a:prstGeom>
        </p:spPr>
      </p:pic>
      <p:pic>
        <p:nvPicPr>
          <p:cNvPr id="7" name="Picture 6">
            <a:extLst>
              <a:ext uri="{FF2B5EF4-FFF2-40B4-BE49-F238E27FC236}">
                <a16:creationId xmlns:a16="http://schemas.microsoft.com/office/drawing/2014/main" id="{0073EBB1-C335-4028-AA60-2E013DA29C3C}"/>
              </a:ext>
            </a:extLst>
          </p:cNvPr>
          <p:cNvPicPr>
            <a:picLocks noChangeAspect="1"/>
          </p:cNvPicPr>
          <p:nvPr/>
        </p:nvPicPr>
        <p:blipFill>
          <a:blip r:embed="rId3"/>
          <a:stretch>
            <a:fillRect/>
          </a:stretch>
        </p:blipFill>
        <p:spPr>
          <a:xfrm>
            <a:off x="685800" y="4571999"/>
            <a:ext cx="6944269" cy="1977507"/>
          </a:xfrm>
          <a:prstGeom prst="rect">
            <a:avLst/>
          </a:prstGeom>
        </p:spPr>
      </p:pic>
      <p:pic>
        <p:nvPicPr>
          <p:cNvPr id="9" name="Picture 8">
            <a:extLst>
              <a:ext uri="{FF2B5EF4-FFF2-40B4-BE49-F238E27FC236}">
                <a16:creationId xmlns:a16="http://schemas.microsoft.com/office/drawing/2014/main" id="{C9ADE80E-6987-426A-8EF9-6A303480DAF4}"/>
              </a:ext>
            </a:extLst>
          </p:cNvPr>
          <p:cNvPicPr>
            <a:picLocks noChangeAspect="1"/>
          </p:cNvPicPr>
          <p:nvPr/>
        </p:nvPicPr>
        <p:blipFill>
          <a:blip r:embed="rId4"/>
          <a:stretch>
            <a:fillRect/>
          </a:stretch>
        </p:blipFill>
        <p:spPr>
          <a:xfrm>
            <a:off x="7491810" y="4954556"/>
            <a:ext cx="3968304" cy="842767"/>
          </a:xfrm>
          <a:prstGeom prst="rect">
            <a:avLst/>
          </a:prstGeom>
        </p:spPr>
      </p:pic>
      <p:pic>
        <p:nvPicPr>
          <p:cNvPr id="11" name="Picture 10">
            <a:extLst>
              <a:ext uri="{FF2B5EF4-FFF2-40B4-BE49-F238E27FC236}">
                <a16:creationId xmlns:a16="http://schemas.microsoft.com/office/drawing/2014/main" id="{24CBA300-5209-4005-9A4D-D8A5D1736773}"/>
              </a:ext>
            </a:extLst>
          </p:cNvPr>
          <p:cNvPicPr>
            <a:picLocks noChangeAspect="1"/>
          </p:cNvPicPr>
          <p:nvPr/>
        </p:nvPicPr>
        <p:blipFill>
          <a:blip r:embed="rId5"/>
          <a:stretch>
            <a:fillRect/>
          </a:stretch>
        </p:blipFill>
        <p:spPr>
          <a:xfrm>
            <a:off x="5775649" y="3057075"/>
            <a:ext cx="5281223" cy="413913"/>
          </a:xfrm>
          <a:prstGeom prst="rect">
            <a:avLst/>
          </a:prstGeom>
        </p:spPr>
      </p:pic>
    </p:spTree>
    <p:extLst>
      <p:ext uri="{BB962C8B-B14F-4D97-AF65-F5344CB8AC3E}">
        <p14:creationId xmlns:p14="http://schemas.microsoft.com/office/powerpoint/2010/main" val="523181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F9BB-ACE5-4687-B04C-192898FE6F5D}"/>
              </a:ext>
            </a:extLst>
          </p:cNvPr>
          <p:cNvSpPr>
            <a:spLocks noGrp="1"/>
          </p:cNvSpPr>
          <p:nvPr>
            <p:ph type="title"/>
          </p:nvPr>
        </p:nvSpPr>
        <p:spPr/>
        <p:txBody>
          <a:bodyPr/>
          <a:lstStyle/>
          <a:p>
            <a:r>
              <a:rPr lang="en-US" dirty="0"/>
              <a:t>Quantifiers</a:t>
            </a:r>
            <a:endParaRPr lang="uk-UA" dirty="0"/>
          </a:p>
        </p:txBody>
      </p:sp>
      <p:pic>
        <p:nvPicPr>
          <p:cNvPr id="6" name="Picture 5">
            <a:extLst>
              <a:ext uri="{FF2B5EF4-FFF2-40B4-BE49-F238E27FC236}">
                <a16:creationId xmlns:a16="http://schemas.microsoft.com/office/drawing/2014/main" id="{45A097E8-9263-4BDA-8A3E-5DFA380994E5}"/>
              </a:ext>
            </a:extLst>
          </p:cNvPr>
          <p:cNvPicPr>
            <a:picLocks noChangeAspect="1"/>
          </p:cNvPicPr>
          <p:nvPr/>
        </p:nvPicPr>
        <p:blipFill>
          <a:blip r:embed="rId2"/>
          <a:stretch>
            <a:fillRect/>
          </a:stretch>
        </p:blipFill>
        <p:spPr>
          <a:xfrm>
            <a:off x="685800" y="1959429"/>
            <a:ext cx="6467320" cy="2767206"/>
          </a:xfrm>
          <a:prstGeom prst="rect">
            <a:avLst/>
          </a:prstGeom>
        </p:spPr>
      </p:pic>
      <p:pic>
        <p:nvPicPr>
          <p:cNvPr id="8" name="Picture 7">
            <a:extLst>
              <a:ext uri="{FF2B5EF4-FFF2-40B4-BE49-F238E27FC236}">
                <a16:creationId xmlns:a16="http://schemas.microsoft.com/office/drawing/2014/main" id="{E3F7C8A4-CA2F-4F63-8BA7-0631B9DD0998}"/>
              </a:ext>
            </a:extLst>
          </p:cNvPr>
          <p:cNvPicPr>
            <a:picLocks noChangeAspect="1"/>
          </p:cNvPicPr>
          <p:nvPr/>
        </p:nvPicPr>
        <p:blipFill>
          <a:blip r:embed="rId3"/>
          <a:stretch>
            <a:fillRect/>
          </a:stretch>
        </p:blipFill>
        <p:spPr>
          <a:xfrm>
            <a:off x="685800" y="4726635"/>
            <a:ext cx="6548535" cy="1084926"/>
          </a:xfrm>
          <a:prstGeom prst="rect">
            <a:avLst/>
          </a:prstGeom>
        </p:spPr>
      </p:pic>
      <p:pic>
        <p:nvPicPr>
          <p:cNvPr id="10" name="Picture 9">
            <a:extLst>
              <a:ext uri="{FF2B5EF4-FFF2-40B4-BE49-F238E27FC236}">
                <a16:creationId xmlns:a16="http://schemas.microsoft.com/office/drawing/2014/main" id="{9C63FBC0-5F08-404E-80B0-E96FD9B492AD}"/>
              </a:ext>
            </a:extLst>
          </p:cNvPr>
          <p:cNvPicPr>
            <a:picLocks noChangeAspect="1"/>
          </p:cNvPicPr>
          <p:nvPr/>
        </p:nvPicPr>
        <p:blipFill>
          <a:blip r:embed="rId4"/>
          <a:stretch>
            <a:fillRect/>
          </a:stretch>
        </p:blipFill>
        <p:spPr>
          <a:xfrm>
            <a:off x="685800" y="5811561"/>
            <a:ext cx="6389526" cy="846421"/>
          </a:xfrm>
          <a:prstGeom prst="rect">
            <a:avLst/>
          </a:prstGeom>
        </p:spPr>
      </p:pic>
      <p:pic>
        <p:nvPicPr>
          <p:cNvPr id="12" name="Picture 11">
            <a:extLst>
              <a:ext uri="{FF2B5EF4-FFF2-40B4-BE49-F238E27FC236}">
                <a16:creationId xmlns:a16="http://schemas.microsoft.com/office/drawing/2014/main" id="{885CAF2E-D829-439F-B37B-D820BEFF7E3B}"/>
              </a:ext>
            </a:extLst>
          </p:cNvPr>
          <p:cNvPicPr>
            <a:picLocks noChangeAspect="1"/>
          </p:cNvPicPr>
          <p:nvPr/>
        </p:nvPicPr>
        <p:blipFill>
          <a:blip r:embed="rId5"/>
          <a:stretch>
            <a:fillRect/>
          </a:stretch>
        </p:blipFill>
        <p:spPr>
          <a:xfrm>
            <a:off x="7425904" y="2161932"/>
            <a:ext cx="3629025" cy="1181100"/>
          </a:xfrm>
          <a:prstGeom prst="rect">
            <a:avLst/>
          </a:prstGeom>
        </p:spPr>
      </p:pic>
      <p:pic>
        <p:nvPicPr>
          <p:cNvPr id="14" name="Picture 13">
            <a:extLst>
              <a:ext uri="{FF2B5EF4-FFF2-40B4-BE49-F238E27FC236}">
                <a16:creationId xmlns:a16="http://schemas.microsoft.com/office/drawing/2014/main" id="{B973B173-F8EE-48F6-BCED-E2E346E63E22}"/>
              </a:ext>
            </a:extLst>
          </p:cNvPr>
          <p:cNvPicPr>
            <a:picLocks noChangeAspect="1"/>
          </p:cNvPicPr>
          <p:nvPr/>
        </p:nvPicPr>
        <p:blipFill>
          <a:blip r:embed="rId6"/>
          <a:stretch>
            <a:fillRect/>
          </a:stretch>
        </p:blipFill>
        <p:spPr>
          <a:xfrm>
            <a:off x="5431710" y="3343032"/>
            <a:ext cx="6307756" cy="685799"/>
          </a:xfrm>
          <a:prstGeom prst="rect">
            <a:avLst/>
          </a:prstGeom>
        </p:spPr>
      </p:pic>
      <p:pic>
        <p:nvPicPr>
          <p:cNvPr id="16" name="Picture 15">
            <a:extLst>
              <a:ext uri="{FF2B5EF4-FFF2-40B4-BE49-F238E27FC236}">
                <a16:creationId xmlns:a16="http://schemas.microsoft.com/office/drawing/2014/main" id="{A3A6BB03-6151-46F2-AEF8-13B586676809}"/>
              </a:ext>
            </a:extLst>
          </p:cNvPr>
          <p:cNvPicPr>
            <a:picLocks noChangeAspect="1"/>
          </p:cNvPicPr>
          <p:nvPr/>
        </p:nvPicPr>
        <p:blipFill>
          <a:blip r:embed="rId7"/>
          <a:stretch>
            <a:fillRect/>
          </a:stretch>
        </p:blipFill>
        <p:spPr>
          <a:xfrm>
            <a:off x="7425904" y="4348066"/>
            <a:ext cx="3705225" cy="819150"/>
          </a:xfrm>
          <a:prstGeom prst="rect">
            <a:avLst/>
          </a:prstGeom>
        </p:spPr>
      </p:pic>
    </p:spTree>
    <p:extLst>
      <p:ext uri="{BB962C8B-B14F-4D97-AF65-F5344CB8AC3E}">
        <p14:creationId xmlns:p14="http://schemas.microsoft.com/office/powerpoint/2010/main" val="43302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8CDD-313E-45D8-A710-8CA8D4CC87C4}"/>
              </a:ext>
            </a:extLst>
          </p:cNvPr>
          <p:cNvSpPr>
            <a:spLocks noGrp="1"/>
          </p:cNvSpPr>
          <p:nvPr>
            <p:ph type="title"/>
          </p:nvPr>
        </p:nvSpPr>
        <p:spPr>
          <a:xfrm>
            <a:off x="685800" y="611156"/>
            <a:ext cx="10820400" cy="685800"/>
          </a:xfrm>
        </p:spPr>
        <p:txBody>
          <a:bodyPr/>
          <a:lstStyle/>
          <a:p>
            <a:r>
              <a:rPr lang="en-US" dirty="0"/>
              <a:t>Groups</a:t>
            </a:r>
            <a:endParaRPr lang="uk-UA" dirty="0"/>
          </a:p>
        </p:txBody>
      </p:sp>
      <p:pic>
        <p:nvPicPr>
          <p:cNvPr id="7" name="Picture 6">
            <a:extLst>
              <a:ext uri="{FF2B5EF4-FFF2-40B4-BE49-F238E27FC236}">
                <a16:creationId xmlns:a16="http://schemas.microsoft.com/office/drawing/2014/main" id="{3AA24960-5B4A-4F7E-B2A2-F4381238AE1F}"/>
              </a:ext>
            </a:extLst>
          </p:cNvPr>
          <p:cNvPicPr>
            <a:picLocks noChangeAspect="1"/>
          </p:cNvPicPr>
          <p:nvPr/>
        </p:nvPicPr>
        <p:blipFill>
          <a:blip r:embed="rId2"/>
          <a:stretch>
            <a:fillRect/>
          </a:stretch>
        </p:blipFill>
        <p:spPr>
          <a:xfrm>
            <a:off x="368560" y="2162370"/>
            <a:ext cx="4977882" cy="1026300"/>
          </a:xfrm>
          <a:prstGeom prst="rect">
            <a:avLst/>
          </a:prstGeom>
        </p:spPr>
      </p:pic>
      <p:pic>
        <p:nvPicPr>
          <p:cNvPr id="9" name="Picture 8">
            <a:extLst>
              <a:ext uri="{FF2B5EF4-FFF2-40B4-BE49-F238E27FC236}">
                <a16:creationId xmlns:a16="http://schemas.microsoft.com/office/drawing/2014/main" id="{1569CE0F-F7D1-4AA6-9FB8-600AD5EFDD8F}"/>
              </a:ext>
            </a:extLst>
          </p:cNvPr>
          <p:cNvPicPr>
            <a:picLocks noChangeAspect="1"/>
          </p:cNvPicPr>
          <p:nvPr/>
        </p:nvPicPr>
        <p:blipFill>
          <a:blip r:embed="rId3"/>
          <a:stretch>
            <a:fillRect/>
          </a:stretch>
        </p:blipFill>
        <p:spPr>
          <a:xfrm>
            <a:off x="275253" y="3355959"/>
            <a:ext cx="5727441" cy="490100"/>
          </a:xfrm>
          <a:prstGeom prst="rect">
            <a:avLst/>
          </a:prstGeom>
        </p:spPr>
      </p:pic>
      <p:pic>
        <p:nvPicPr>
          <p:cNvPr id="11" name="Picture 10">
            <a:extLst>
              <a:ext uri="{FF2B5EF4-FFF2-40B4-BE49-F238E27FC236}">
                <a16:creationId xmlns:a16="http://schemas.microsoft.com/office/drawing/2014/main" id="{8F4CDAB0-E7C9-4709-81A8-1BFC6C9BE6A0}"/>
              </a:ext>
            </a:extLst>
          </p:cNvPr>
          <p:cNvPicPr>
            <a:picLocks noChangeAspect="1"/>
          </p:cNvPicPr>
          <p:nvPr/>
        </p:nvPicPr>
        <p:blipFill>
          <a:blip r:embed="rId4"/>
          <a:stretch>
            <a:fillRect/>
          </a:stretch>
        </p:blipFill>
        <p:spPr>
          <a:xfrm>
            <a:off x="2441568" y="3900080"/>
            <a:ext cx="6480052" cy="2695186"/>
          </a:xfrm>
          <a:prstGeom prst="rect">
            <a:avLst/>
          </a:prstGeom>
        </p:spPr>
      </p:pic>
    </p:spTree>
    <p:extLst>
      <p:ext uri="{BB962C8B-B14F-4D97-AF65-F5344CB8AC3E}">
        <p14:creationId xmlns:p14="http://schemas.microsoft.com/office/powerpoint/2010/main" val="3180914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C608-11AF-40A5-94CE-A04D3BC5D290}"/>
              </a:ext>
            </a:extLst>
          </p:cNvPr>
          <p:cNvSpPr>
            <a:spLocks noGrp="1"/>
          </p:cNvSpPr>
          <p:nvPr>
            <p:ph type="title"/>
          </p:nvPr>
        </p:nvSpPr>
        <p:spPr/>
        <p:txBody>
          <a:bodyPr/>
          <a:lstStyle/>
          <a:p>
            <a:r>
              <a:rPr lang="en-US" dirty="0"/>
              <a:t>Alternations (OR) </a:t>
            </a:r>
            <a:endParaRPr lang="uk-UA" dirty="0"/>
          </a:p>
        </p:txBody>
      </p:sp>
      <p:pic>
        <p:nvPicPr>
          <p:cNvPr id="5" name="Picture 4">
            <a:extLst>
              <a:ext uri="{FF2B5EF4-FFF2-40B4-BE49-F238E27FC236}">
                <a16:creationId xmlns:a16="http://schemas.microsoft.com/office/drawing/2014/main" id="{B10AC95A-DD02-45A0-9FB3-A0675CC06688}"/>
              </a:ext>
            </a:extLst>
          </p:cNvPr>
          <p:cNvPicPr>
            <a:picLocks noChangeAspect="1"/>
          </p:cNvPicPr>
          <p:nvPr/>
        </p:nvPicPr>
        <p:blipFill>
          <a:blip r:embed="rId2"/>
          <a:stretch>
            <a:fillRect/>
          </a:stretch>
        </p:blipFill>
        <p:spPr>
          <a:xfrm>
            <a:off x="685800" y="2057400"/>
            <a:ext cx="6697416" cy="3566723"/>
          </a:xfrm>
          <a:prstGeom prst="rect">
            <a:avLst/>
          </a:prstGeom>
        </p:spPr>
      </p:pic>
    </p:spTree>
    <p:extLst>
      <p:ext uri="{BB962C8B-B14F-4D97-AF65-F5344CB8AC3E}">
        <p14:creationId xmlns:p14="http://schemas.microsoft.com/office/powerpoint/2010/main" val="861297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AACE-1401-4933-BF4F-FE37822B238F}"/>
              </a:ext>
            </a:extLst>
          </p:cNvPr>
          <p:cNvSpPr>
            <a:spLocks noGrp="1"/>
          </p:cNvSpPr>
          <p:nvPr>
            <p:ph type="title"/>
          </p:nvPr>
        </p:nvSpPr>
        <p:spPr/>
        <p:txBody>
          <a:bodyPr/>
          <a:lstStyle/>
          <a:p>
            <a:r>
              <a:rPr lang="en-US" dirty="0"/>
              <a:t>Character classes</a:t>
            </a:r>
            <a:endParaRPr lang="uk-UA" dirty="0"/>
          </a:p>
        </p:txBody>
      </p:sp>
      <p:sp>
        <p:nvSpPr>
          <p:cNvPr id="3" name="Text Placeholder 2">
            <a:extLst>
              <a:ext uri="{FF2B5EF4-FFF2-40B4-BE49-F238E27FC236}">
                <a16:creationId xmlns:a16="http://schemas.microsoft.com/office/drawing/2014/main" id="{19C9FDC8-50ED-4287-88F2-D9E624B94BA1}"/>
              </a:ext>
            </a:extLst>
          </p:cNvPr>
          <p:cNvSpPr>
            <a:spLocks noGrp="1"/>
          </p:cNvSpPr>
          <p:nvPr>
            <p:ph type="body" sz="quarter" idx="10"/>
          </p:nvPr>
        </p:nvSpPr>
        <p:spPr/>
        <p:txBody>
          <a:bodyPr/>
          <a:lstStyle/>
          <a:p>
            <a:pPr marL="342900" indent="-342900">
              <a:buClr>
                <a:schemeClr val="tx1"/>
              </a:buClr>
              <a:buFont typeface="Arial" pitchFamily="34" charset="0"/>
              <a:buChar char="•"/>
            </a:pPr>
            <a:r>
              <a:rPr lang="en-US" sz="2000" b="1" dirty="0"/>
              <a:t>\w</a:t>
            </a:r>
            <a:r>
              <a:rPr lang="en-US" sz="2000" dirty="0"/>
              <a:t> matches any alphanumeric character (plus underscore), equivalent to [A-Za-z_0-9]</a:t>
            </a:r>
          </a:p>
          <a:p>
            <a:pPr marL="342900" indent="-342900">
              <a:buClr>
                <a:schemeClr val="tx1"/>
              </a:buClr>
              <a:buFont typeface="Arial" pitchFamily="34" charset="0"/>
              <a:buChar char="•"/>
            </a:pPr>
            <a:r>
              <a:rPr lang="en-US" sz="2000" b="1" dirty="0"/>
              <a:t>\W</a:t>
            </a:r>
            <a:r>
              <a:rPr lang="en-US" sz="2000" dirty="0"/>
              <a:t> matches any non-alphanumeric character, anything except [^A-Za-z_0-9]</a:t>
            </a:r>
            <a:endParaRPr lang="en-US" sz="2000" b="1" dirty="0">
              <a:solidFill>
                <a:srgbClr val="7030A0"/>
              </a:solidFill>
            </a:endParaRPr>
          </a:p>
          <a:p>
            <a:pPr marL="342900" indent="-342900">
              <a:buClr>
                <a:schemeClr val="tx1"/>
              </a:buClr>
              <a:buFont typeface="Arial" pitchFamily="34" charset="0"/>
              <a:buChar char="•"/>
            </a:pPr>
            <a:r>
              <a:rPr lang="en-US" sz="2000" b="1" dirty="0"/>
              <a:t>\d</a:t>
            </a:r>
            <a:r>
              <a:rPr lang="en-US" sz="2000" dirty="0"/>
              <a:t> matches any digit, equivalent to [0-9]</a:t>
            </a:r>
          </a:p>
          <a:p>
            <a:pPr marL="342900" indent="-342900">
              <a:buClr>
                <a:schemeClr val="tx1"/>
              </a:buClr>
              <a:buFont typeface="Arial" pitchFamily="34" charset="0"/>
              <a:buChar char="•"/>
            </a:pPr>
            <a:r>
              <a:rPr lang="en-US" sz="2000" b="1" dirty="0"/>
              <a:t>\D</a:t>
            </a:r>
            <a:r>
              <a:rPr lang="en-US" sz="2000" dirty="0">
                <a:solidFill>
                  <a:srgbClr val="7030A0"/>
                </a:solidFill>
              </a:rPr>
              <a:t> </a:t>
            </a:r>
            <a:r>
              <a:rPr lang="en-US" sz="2000" dirty="0"/>
              <a:t>matches any character that’s not a digit, equivalent to [^0-9]</a:t>
            </a:r>
          </a:p>
          <a:p>
            <a:pPr marL="342900" indent="-342900">
              <a:buClr>
                <a:schemeClr val="tx1"/>
              </a:buClr>
              <a:buFont typeface="Arial" pitchFamily="34" charset="0"/>
              <a:buChar char="•"/>
            </a:pPr>
            <a:r>
              <a:rPr lang="en-US" sz="2000" b="1" dirty="0"/>
              <a:t>\s</a:t>
            </a:r>
            <a:r>
              <a:rPr lang="en-US" sz="2000" dirty="0"/>
              <a:t> matches any whitespace character: spaces, tabs, newlines </a:t>
            </a:r>
            <a:endParaRPr lang="uk-UA" sz="2000" dirty="0"/>
          </a:p>
          <a:p>
            <a:pPr marL="342900" indent="-342900">
              <a:buClr>
                <a:schemeClr val="tx1"/>
              </a:buClr>
              <a:buFont typeface="Arial" pitchFamily="34" charset="0"/>
              <a:buChar char="•"/>
            </a:pPr>
            <a:r>
              <a:rPr lang="en-US" sz="2000" b="1" dirty="0"/>
              <a:t>\S</a:t>
            </a:r>
            <a:r>
              <a:rPr lang="en-US" sz="2000" dirty="0"/>
              <a:t> matches any character that’s not a whitespace</a:t>
            </a:r>
          </a:p>
          <a:p>
            <a:pPr>
              <a:buClr>
                <a:schemeClr val="tx1"/>
              </a:buClr>
            </a:pPr>
            <a:r>
              <a:rPr lang="en-US" b="1" dirty="0">
                <a:solidFill>
                  <a:srgbClr val="7030A0"/>
                </a:solidFill>
              </a:rPr>
              <a:t>     </a:t>
            </a:r>
            <a:r>
              <a:rPr lang="en-US" sz="2000" b="1" dirty="0"/>
              <a:t>\n</a:t>
            </a:r>
            <a:r>
              <a:rPr lang="en-US" sz="2000" dirty="0"/>
              <a:t> matches a newline character</a:t>
            </a:r>
          </a:p>
          <a:p>
            <a:pPr marL="342900" indent="-342900">
              <a:buClr>
                <a:schemeClr val="tx1"/>
              </a:buClr>
              <a:buFont typeface="Arial" pitchFamily="34" charset="0"/>
              <a:buChar char="•"/>
            </a:pPr>
            <a:r>
              <a:rPr lang="en-US" sz="2000" b="1" dirty="0"/>
              <a:t>.</a:t>
            </a:r>
            <a:r>
              <a:rPr lang="en-US" sz="2000" dirty="0">
                <a:solidFill>
                  <a:srgbClr val="7030A0"/>
                </a:solidFill>
              </a:rPr>
              <a:t>  </a:t>
            </a:r>
            <a:r>
              <a:rPr lang="en-US" sz="2000" dirty="0"/>
              <a:t>matches any character that is not a newline char (e.g. \n)</a:t>
            </a:r>
          </a:p>
          <a:p>
            <a:endParaRPr lang="uk-UA" dirty="0"/>
          </a:p>
        </p:txBody>
      </p:sp>
    </p:spTree>
    <p:extLst>
      <p:ext uri="{BB962C8B-B14F-4D97-AF65-F5344CB8AC3E}">
        <p14:creationId xmlns:p14="http://schemas.microsoft.com/office/powerpoint/2010/main" val="235001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Primitive String vs Object String</a:t>
            </a:r>
            <a:endParaRPr lang="uk-UA" dirty="0"/>
          </a:p>
        </p:txBody>
      </p:sp>
      <p:pic>
        <p:nvPicPr>
          <p:cNvPr id="5" name="Picture 4">
            <a:extLst>
              <a:ext uri="{FF2B5EF4-FFF2-40B4-BE49-F238E27FC236}">
                <a16:creationId xmlns:a16="http://schemas.microsoft.com/office/drawing/2014/main" id="{77BE280D-914E-4CCC-B1E3-C9B4A31AA45D}"/>
              </a:ext>
            </a:extLst>
          </p:cNvPr>
          <p:cNvPicPr>
            <a:picLocks noChangeAspect="1"/>
          </p:cNvPicPr>
          <p:nvPr/>
        </p:nvPicPr>
        <p:blipFill>
          <a:blip r:embed="rId2"/>
          <a:stretch>
            <a:fillRect/>
          </a:stretch>
        </p:blipFill>
        <p:spPr>
          <a:xfrm>
            <a:off x="2560317" y="1912776"/>
            <a:ext cx="6909088" cy="4442634"/>
          </a:xfrm>
          <a:prstGeom prst="rect">
            <a:avLst/>
          </a:prstGeom>
        </p:spPr>
      </p:pic>
    </p:spTree>
    <p:extLst>
      <p:ext uri="{BB962C8B-B14F-4D97-AF65-F5344CB8AC3E}">
        <p14:creationId xmlns:p14="http://schemas.microsoft.com/office/powerpoint/2010/main" val="75953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4D26-9AF7-4109-BBD8-E57EE44EE316}"/>
              </a:ext>
            </a:extLst>
          </p:cNvPr>
          <p:cNvSpPr>
            <a:spLocks noGrp="1"/>
          </p:cNvSpPr>
          <p:nvPr>
            <p:ph type="title"/>
          </p:nvPr>
        </p:nvSpPr>
        <p:spPr/>
        <p:txBody>
          <a:bodyPr/>
          <a:lstStyle/>
          <a:p>
            <a:r>
              <a:rPr lang="en-US" dirty="0"/>
              <a:t>Creating string structures</a:t>
            </a:r>
            <a:endParaRPr lang="uk-UA" dirty="0"/>
          </a:p>
        </p:txBody>
      </p:sp>
      <p:sp>
        <p:nvSpPr>
          <p:cNvPr id="3" name="Text Placeholder 2">
            <a:extLst>
              <a:ext uri="{FF2B5EF4-FFF2-40B4-BE49-F238E27FC236}">
                <a16:creationId xmlns:a16="http://schemas.microsoft.com/office/drawing/2014/main" id="{0B1F09FD-D064-4570-811F-44B5DA97FADA}"/>
              </a:ext>
            </a:extLst>
          </p:cNvPr>
          <p:cNvSpPr>
            <a:spLocks noGrp="1"/>
          </p:cNvSpPr>
          <p:nvPr>
            <p:ph type="body" sz="quarter" idx="10"/>
          </p:nvPr>
        </p:nvSpPr>
        <p:spPr>
          <a:xfrm>
            <a:off x="443204" y="2426833"/>
            <a:ext cx="4166118" cy="3429000"/>
          </a:xfrm>
        </p:spPr>
        <p:txBody>
          <a:bodyPr/>
          <a:lstStyle/>
          <a:p>
            <a:r>
              <a:rPr lang="en-US" dirty="0"/>
              <a:t>The </a:t>
            </a:r>
            <a:r>
              <a:rPr lang="en-US" dirty="0">
                <a:highlight>
                  <a:srgbClr val="FFFF00"/>
                </a:highlight>
              </a:rPr>
              <a:t>1 and 2</a:t>
            </a:r>
            <a:r>
              <a:rPr lang="en-US" dirty="0"/>
              <a:t> will create primitive string , where as </a:t>
            </a:r>
            <a:r>
              <a:rPr lang="en-US" dirty="0">
                <a:highlight>
                  <a:srgbClr val="FFFF00"/>
                </a:highlight>
              </a:rPr>
              <a:t>3</a:t>
            </a:r>
            <a:r>
              <a:rPr lang="en-US" dirty="0"/>
              <a:t> will create a String object. But we can call all the string methods on the primitive string created from </a:t>
            </a:r>
            <a:r>
              <a:rPr lang="en-US" dirty="0">
                <a:highlight>
                  <a:srgbClr val="FFFF00"/>
                </a:highlight>
              </a:rPr>
              <a:t>1</a:t>
            </a:r>
            <a:r>
              <a:rPr lang="en-US" dirty="0"/>
              <a:t> and </a:t>
            </a:r>
            <a:r>
              <a:rPr lang="en-US" dirty="0">
                <a:highlight>
                  <a:srgbClr val="FFFF00"/>
                </a:highlight>
              </a:rPr>
              <a:t>2</a:t>
            </a:r>
            <a:r>
              <a:rPr lang="en-US" dirty="0"/>
              <a:t> , when we call one of the String object method on primitive String the browser will automatically convert the primitive string into string object .</a:t>
            </a:r>
            <a:endParaRPr lang="uk-UA" dirty="0"/>
          </a:p>
        </p:txBody>
      </p:sp>
      <p:pic>
        <p:nvPicPr>
          <p:cNvPr id="5" name="Picture 4">
            <a:extLst>
              <a:ext uri="{FF2B5EF4-FFF2-40B4-BE49-F238E27FC236}">
                <a16:creationId xmlns:a16="http://schemas.microsoft.com/office/drawing/2014/main" id="{F14E9300-B44A-438D-B329-389FE0B53760}"/>
              </a:ext>
            </a:extLst>
          </p:cNvPr>
          <p:cNvPicPr>
            <a:picLocks noChangeAspect="1"/>
          </p:cNvPicPr>
          <p:nvPr/>
        </p:nvPicPr>
        <p:blipFill>
          <a:blip r:embed="rId2"/>
          <a:stretch>
            <a:fillRect/>
          </a:stretch>
        </p:blipFill>
        <p:spPr>
          <a:xfrm>
            <a:off x="4969134" y="1950972"/>
            <a:ext cx="6474862" cy="2474639"/>
          </a:xfrm>
          <a:prstGeom prst="rect">
            <a:avLst/>
          </a:prstGeom>
        </p:spPr>
      </p:pic>
      <p:pic>
        <p:nvPicPr>
          <p:cNvPr id="8" name="Picture 7">
            <a:extLst>
              <a:ext uri="{FF2B5EF4-FFF2-40B4-BE49-F238E27FC236}">
                <a16:creationId xmlns:a16="http://schemas.microsoft.com/office/drawing/2014/main" id="{E768228D-0BF2-4396-B640-2CBD8D509B7F}"/>
              </a:ext>
            </a:extLst>
          </p:cNvPr>
          <p:cNvPicPr>
            <a:picLocks noChangeAspect="1"/>
          </p:cNvPicPr>
          <p:nvPr/>
        </p:nvPicPr>
        <p:blipFill>
          <a:blip r:embed="rId3"/>
          <a:stretch>
            <a:fillRect/>
          </a:stretch>
        </p:blipFill>
        <p:spPr>
          <a:xfrm>
            <a:off x="4969134" y="4705058"/>
            <a:ext cx="3286125" cy="1590675"/>
          </a:xfrm>
          <a:prstGeom prst="rect">
            <a:avLst/>
          </a:prstGeom>
        </p:spPr>
      </p:pic>
    </p:spTree>
    <p:extLst>
      <p:ext uri="{BB962C8B-B14F-4D97-AF65-F5344CB8AC3E}">
        <p14:creationId xmlns:p14="http://schemas.microsoft.com/office/powerpoint/2010/main" val="190694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C4E5-0377-4DDF-B721-E44AA8BC4E05}"/>
              </a:ext>
            </a:extLst>
          </p:cNvPr>
          <p:cNvSpPr>
            <a:spLocks noGrp="1"/>
          </p:cNvSpPr>
          <p:nvPr>
            <p:ph type="title"/>
          </p:nvPr>
        </p:nvSpPr>
        <p:spPr/>
        <p:txBody>
          <a:bodyPr/>
          <a:lstStyle/>
          <a:p>
            <a:r>
              <a:rPr lang="en-US" dirty="0"/>
              <a:t>Eval and string types</a:t>
            </a:r>
            <a:endParaRPr lang="uk-UA" dirty="0"/>
          </a:p>
        </p:txBody>
      </p:sp>
      <p:sp>
        <p:nvSpPr>
          <p:cNvPr id="3" name="Text Placeholder 2">
            <a:extLst>
              <a:ext uri="{FF2B5EF4-FFF2-40B4-BE49-F238E27FC236}">
                <a16:creationId xmlns:a16="http://schemas.microsoft.com/office/drawing/2014/main" id="{F939C55B-F162-442E-A3C9-D653E2B8BFD6}"/>
              </a:ext>
            </a:extLst>
          </p:cNvPr>
          <p:cNvSpPr>
            <a:spLocks noGrp="1"/>
          </p:cNvSpPr>
          <p:nvPr>
            <p:ph type="body" sz="quarter" idx="10"/>
          </p:nvPr>
        </p:nvSpPr>
        <p:spPr>
          <a:xfrm>
            <a:off x="685800" y="2057399"/>
            <a:ext cx="6228184" cy="3531637"/>
          </a:xfrm>
        </p:spPr>
        <p:txBody>
          <a:bodyPr/>
          <a:lstStyle/>
          <a:p>
            <a:r>
              <a:rPr lang="en-US" dirty="0"/>
              <a:t>The string primitive is always parsed, </a:t>
            </a:r>
            <a:r>
              <a:rPr lang="en-US" dirty="0" err="1"/>
              <a:t>i.e</a:t>
            </a:r>
            <a:r>
              <a:rPr lang="en-US" dirty="0"/>
              <a:t>(string literal are treated as source code) , where as the string object is evaluated into a single string .</a:t>
            </a:r>
          </a:p>
          <a:p>
            <a:r>
              <a:rPr lang="en-US" dirty="0"/>
              <a:t>String primitives and String objects also give different results when using eval().</a:t>
            </a:r>
          </a:p>
          <a:p>
            <a:r>
              <a:rPr lang="en-US" dirty="0"/>
              <a:t>Primitives passed to eval are treated as source code.</a:t>
            </a:r>
          </a:p>
          <a:p>
            <a:r>
              <a:rPr lang="en-US" dirty="0"/>
              <a:t>String objects are treated like other objects , and it returns the object.</a:t>
            </a:r>
            <a:endParaRPr lang="uk-UA" dirty="0"/>
          </a:p>
        </p:txBody>
      </p:sp>
      <p:pic>
        <p:nvPicPr>
          <p:cNvPr id="5" name="Picture 4">
            <a:extLst>
              <a:ext uri="{FF2B5EF4-FFF2-40B4-BE49-F238E27FC236}">
                <a16:creationId xmlns:a16="http://schemas.microsoft.com/office/drawing/2014/main" id="{6F3600D5-CC9F-4E44-9967-8A67A75EA28B}"/>
              </a:ext>
            </a:extLst>
          </p:cNvPr>
          <p:cNvPicPr>
            <a:picLocks noChangeAspect="1"/>
          </p:cNvPicPr>
          <p:nvPr/>
        </p:nvPicPr>
        <p:blipFill>
          <a:blip r:embed="rId2"/>
          <a:stretch>
            <a:fillRect/>
          </a:stretch>
        </p:blipFill>
        <p:spPr>
          <a:xfrm>
            <a:off x="7505700" y="2371725"/>
            <a:ext cx="4000500" cy="2114550"/>
          </a:xfrm>
          <a:prstGeom prst="rect">
            <a:avLst/>
          </a:prstGeom>
        </p:spPr>
      </p:pic>
      <p:pic>
        <p:nvPicPr>
          <p:cNvPr id="8" name="Picture 7">
            <a:extLst>
              <a:ext uri="{FF2B5EF4-FFF2-40B4-BE49-F238E27FC236}">
                <a16:creationId xmlns:a16="http://schemas.microsoft.com/office/drawing/2014/main" id="{A7370B02-A32E-43BA-8D19-5A547CB68F49}"/>
              </a:ext>
            </a:extLst>
          </p:cNvPr>
          <p:cNvPicPr>
            <a:picLocks noChangeAspect="1"/>
          </p:cNvPicPr>
          <p:nvPr/>
        </p:nvPicPr>
        <p:blipFill>
          <a:blip r:embed="rId3"/>
          <a:stretch>
            <a:fillRect/>
          </a:stretch>
        </p:blipFill>
        <p:spPr>
          <a:xfrm>
            <a:off x="3370684" y="5065161"/>
            <a:ext cx="3543300" cy="1047750"/>
          </a:xfrm>
          <a:prstGeom prst="rect">
            <a:avLst/>
          </a:prstGeom>
        </p:spPr>
      </p:pic>
    </p:spTree>
    <p:extLst>
      <p:ext uri="{BB962C8B-B14F-4D97-AF65-F5344CB8AC3E}">
        <p14:creationId xmlns:p14="http://schemas.microsoft.com/office/powerpoint/2010/main" val="393831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494B-C6D2-4D37-AD05-28710998FAAA}"/>
              </a:ext>
            </a:extLst>
          </p:cNvPr>
          <p:cNvSpPr>
            <a:spLocks noGrp="1"/>
          </p:cNvSpPr>
          <p:nvPr>
            <p:ph type="title"/>
          </p:nvPr>
        </p:nvSpPr>
        <p:spPr/>
        <p:txBody>
          <a:bodyPr/>
          <a:lstStyle/>
          <a:p>
            <a:r>
              <a:rPr lang="en-US" dirty="0"/>
              <a:t>String types behavior</a:t>
            </a:r>
            <a:endParaRPr lang="uk-UA" dirty="0"/>
          </a:p>
        </p:txBody>
      </p:sp>
      <p:sp>
        <p:nvSpPr>
          <p:cNvPr id="3" name="Text Placeholder 2">
            <a:extLst>
              <a:ext uri="{FF2B5EF4-FFF2-40B4-BE49-F238E27FC236}">
                <a16:creationId xmlns:a16="http://schemas.microsoft.com/office/drawing/2014/main" id="{01F50B6D-5DD1-442F-9424-310FB1F74ADE}"/>
              </a:ext>
            </a:extLst>
          </p:cNvPr>
          <p:cNvSpPr>
            <a:spLocks noGrp="1"/>
          </p:cNvSpPr>
          <p:nvPr>
            <p:ph type="body" sz="quarter" idx="10"/>
          </p:nvPr>
        </p:nvSpPr>
        <p:spPr>
          <a:xfrm>
            <a:off x="853751" y="4509017"/>
            <a:ext cx="5410200" cy="3429000"/>
          </a:xfrm>
        </p:spPr>
        <p:txBody>
          <a:bodyPr/>
          <a:lstStyle/>
          <a:p>
            <a:r>
              <a:rPr lang="en-US" b="1" i="0" dirty="0">
                <a:effectLst/>
                <a:latin typeface="Roboto"/>
              </a:rPr>
              <a:t>Example 2:</a:t>
            </a:r>
            <a:r>
              <a:rPr lang="en-US" b="0" i="0" dirty="0">
                <a:effectLst/>
                <a:latin typeface="Roboto"/>
              </a:rPr>
              <a:t> The below example will shows how a1 and b1 are shown to be equal since they are literals having the same value, whereas a2 and b2 are shown to be different because we used the keyword new which creates two different objects.</a:t>
            </a:r>
            <a:endParaRPr lang="uk-UA" dirty="0"/>
          </a:p>
        </p:txBody>
      </p:sp>
      <p:pic>
        <p:nvPicPr>
          <p:cNvPr id="7" name="Picture 6">
            <a:extLst>
              <a:ext uri="{FF2B5EF4-FFF2-40B4-BE49-F238E27FC236}">
                <a16:creationId xmlns:a16="http://schemas.microsoft.com/office/drawing/2014/main" id="{834E8377-6C7B-4432-9031-52DBAAA51E98}"/>
              </a:ext>
            </a:extLst>
          </p:cNvPr>
          <p:cNvPicPr>
            <a:picLocks noChangeAspect="1"/>
          </p:cNvPicPr>
          <p:nvPr/>
        </p:nvPicPr>
        <p:blipFill>
          <a:blip r:embed="rId2"/>
          <a:stretch>
            <a:fillRect/>
          </a:stretch>
        </p:blipFill>
        <p:spPr>
          <a:xfrm>
            <a:off x="6993489" y="2190359"/>
            <a:ext cx="4090892" cy="1341276"/>
          </a:xfrm>
          <a:prstGeom prst="rect">
            <a:avLst/>
          </a:prstGeom>
        </p:spPr>
      </p:pic>
      <p:pic>
        <p:nvPicPr>
          <p:cNvPr id="9" name="Picture 8">
            <a:extLst>
              <a:ext uri="{FF2B5EF4-FFF2-40B4-BE49-F238E27FC236}">
                <a16:creationId xmlns:a16="http://schemas.microsoft.com/office/drawing/2014/main" id="{3F3B1DB9-D1D3-4A63-B5BE-DA1D1FFA061A}"/>
              </a:ext>
            </a:extLst>
          </p:cNvPr>
          <p:cNvPicPr>
            <a:picLocks noChangeAspect="1"/>
          </p:cNvPicPr>
          <p:nvPr/>
        </p:nvPicPr>
        <p:blipFill>
          <a:blip r:embed="rId3"/>
          <a:stretch>
            <a:fillRect/>
          </a:stretch>
        </p:blipFill>
        <p:spPr>
          <a:xfrm>
            <a:off x="6993489" y="3618430"/>
            <a:ext cx="3733800" cy="1781175"/>
          </a:xfrm>
          <a:prstGeom prst="rect">
            <a:avLst/>
          </a:prstGeom>
        </p:spPr>
      </p:pic>
      <p:sp>
        <p:nvSpPr>
          <p:cNvPr id="15" name="TextBox 14">
            <a:extLst>
              <a:ext uri="{FF2B5EF4-FFF2-40B4-BE49-F238E27FC236}">
                <a16:creationId xmlns:a16="http://schemas.microsoft.com/office/drawing/2014/main" id="{6553912B-2CEE-4B06-9DA5-263167D6252A}"/>
              </a:ext>
            </a:extLst>
          </p:cNvPr>
          <p:cNvSpPr txBox="1"/>
          <p:nvPr/>
        </p:nvSpPr>
        <p:spPr>
          <a:xfrm>
            <a:off x="853751" y="2141102"/>
            <a:ext cx="4711959" cy="1508105"/>
          </a:xfrm>
          <a:prstGeom prst="rect">
            <a:avLst/>
          </a:prstGeom>
          <a:noFill/>
        </p:spPr>
        <p:txBody>
          <a:bodyPr wrap="square" rtlCol="0">
            <a:spAutoFit/>
          </a:bodyPr>
          <a:lstStyle/>
          <a:p>
            <a:r>
              <a:rPr lang="en-US" sz="2000" b="1" dirty="0">
                <a:solidFill>
                  <a:schemeClr val="bg1"/>
                </a:solidFill>
                <a:latin typeface="Roboto"/>
              </a:rPr>
              <a:t>Example 1: </a:t>
            </a:r>
            <a:r>
              <a:rPr lang="en-US" dirty="0">
                <a:solidFill>
                  <a:schemeClr val="bg1"/>
                </a:solidFill>
              </a:rPr>
              <a:t>As we have learned above the string object can hold properties. We can use String objects to hold an additional value in the properties. Even though this not commonly used, it is still a feature of JS.</a:t>
            </a:r>
            <a:endParaRPr lang="uk-UA" dirty="0">
              <a:solidFill>
                <a:schemeClr val="bg1"/>
              </a:solidFill>
            </a:endParaRPr>
          </a:p>
        </p:txBody>
      </p:sp>
    </p:spTree>
    <p:extLst>
      <p:ext uri="{BB962C8B-B14F-4D97-AF65-F5344CB8AC3E}">
        <p14:creationId xmlns:p14="http://schemas.microsoft.com/office/powerpoint/2010/main" val="25521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9C1B92-534C-47A0-B35C-7F8EBB8DA40C}"/>
              </a:ext>
            </a:extLst>
          </p:cNvPr>
          <p:cNvSpPr>
            <a:spLocks noGrp="1"/>
          </p:cNvSpPr>
          <p:nvPr>
            <p:ph type="title"/>
          </p:nvPr>
        </p:nvSpPr>
        <p:spPr/>
        <p:txBody>
          <a:bodyPr/>
          <a:lstStyle/>
          <a:p>
            <a:r>
              <a:rPr lang="en-US" dirty="0" err="1"/>
              <a:t>RegExp</a:t>
            </a:r>
            <a:r>
              <a:rPr lang="en-US" dirty="0"/>
              <a:t> in general</a:t>
            </a:r>
            <a:endParaRPr lang="uk-UA" dirty="0"/>
          </a:p>
        </p:txBody>
      </p:sp>
      <p:sp>
        <p:nvSpPr>
          <p:cNvPr id="5" name="Text Placeholder 4">
            <a:extLst>
              <a:ext uri="{FF2B5EF4-FFF2-40B4-BE49-F238E27FC236}">
                <a16:creationId xmlns:a16="http://schemas.microsoft.com/office/drawing/2014/main" id="{8FA807B4-AFD7-4059-940E-031033A6C169}"/>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A regular expression (shortened as regex or </a:t>
            </a:r>
            <a:r>
              <a:rPr lang="en-US" b="0" i="0" dirty="0" err="1">
                <a:solidFill>
                  <a:srgbClr val="202122"/>
                </a:solidFill>
                <a:effectLst/>
                <a:latin typeface="Arial" panose="020B0604020202020204" pitchFamily="34" charset="0"/>
              </a:rPr>
              <a:t>regexp</a:t>
            </a:r>
            <a:r>
              <a:rPr lang="en-US" b="0" i="0" dirty="0">
                <a:solidFill>
                  <a:srgbClr val="202122"/>
                </a:solidFill>
                <a:effectLst/>
                <a:latin typeface="Arial" panose="020B0604020202020204" pitchFamily="34" charset="0"/>
              </a:rPr>
              <a:t>; also referred to as rational expression) is a sequence of characters that define a search pattern. Usually such patterns are used by string-searching algorithms for "find" or "find and replace" operations on strings, or for input validation. It is a technique developed in theoretical computer science and formal language theory.</a:t>
            </a:r>
            <a:endParaRPr lang="uk-UA" dirty="0"/>
          </a:p>
        </p:txBody>
      </p:sp>
      <p:pic>
        <p:nvPicPr>
          <p:cNvPr id="3" name="Picture 2">
            <a:extLst>
              <a:ext uri="{FF2B5EF4-FFF2-40B4-BE49-F238E27FC236}">
                <a16:creationId xmlns:a16="http://schemas.microsoft.com/office/drawing/2014/main" id="{EA3A3B7B-90A4-4D4D-B099-804060A01B4D}"/>
              </a:ext>
            </a:extLst>
          </p:cNvPr>
          <p:cNvPicPr>
            <a:picLocks noChangeAspect="1"/>
          </p:cNvPicPr>
          <p:nvPr/>
        </p:nvPicPr>
        <p:blipFill>
          <a:blip r:embed="rId2"/>
          <a:stretch>
            <a:fillRect/>
          </a:stretch>
        </p:blipFill>
        <p:spPr>
          <a:xfrm>
            <a:off x="4296359" y="3330834"/>
            <a:ext cx="2628900" cy="3219450"/>
          </a:xfrm>
          <a:prstGeom prst="rect">
            <a:avLst/>
          </a:prstGeom>
        </p:spPr>
      </p:pic>
    </p:spTree>
    <p:extLst>
      <p:ext uri="{BB962C8B-B14F-4D97-AF65-F5344CB8AC3E}">
        <p14:creationId xmlns:p14="http://schemas.microsoft.com/office/powerpoint/2010/main" val="344077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81F8-4CB2-41B7-A0E0-47737FCFA8A9}"/>
              </a:ext>
            </a:extLst>
          </p:cNvPr>
          <p:cNvSpPr>
            <a:spLocks noGrp="1"/>
          </p:cNvSpPr>
          <p:nvPr>
            <p:ph type="title"/>
          </p:nvPr>
        </p:nvSpPr>
        <p:spPr/>
        <p:txBody>
          <a:bodyPr/>
          <a:lstStyle/>
          <a:p>
            <a:r>
              <a:rPr lang="en-US" dirty="0"/>
              <a:t>Initialization</a:t>
            </a:r>
            <a:endParaRPr lang="uk-UA" dirty="0"/>
          </a:p>
        </p:txBody>
      </p:sp>
      <p:pic>
        <p:nvPicPr>
          <p:cNvPr id="5" name="Picture 4">
            <a:extLst>
              <a:ext uri="{FF2B5EF4-FFF2-40B4-BE49-F238E27FC236}">
                <a16:creationId xmlns:a16="http://schemas.microsoft.com/office/drawing/2014/main" id="{3F1311B4-5E48-4CFA-8AEC-C2EEFCF21B41}"/>
              </a:ext>
            </a:extLst>
          </p:cNvPr>
          <p:cNvPicPr>
            <a:picLocks noChangeAspect="1"/>
          </p:cNvPicPr>
          <p:nvPr/>
        </p:nvPicPr>
        <p:blipFill>
          <a:blip r:embed="rId2"/>
          <a:stretch>
            <a:fillRect/>
          </a:stretch>
        </p:blipFill>
        <p:spPr>
          <a:xfrm>
            <a:off x="685800" y="2057399"/>
            <a:ext cx="6254748" cy="3428999"/>
          </a:xfrm>
          <a:prstGeom prst="rect">
            <a:avLst/>
          </a:prstGeom>
        </p:spPr>
      </p:pic>
    </p:spTree>
    <p:extLst>
      <p:ext uri="{BB962C8B-B14F-4D97-AF65-F5344CB8AC3E}">
        <p14:creationId xmlns:p14="http://schemas.microsoft.com/office/powerpoint/2010/main" val="163667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A97B-F968-4C6B-B7C5-A00E76D15CB5}"/>
              </a:ext>
            </a:extLst>
          </p:cNvPr>
          <p:cNvSpPr>
            <a:spLocks noGrp="1"/>
          </p:cNvSpPr>
          <p:nvPr>
            <p:ph type="title"/>
          </p:nvPr>
        </p:nvSpPr>
        <p:spPr/>
        <p:txBody>
          <a:bodyPr/>
          <a:lstStyle/>
          <a:p>
            <a:r>
              <a:rPr lang="en-US" dirty="0"/>
              <a:t>Flags</a:t>
            </a:r>
            <a:endParaRPr lang="uk-UA" dirty="0"/>
          </a:p>
        </p:txBody>
      </p:sp>
      <p:sp>
        <p:nvSpPr>
          <p:cNvPr id="5" name="Rectangle 2">
            <a:extLst>
              <a:ext uri="{FF2B5EF4-FFF2-40B4-BE49-F238E27FC236}">
                <a16:creationId xmlns:a16="http://schemas.microsoft.com/office/drawing/2014/main" id="{9921EFF2-C8F3-46A2-8E39-BE5C17066A4A}"/>
              </a:ext>
            </a:extLst>
          </p:cNvPr>
          <p:cNvSpPr>
            <a:spLocks noGrp="1" noChangeArrowheads="1"/>
          </p:cNvSpPr>
          <p:nvPr>
            <p:ph type="body" sz="quarter" idx="10"/>
          </p:nvPr>
        </p:nvSpPr>
        <p:spPr bwMode="auto">
          <a:xfrm>
            <a:off x="867746" y="1927294"/>
            <a:ext cx="9677667" cy="38548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0784" rIns="0" bIns="139656"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0" i="0" u="none" strike="noStrike" cap="none" normalizeH="0" baseline="0" dirty="0">
                <a:ln>
                  <a:noFill/>
                </a:ln>
                <a:solidFill>
                  <a:srgbClr val="333333"/>
                </a:solidFill>
                <a:effectLst/>
                <a:latin typeface="Roboto"/>
              </a:rPr>
              <a:t>Regular expressions may have flags that affect the search.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400" b="0" i="0" u="none" strike="noStrike" cap="none" normalizeH="0" baseline="0" dirty="0">
              <a:ln>
                <a:noFill/>
              </a:ln>
              <a:solidFill>
                <a:srgbClr val="333333"/>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0" i="0" u="none" strike="noStrike" cap="none" normalizeH="0" baseline="0" dirty="0">
                <a:ln>
                  <a:noFill/>
                </a:ln>
                <a:solidFill>
                  <a:srgbClr val="333333"/>
                </a:solidFill>
                <a:effectLst/>
                <a:latin typeface="Roboto"/>
              </a:rPr>
              <a:t>There are only 6 of them in JavaScript: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400" b="0" i="0" u="none" strike="noStrike" cap="none" normalizeH="0" baseline="0" dirty="0">
              <a:ln>
                <a:noFill/>
              </a:ln>
              <a:solidFill>
                <a:srgbClr val="333333"/>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1" i="0" u="none" strike="noStrike" cap="none" normalizeH="0" baseline="0" dirty="0" err="1">
                <a:ln>
                  <a:noFill/>
                </a:ln>
                <a:solidFill>
                  <a:srgbClr val="333333"/>
                </a:solidFill>
                <a:effectLst/>
                <a:latin typeface="Roboto"/>
              </a:rPr>
              <a:t>i</a:t>
            </a:r>
            <a:endParaRPr kumimoji="0" lang="en-US" altLang="uk-UA" sz="1400" b="1" i="0" u="none" strike="noStrike" cap="none" normalizeH="0" baseline="0" dirty="0">
              <a:ln>
                <a:noFill/>
              </a:ln>
              <a:solidFill>
                <a:srgbClr val="333333"/>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0" i="0" u="none" strike="noStrike" cap="none" normalizeH="0" baseline="0" dirty="0">
                <a:ln>
                  <a:noFill/>
                </a:ln>
                <a:solidFill>
                  <a:srgbClr val="333333"/>
                </a:solidFill>
                <a:effectLst/>
                <a:latin typeface="Roboto"/>
              </a:rPr>
              <a:t>With this flag the search is case-insensitive: no difference between A and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1" i="0" u="none" strike="noStrike" cap="none" normalizeH="0" baseline="0" dirty="0">
                <a:ln>
                  <a:noFill/>
                </a:ln>
                <a:solidFill>
                  <a:srgbClr val="333333"/>
                </a:solidFill>
                <a:effectLst/>
                <a:latin typeface="Roboto"/>
              </a:rPr>
              <a:t>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0" i="0" u="none" strike="noStrike" cap="none" normalizeH="0" baseline="0" dirty="0">
                <a:ln>
                  <a:noFill/>
                </a:ln>
                <a:solidFill>
                  <a:srgbClr val="333333"/>
                </a:solidFill>
                <a:effectLst/>
                <a:latin typeface="Roboto"/>
              </a:rPr>
              <a:t>With this flag the search looks for all matches, without it – only the first match is returned.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1" i="0" u="none" strike="noStrike" cap="none" normalizeH="0" baseline="0" dirty="0">
                <a:ln>
                  <a:noFill/>
                </a:ln>
                <a:solidFill>
                  <a:srgbClr val="333333"/>
                </a:solidFill>
                <a:effectLst/>
                <a:latin typeface="Roboto"/>
              </a:rPr>
              <a:t>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0" i="0" u="none" strike="noStrike" cap="none" normalizeH="0" baseline="0" dirty="0">
                <a:ln>
                  <a:noFill/>
                </a:ln>
                <a:solidFill>
                  <a:srgbClr val="333333"/>
                </a:solidFill>
                <a:effectLst/>
                <a:latin typeface="Roboto"/>
              </a:rPr>
              <a:t>Multiline mode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1" i="0" u="none" strike="noStrike" cap="none" normalizeH="0" baseline="0" dirty="0">
                <a:ln>
                  <a:noFill/>
                </a:ln>
                <a:solidFill>
                  <a:srgbClr val="333333"/>
                </a:solidFill>
                <a:effectLst/>
                <a:latin typeface="Roboto"/>
              </a:rPr>
              <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0" i="0" u="none" strike="noStrike" cap="none" normalizeH="0" baseline="0" dirty="0">
                <a:ln>
                  <a:noFill/>
                </a:ln>
                <a:solidFill>
                  <a:srgbClr val="333333"/>
                </a:solidFill>
                <a:effectLst/>
                <a:latin typeface="Roboto"/>
              </a:rPr>
              <a:t>Enables “</a:t>
            </a:r>
            <a:r>
              <a:rPr kumimoji="0" lang="en-US" altLang="uk-UA" sz="1400" b="0" i="0" u="none" strike="noStrike" cap="none" normalizeH="0" baseline="0" dirty="0" err="1">
                <a:ln>
                  <a:noFill/>
                </a:ln>
                <a:solidFill>
                  <a:srgbClr val="333333"/>
                </a:solidFill>
                <a:effectLst/>
                <a:latin typeface="Roboto"/>
              </a:rPr>
              <a:t>dotall</a:t>
            </a:r>
            <a:r>
              <a:rPr kumimoji="0" lang="en-US" altLang="uk-UA" sz="1400" b="0" i="0" u="none" strike="noStrike" cap="none" normalizeH="0" baseline="0" dirty="0">
                <a:ln>
                  <a:noFill/>
                </a:ln>
                <a:solidFill>
                  <a:srgbClr val="333333"/>
                </a:solidFill>
                <a:effectLst/>
                <a:latin typeface="Roboto"/>
              </a:rPr>
              <a:t>” mode, that allows a dot . to match newline character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1" i="0" u="none" strike="noStrike" cap="none" normalizeH="0" baseline="0" dirty="0">
                <a:ln>
                  <a:noFill/>
                </a:ln>
                <a:solidFill>
                  <a:srgbClr val="333333"/>
                </a:solidFill>
                <a:effectLst/>
                <a:latin typeface="Roboto"/>
              </a:rPr>
              <a:t>u</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0" i="0" u="none" strike="noStrike" cap="none" normalizeH="0" baseline="0" dirty="0">
                <a:ln>
                  <a:noFill/>
                </a:ln>
                <a:solidFill>
                  <a:srgbClr val="333333"/>
                </a:solidFill>
                <a:effectLst/>
                <a:latin typeface="Roboto"/>
              </a:rPr>
              <a:t>Enables full </a:t>
            </a:r>
            <a:r>
              <a:rPr kumimoji="0" lang="en-US" altLang="uk-UA" sz="1400" b="0" i="0" u="none" strike="noStrike" cap="none" normalizeH="0" baseline="0" dirty="0" err="1">
                <a:ln>
                  <a:noFill/>
                </a:ln>
                <a:solidFill>
                  <a:srgbClr val="333333"/>
                </a:solidFill>
                <a:effectLst/>
                <a:latin typeface="Roboto"/>
              </a:rPr>
              <a:t>unicode</a:t>
            </a:r>
            <a:r>
              <a:rPr kumimoji="0" lang="en-US" altLang="uk-UA" sz="1400" b="0" i="0" u="none" strike="noStrike" cap="none" normalizeH="0" baseline="0" dirty="0">
                <a:ln>
                  <a:noFill/>
                </a:ln>
                <a:solidFill>
                  <a:srgbClr val="333333"/>
                </a:solidFill>
                <a:effectLst/>
                <a:latin typeface="Roboto"/>
              </a:rPr>
              <a:t> support. The flag enables correct processing of surrogate pairs. More about that in the chapter Unicode: flag "u" and class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1" i="0" u="none" strike="noStrike" cap="none" normalizeH="0" baseline="0" dirty="0">
                <a:ln>
                  <a:noFill/>
                </a:ln>
                <a:solidFill>
                  <a:srgbClr val="333333"/>
                </a:solidFill>
                <a:effectLst/>
                <a:latin typeface="Roboto"/>
              </a:rPr>
              <a: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400" b="0" i="0" u="none" strike="noStrike" cap="none" normalizeH="0" baseline="0" dirty="0">
                <a:ln>
                  <a:noFill/>
                </a:ln>
                <a:solidFill>
                  <a:srgbClr val="333333"/>
                </a:solidFill>
                <a:effectLst/>
                <a:latin typeface="Roboto"/>
              </a:rPr>
              <a:t>“Sticky” mode: searching at the exact position in the</a:t>
            </a:r>
            <a:endParaRPr kumimoji="0" lang="uk-UA" altLang="uk-UA" sz="1400" b="0" i="0" u="none" strike="noStrike" cap="none" normalizeH="0" baseline="0" dirty="0">
              <a:ln>
                <a:noFill/>
              </a:ln>
              <a:solidFill>
                <a:schemeClr val="tx1"/>
              </a:solidFill>
              <a:effectLst/>
              <a:latin typeface="Roboto"/>
            </a:endParaRPr>
          </a:p>
        </p:txBody>
      </p:sp>
    </p:spTree>
    <p:extLst>
      <p:ext uri="{BB962C8B-B14F-4D97-AF65-F5344CB8AC3E}">
        <p14:creationId xmlns:p14="http://schemas.microsoft.com/office/powerpoint/2010/main" val="339111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274D-068F-4806-B467-C595FAEF552B}"/>
              </a:ext>
            </a:extLst>
          </p:cNvPr>
          <p:cNvSpPr>
            <a:spLocks noGrp="1"/>
          </p:cNvSpPr>
          <p:nvPr>
            <p:ph type="title"/>
          </p:nvPr>
        </p:nvSpPr>
        <p:spPr/>
        <p:txBody>
          <a:bodyPr/>
          <a:lstStyle/>
          <a:p>
            <a:r>
              <a:rPr lang="en-US" dirty="0" err="1"/>
              <a:t>RegExp.exec</a:t>
            </a:r>
            <a:r>
              <a:rPr lang="en-US" dirty="0"/>
              <a:t>()</a:t>
            </a:r>
            <a:endParaRPr lang="uk-UA" dirty="0"/>
          </a:p>
        </p:txBody>
      </p:sp>
      <p:sp>
        <p:nvSpPr>
          <p:cNvPr id="3" name="Text Placeholder 2">
            <a:extLst>
              <a:ext uri="{FF2B5EF4-FFF2-40B4-BE49-F238E27FC236}">
                <a16:creationId xmlns:a16="http://schemas.microsoft.com/office/drawing/2014/main" id="{C99E5C0D-3DF9-4BBB-93C1-F5609FCBA7A0}"/>
              </a:ext>
            </a:extLst>
          </p:cNvPr>
          <p:cNvSpPr>
            <a:spLocks noGrp="1"/>
          </p:cNvSpPr>
          <p:nvPr>
            <p:ph type="body" sz="quarter" idx="10"/>
          </p:nvPr>
        </p:nvSpPr>
        <p:spPr/>
        <p:txBody>
          <a:bodyPr/>
          <a:lstStyle/>
          <a:p>
            <a:r>
              <a:rPr lang="en-US" dirty="0"/>
              <a:t>The exec() method executes a search for a match in a specified string. Returns a result array, or null.</a:t>
            </a:r>
          </a:p>
          <a:p>
            <a:endParaRPr lang="en-US" dirty="0"/>
          </a:p>
          <a:p>
            <a:r>
              <a:rPr lang="en-US" dirty="0"/>
              <a:t>JavaScript </a:t>
            </a:r>
            <a:r>
              <a:rPr lang="en-US" dirty="0" err="1"/>
              <a:t>RegExp</a:t>
            </a:r>
            <a:r>
              <a:rPr lang="en-US" dirty="0"/>
              <a:t> objects are stateful when they have the global or sticky flags set (e.g. /foo/g or /foo/y). They store a </a:t>
            </a:r>
            <a:r>
              <a:rPr lang="en-US" dirty="0" err="1"/>
              <a:t>lastIndex</a:t>
            </a:r>
            <a:r>
              <a:rPr lang="en-US" dirty="0"/>
              <a:t> from the previous match. Using this internally, exec() can be used to iterate over multiple matches in a string of text (with capture groups), as opposed to getting just the matching strings with </a:t>
            </a:r>
            <a:r>
              <a:rPr lang="en-US" dirty="0" err="1"/>
              <a:t>String.prototype.match</a:t>
            </a:r>
            <a:r>
              <a:rPr lang="en-US" dirty="0"/>
              <a:t>().</a:t>
            </a:r>
            <a:endParaRPr lang="uk-UA" dirty="0"/>
          </a:p>
        </p:txBody>
      </p:sp>
      <p:pic>
        <p:nvPicPr>
          <p:cNvPr id="6" name="Picture 5">
            <a:extLst>
              <a:ext uri="{FF2B5EF4-FFF2-40B4-BE49-F238E27FC236}">
                <a16:creationId xmlns:a16="http://schemas.microsoft.com/office/drawing/2014/main" id="{159AEF47-7887-46FD-8FD0-2118D193F8A0}"/>
              </a:ext>
            </a:extLst>
          </p:cNvPr>
          <p:cNvPicPr>
            <a:picLocks noChangeAspect="1"/>
          </p:cNvPicPr>
          <p:nvPr/>
        </p:nvPicPr>
        <p:blipFill>
          <a:blip r:embed="rId2"/>
          <a:stretch>
            <a:fillRect/>
          </a:stretch>
        </p:blipFill>
        <p:spPr>
          <a:xfrm>
            <a:off x="3090983" y="4693298"/>
            <a:ext cx="6275007" cy="2164702"/>
          </a:xfrm>
          <a:prstGeom prst="rect">
            <a:avLst/>
          </a:prstGeom>
        </p:spPr>
      </p:pic>
    </p:spTree>
    <p:extLst>
      <p:ext uri="{BB962C8B-B14F-4D97-AF65-F5344CB8AC3E}">
        <p14:creationId xmlns:p14="http://schemas.microsoft.com/office/powerpoint/2010/main" val="792319772"/>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90</TotalTime>
  <Words>966</Words>
  <Application>Microsoft Office PowerPoint</Application>
  <PresentationFormat>Widescreen</PresentationFormat>
  <Paragraphs>77</Paragraphs>
  <Slides>20</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Open Sans</vt:lpstr>
      <vt:lpstr>Open Sans Regular</vt:lpstr>
      <vt:lpstr>Proxima Nova Black</vt:lpstr>
      <vt:lpstr>Roboto</vt:lpstr>
      <vt:lpstr>1_GRADIENT THEME</vt:lpstr>
      <vt:lpstr>2_GRADIENT THEME</vt:lpstr>
      <vt:lpstr>2_DARK THEME</vt:lpstr>
      <vt:lpstr>RegExp</vt:lpstr>
      <vt:lpstr>Primitive String vs Object String</vt:lpstr>
      <vt:lpstr>Creating string structures</vt:lpstr>
      <vt:lpstr>Eval and string types</vt:lpstr>
      <vt:lpstr>String types behavior</vt:lpstr>
      <vt:lpstr>RegExp in general</vt:lpstr>
      <vt:lpstr>Initialization</vt:lpstr>
      <vt:lpstr>Flags</vt:lpstr>
      <vt:lpstr>RegExp.exec()</vt:lpstr>
      <vt:lpstr>Str.match(regexp)</vt:lpstr>
      <vt:lpstr>Str.replace(regex,replacement)</vt:lpstr>
      <vt:lpstr>Regexp.test(str)</vt:lpstr>
      <vt:lpstr>Anchors</vt:lpstr>
      <vt:lpstr>Sets and ranges</vt:lpstr>
      <vt:lpstr>Ranges (part 2)</vt:lpstr>
      <vt:lpstr>Quantifiers</vt:lpstr>
      <vt:lpstr>Groups</vt:lpstr>
      <vt:lpstr>Alternations (OR) </vt:lpstr>
      <vt:lpstr>Character classes</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 </cp:lastModifiedBy>
  <cp:revision>11</cp:revision>
  <dcterms:created xsi:type="dcterms:W3CDTF">2018-11-02T13:55:27Z</dcterms:created>
  <dcterms:modified xsi:type="dcterms:W3CDTF">2020-08-24T23:43:17Z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