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42"/>
  </p:notesMasterIdLst>
  <p:sldIdLst>
    <p:sldId id="1224" r:id="rId7"/>
    <p:sldId id="1225" r:id="rId8"/>
    <p:sldId id="1240" r:id="rId9"/>
    <p:sldId id="1241" r:id="rId10"/>
    <p:sldId id="1242" r:id="rId11"/>
    <p:sldId id="1243" r:id="rId12"/>
    <p:sldId id="1231" r:id="rId13"/>
    <p:sldId id="1244" r:id="rId14"/>
    <p:sldId id="1245" r:id="rId15"/>
    <p:sldId id="1246" r:id="rId16"/>
    <p:sldId id="1247" r:id="rId17"/>
    <p:sldId id="1248" r:id="rId18"/>
    <p:sldId id="1249" r:id="rId19"/>
    <p:sldId id="1250" r:id="rId20"/>
    <p:sldId id="1251" r:id="rId21"/>
    <p:sldId id="1252" r:id="rId22"/>
    <p:sldId id="1253" r:id="rId23"/>
    <p:sldId id="1254" r:id="rId24"/>
    <p:sldId id="1255" r:id="rId25"/>
    <p:sldId id="1256" r:id="rId26"/>
    <p:sldId id="1257" r:id="rId27"/>
    <p:sldId id="1258" r:id="rId28"/>
    <p:sldId id="1259" r:id="rId29"/>
    <p:sldId id="1260" r:id="rId30"/>
    <p:sldId id="1261" r:id="rId31"/>
    <p:sldId id="1262" r:id="rId32"/>
    <p:sldId id="1263" r:id="rId33"/>
    <p:sldId id="1264" r:id="rId34"/>
    <p:sldId id="1265" r:id="rId35"/>
    <p:sldId id="1266" r:id="rId36"/>
    <p:sldId id="1267" r:id="rId37"/>
    <p:sldId id="1268" r:id="rId38"/>
    <p:sldId id="1269" r:id="rId39"/>
    <p:sldId id="1270" r:id="rId40"/>
    <p:sldId id="1206" r:id="rId4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40"/>
            <p14:sldId id="1241"/>
            <p14:sldId id="1242"/>
            <p14:sldId id="1243"/>
            <p14:sldId id="1231"/>
            <p14:sldId id="1244"/>
            <p14:sldId id="1245"/>
            <p14:sldId id="1246"/>
            <p14:sldId id="1247"/>
            <p14:sldId id="1248"/>
            <p14:sldId id="1249"/>
            <p14:sldId id="1250"/>
            <p14:sldId id="1251"/>
            <p14:sldId id="1252"/>
            <p14:sldId id="1253"/>
            <p14:sldId id="1254"/>
            <p14:sldId id="1255"/>
            <p14:sldId id="1256"/>
            <p14:sldId id="1257"/>
            <p14:sldId id="1258"/>
            <p14:sldId id="1259"/>
            <p14:sldId id="1260"/>
            <p14:sldId id="1261"/>
            <p14:sldId id="1262"/>
            <p14:sldId id="1263"/>
            <p14:sldId id="1264"/>
            <p14:sldId id="1265"/>
            <p14:sldId id="1266"/>
            <p14:sldId id="1267"/>
            <p14:sldId id="1268"/>
            <p14:sldId id="1269"/>
            <p14:sldId id="1270"/>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 id="6" name=" " initials="" lastIdx="2" clrIdx="5">
    <p:extLst>
      <p:ext uri="{19B8F6BF-5375-455C-9EA6-DF929625EA0E}">
        <p15:presenceInfo xmlns:p15="http://schemas.microsoft.com/office/powerpoint/2012/main" userId="3bc4a6a1c87ca2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5256" autoAdjust="0"/>
  </p:normalViewPr>
  <p:slideViewPr>
    <p:cSldViewPr snapToGrid="0">
      <p:cViewPr varScale="1">
        <p:scale>
          <a:sx n="94" d="100"/>
          <a:sy n="94" d="100"/>
        </p:scale>
        <p:origin x="134" y="8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21/08/2020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en.wikipedia.org/wiki/Significant_digits" TargetMode="External"/><Relationship Id="rId7" Type="http://schemas.openxmlformats.org/officeDocument/2006/relationships/image" Target="../media/image13.png"/><Relationship Id="rId2" Type="http://schemas.openxmlformats.org/officeDocument/2006/relationships/hyperlink" Target="https://en.wikipedia.org/wiki/IEEE-754" TargetMode="Externa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en.wikipedia.org/wiki/Floating_point" TargetMode="Externa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Grave_accent#Use_in_programming" TargetMode="External"/><Relationship Id="rId2" Type="http://schemas.openxmlformats.org/officeDocument/2006/relationships/hyperlink" Target="https://en.wikipedia.org/wiki/String_(computer_science)" TargetMode="Externa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Conditional_branch" TargetMode="External"/><Relationship Id="rId7" Type="http://schemas.openxmlformats.org/officeDocument/2006/relationships/image" Target="../media/image23.png"/><Relationship Id="rId2" Type="http://schemas.openxmlformats.org/officeDocument/2006/relationships/hyperlink" Target="https://en.wikipedia.org/wiki/Branch_(computer_science)" TargetMode="External"/><Relationship Id="rId1" Type="http://schemas.openxmlformats.org/officeDocument/2006/relationships/slideLayout" Target="../slideLayouts/slideLayout3.xml"/><Relationship Id="rId6" Type="http://schemas.openxmlformats.org/officeDocument/2006/relationships/hyperlink" Target="https://en.wikipedia.org/wiki/Continuation" TargetMode="External"/><Relationship Id="rId5" Type="http://schemas.openxmlformats.org/officeDocument/2006/relationships/hyperlink" Target="https://en.wikipedia.org/wiki/Coroutine" TargetMode="External"/><Relationship Id="rId4" Type="http://schemas.openxmlformats.org/officeDocument/2006/relationships/hyperlink" Target="https://en.wikipedia.org/wiki/Subroutine"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en.wikipedia.org/wiki/Control_flow#Choic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structor_(computer_science)" TargetMode="External"/><Relationship Id="rId2" Type="http://schemas.openxmlformats.org/officeDocument/2006/relationships/hyperlink" Target="https://en.wikipedia.org/wiki/Case_sensitivity" TargetMode="External"/><Relationship Id="rId1" Type="http://schemas.openxmlformats.org/officeDocument/2006/relationships/slideLayout" Target="../slideLayouts/slideLayout15.xml"/><Relationship Id="rId5" Type="http://schemas.openxmlformats.org/officeDocument/2006/relationships/image" Target="../media/image3.png"/><Relationship Id="rId4" Type="http://schemas.openxmlformats.org/officeDocument/2006/relationships/hyperlink" Target="https://en.wikipedia.org/wiki/CamelCas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en.wikipedia.org/wiki/For_loop" TargetMode="Externa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en.wikipedia.org/wiki/While_loop"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en.wikipedia.org/wiki/Tab_character" TargetMode="External"/><Relationship Id="rId7" Type="http://schemas.openxmlformats.org/officeDocument/2006/relationships/hyperlink" Target="https://en.wikipedia.org/wiki/Semantics_(computer_science)" TargetMode="External"/><Relationship Id="rId2" Type="http://schemas.openxmlformats.org/officeDocument/2006/relationships/hyperlink" Target="https://en.wikipedia.org/wiki/Space_(punctuation)" TargetMode="External"/><Relationship Id="rId1" Type="http://schemas.openxmlformats.org/officeDocument/2006/relationships/slideLayout" Target="../slideLayouts/slideLayout15.xml"/><Relationship Id="rId6" Type="http://schemas.openxmlformats.org/officeDocument/2006/relationships/hyperlink" Target="https://en.wikipedia.org/wiki/C_(programming_language)" TargetMode="External"/><Relationship Id="rId5" Type="http://schemas.openxmlformats.org/officeDocument/2006/relationships/hyperlink" Target="https://en.wikipedia.org/wiki/Whitespace_(computer_science)" TargetMode="External"/><Relationship Id="rId10" Type="http://schemas.openxmlformats.org/officeDocument/2006/relationships/image" Target="../media/image6.png"/><Relationship Id="rId4" Type="http://schemas.openxmlformats.org/officeDocument/2006/relationships/hyperlink" Target="https://en.wikipedia.org/wiki/Newline" TargetMode="External"/><Relationship Id="rId9"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2B%2B" TargetMode="External"/><Relationship Id="rId2" Type="http://schemas.openxmlformats.org/officeDocument/2006/relationships/hyperlink" Target="https://en.wikipedia.org/wiki/Comment_(computer_programming)" TargetMode="Externa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Type_system" TargetMode="External"/><Relationship Id="rId2" Type="http://schemas.openxmlformats.org/officeDocument/2006/relationships/hyperlink" Target="https://en.wikipedia.org/wiki/Variable_(programming)" TargetMode="External"/><Relationship Id="rId1" Type="http://schemas.openxmlformats.org/officeDocument/2006/relationships/slideLayout" Target="../slideLayouts/slideLayout15.xml"/><Relationship Id="rId6" Type="http://schemas.openxmlformats.org/officeDocument/2006/relationships/hyperlink" Target="https://en.wikipedia.org/wiki/Function_scope" TargetMode="External"/><Relationship Id="rId5" Type="http://schemas.openxmlformats.org/officeDocument/2006/relationships/hyperlink" Target="https://en.wikipedia.org/wiki/Block_scope" TargetMode="External"/><Relationship Id="rId4" Type="http://schemas.openxmlformats.org/officeDocument/2006/relationships/hyperlink" Target="https://en.wikipedia.org/wiki/ECMAScript#6th_Edition_-_ECMAScript_201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Function_scope" TargetMode="External"/><Relationship Id="rId2" Type="http://schemas.openxmlformats.org/officeDocument/2006/relationships/hyperlink" Target="https://en.wikipedia.org/wiki/Lexical_scoping" TargetMode="Externa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hyperlink" Target="https://en.wikipedia.org/wiki/Forward_declaration" TargetMode="External"/><Relationship Id="rId4" Type="http://schemas.openxmlformats.org/officeDocument/2006/relationships/hyperlink" Target="https://en.wikipedia.org/wiki/Block_scop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Primitive_data_type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Uninitialized_variable" TargetMode="External"/><Relationship Id="rId2" Type="http://schemas.openxmlformats.org/officeDocument/2006/relationships/hyperlink" Target="https://en.wikipedia.org/wiki/Undefined_value"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n.wikipedia.org/wiki/Null_Object_patter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a:t>By Strus Maksym</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dirty="0"/>
              <a:t>JavaScript</a:t>
            </a:r>
            <a:br>
              <a:rPr lang="en-US" dirty="0"/>
            </a:br>
            <a:r>
              <a:rPr lang="en-US" dirty="0"/>
              <a:t>Syntax</a:t>
            </a:r>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8CD5-B8CF-4CD7-9C33-698FF7EFDFD7}"/>
              </a:ext>
            </a:extLst>
          </p:cNvPr>
          <p:cNvSpPr>
            <a:spLocks noGrp="1"/>
          </p:cNvSpPr>
          <p:nvPr>
            <p:ph type="title"/>
          </p:nvPr>
        </p:nvSpPr>
        <p:spPr/>
        <p:txBody>
          <a:bodyPr/>
          <a:lstStyle/>
          <a:p>
            <a:r>
              <a:rPr lang="en-US" dirty="0"/>
              <a:t>Number</a:t>
            </a:r>
            <a:endParaRPr lang="uk-UA" dirty="0"/>
          </a:p>
        </p:txBody>
      </p:sp>
      <p:sp>
        <p:nvSpPr>
          <p:cNvPr id="3" name="Text Placeholder 2">
            <a:extLst>
              <a:ext uri="{FF2B5EF4-FFF2-40B4-BE49-F238E27FC236}">
                <a16:creationId xmlns:a16="http://schemas.microsoft.com/office/drawing/2014/main" id="{9439D03F-3371-46E9-B3F9-948DA5CA3B08}"/>
              </a:ext>
            </a:extLst>
          </p:cNvPr>
          <p:cNvSpPr>
            <a:spLocks noGrp="1"/>
          </p:cNvSpPr>
          <p:nvPr>
            <p:ph type="body" sz="quarter" idx="10"/>
          </p:nvPr>
        </p:nvSpPr>
        <p:spPr/>
        <p:txBody>
          <a:bodyPr/>
          <a:lstStyle/>
          <a:p>
            <a:r>
              <a:rPr lang="en-US" b="0" i="0" dirty="0">
                <a:solidFill>
                  <a:srgbClr val="202122"/>
                </a:solidFill>
                <a:effectLst/>
                <a:latin typeface="Arial" panose="020B0604020202020204" pitchFamily="34" charset="0"/>
              </a:rPr>
              <a:t>Numbers are represented in binary as </a:t>
            </a:r>
            <a:r>
              <a:rPr lang="en-US" b="0" i="0" u="none" strike="noStrike" dirty="0">
                <a:solidFill>
                  <a:srgbClr val="0B0080"/>
                </a:solidFill>
                <a:effectLst/>
                <a:latin typeface="Arial" panose="020B0604020202020204" pitchFamily="34" charset="0"/>
                <a:hlinkClick r:id="rId2" tooltip="IEEE-754"/>
              </a:rPr>
              <a:t>IEEE-754</a:t>
            </a:r>
            <a:r>
              <a:rPr lang="en-US" b="0" i="0" dirty="0">
                <a:solidFill>
                  <a:srgbClr val="202122"/>
                </a:solidFill>
                <a:effectLst/>
                <a:latin typeface="Arial" panose="020B0604020202020204" pitchFamily="34" charset="0"/>
              </a:rPr>
              <a:t> doubles, which provides an accuracy of nearly 16 </a:t>
            </a:r>
            <a:r>
              <a:rPr lang="en-US" b="0" i="0" u="none" strike="noStrike" dirty="0">
                <a:solidFill>
                  <a:srgbClr val="0B0080"/>
                </a:solidFill>
                <a:effectLst/>
                <a:latin typeface="Arial" panose="020B0604020202020204" pitchFamily="34" charset="0"/>
                <a:hlinkClick r:id="rId3" tooltip="Significant digits"/>
              </a:rPr>
              <a:t>significant digits</a:t>
            </a:r>
            <a:r>
              <a:rPr lang="en-US" b="0" i="0" dirty="0">
                <a:solidFill>
                  <a:srgbClr val="202122"/>
                </a:solidFill>
                <a:effectLst/>
                <a:latin typeface="Arial" panose="020B0604020202020204" pitchFamily="34" charset="0"/>
              </a:rPr>
              <a:t>. Because they are </a:t>
            </a:r>
            <a:r>
              <a:rPr lang="en-US" b="0" i="0" u="none" strike="noStrike" dirty="0">
                <a:solidFill>
                  <a:srgbClr val="0B0080"/>
                </a:solidFill>
                <a:effectLst/>
                <a:latin typeface="Arial" panose="020B0604020202020204" pitchFamily="34" charset="0"/>
                <a:hlinkClick r:id="rId4" tooltip="Floating point"/>
              </a:rPr>
              <a:t>floating point</a:t>
            </a:r>
            <a:r>
              <a:rPr lang="en-US" b="0" i="0" dirty="0">
                <a:solidFill>
                  <a:srgbClr val="202122"/>
                </a:solidFill>
                <a:effectLst/>
                <a:latin typeface="Arial" panose="020B0604020202020204" pitchFamily="34" charset="0"/>
              </a:rPr>
              <a:t> numbers, they do not always exactly represent real numbers, including fractions.</a:t>
            </a:r>
            <a:endParaRPr lang="uk-UA" dirty="0"/>
          </a:p>
        </p:txBody>
      </p:sp>
      <p:pic>
        <p:nvPicPr>
          <p:cNvPr id="5" name="Picture 4">
            <a:extLst>
              <a:ext uri="{FF2B5EF4-FFF2-40B4-BE49-F238E27FC236}">
                <a16:creationId xmlns:a16="http://schemas.microsoft.com/office/drawing/2014/main" id="{297E325F-18FD-486B-A2B2-23C8A5EF7530}"/>
              </a:ext>
            </a:extLst>
          </p:cNvPr>
          <p:cNvPicPr>
            <a:picLocks noChangeAspect="1"/>
          </p:cNvPicPr>
          <p:nvPr/>
        </p:nvPicPr>
        <p:blipFill>
          <a:blip r:embed="rId5"/>
          <a:stretch>
            <a:fillRect/>
          </a:stretch>
        </p:blipFill>
        <p:spPr>
          <a:xfrm>
            <a:off x="685799" y="3138487"/>
            <a:ext cx="9466289" cy="685800"/>
          </a:xfrm>
          <a:prstGeom prst="rect">
            <a:avLst/>
          </a:prstGeom>
        </p:spPr>
      </p:pic>
      <p:pic>
        <p:nvPicPr>
          <p:cNvPr id="7" name="Picture 6">
            <a:extLst>
              <a:ext uri="{FF2B5EF4-FFF2-40B4-BE49-F238E27FC236}">
                <a16:creationId xmlns:a16="http://schemas.microsoft.com/office/drawing/2014/main" id="{98CBCC24-D3FB-4DD9-ACA7-DF2B6525CF81}"/>
              </a:ext>
            </a:extLst>
          </p:cNvPr>
          <p:cNvPicPr>
            <a:picLocks noChangeAspect="1"/>
          </p:cNvPicPr>
          <p:nvPr/>
        </p:nvPicPr>
        <p:blipFill>
          <a:blip r:embed="rId6"/>
          <a:stretch>
            <a:fillRect/>
          </a:stretch>
        </p:blipFill>
        <p:spPr>
          <a:xfrm>
            <a:off x="685799" y="3953651"/>
            <a:ext cx="7972425" cy="1676400"/>
          </a:xfrm>
          <a:prstGeom prst="rect">
            <a:avLst/>
          </a:prstGeom>
        </p:spPr>
      </p:pic>
      <p:pic>
        <p:nvPicPr>
          <p:cNvPr id="9" name="Picture 8">
            <a:extLst>
              <a:ext uri="{FF2B5EF4-FFF2-40B4-BE49-F238E27FC236}">
                <a16:creationId xmlns:a16="http://schemas.microsoft.com/office/drawing/2014/main" id="{4735811A-166D-48A5-B65F-56B21CE7EDB8}"/>
              </a:ext>
            </a:extLst>
          </p:cNvPr>
          <p:cNvPicPr>
            <a:picLocks noChangeAspect="1"/>
          </p:cNvPicPr>
          <p:nvPr/>
        </p:nvPicPr>
        <p:blipFill>
          <a:blip r:embed="rId7"/>
          <a:stretch>
            <a:fillRect/>
          </a:stretch>
        </p:blipFill>
        <p:spPr>
          <a:xfrm>
            <a:off x="685799" y="5732395"/>
            <a:ext cx="7458075" cy="800100"/>
          </a:xfrm>
          <a:prstGeom prst="rect">
            <a:avLst/>
          </a:prstGeom>
        </p:spPr>
      </p:pic>
      <p:pic>
        <p:nvPicPr>
          <p:cNvPr id="11" name="Picture 10">
            <a:extLst>
              <a:ext uri="{FF2B5EF4-FFF2-40B4-BE49-F238E27FC236}">
                <a16:creationId xmlns:a16="http://schemas.microsoft.com/office/drawing/2014/main" id="{676CA7A2-7CD7-4CAC-9AFB-6A5472D6EC47}"/>
              </a:ext>
            </a:extLst>
          </p:cNvPr>
          <p:cNvPicPr>
            <a:picLocks noChangeAspect="1"/>
          </p:cNvPicPr>
          <p:nvPr/>
        </p:nvPicPr>
        <p:blipFill>
          <a:blip r:embed="rId8"/>
          <a:stretch>
            <a:fillRect/>
          </a:stretch>
        </p:blipFill>
        <p:spPr>
          <a:xfrm>
            <a:off x="8848919" y="3980768"/>
            <a:ext cx="3056942" cy="442452"/>
          </a:xfrm>
          <a:prstGeom prst="rect">
            <a:avLst/>
          </a:prstGeom>
        </p:spPr>
      </p:pic>
      <p:pic>
        <p:nvPicPr>
          <p:cNvPr id="13" name="Picture 12">
            <a:extLst>
              <a:ext uri="{FF2B5EF4-FFF2-40B4-BE49-F238E27FC236}">
                <a16:creationId xmlns:a16="http://schemas.microsoft.com/office/drawing/2014/main" id="{39AF624D-75E4-472F-A2D4-4E0EA9076E57}"/>
              </a:ext>
            </a:extLst>
          </p:cNvPr>
          <p:cNvPicPr>
            <a:picLocks noChangeAspect="1"/>
          </p:cNvPicPr>
          <p:nvPr/>
        </p:nvPicPr>
        <p:blipFill>
          <a:blip r:embed="rId9"/>
          <a:stretch>
            <a:fillRect/>
          </a:stretch>
        </p:blipFill>
        <p:spPr>
          <a:xfrm>
            <a:off x="8848919" y="4478791"/>
            <a:ext cx="3267075" cy="723900"/>
          </a:xfrm>
          <a:prstGeom prst="rect">
            <a:avLst/>
          </a:prstGeom>
        </p:spPr>
      </p:pic>
    </p:spTree>
    <p:extLst>
      <p:ext uri="{BB962C8B-B14F-4D97-AF65-F5344CB8AC3E}">
        <p14:creationId xmlns:p14="http://schemas.microsoft.com/office/powerpoint/2010/main" val="3000093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BE96-1BD2-4224-AFFA-48A2470D20E6}"/>
              </a:ext>
            </a:extLst>
          </p:cNvPr>
          <p:cNvSpPr>
            <a:spLocks noGrp="1"/>
          </p:cNvSpPr>
          <p:nvPr>
            <p:ph type="title"/>
          </p:nvPr>
        </p:nvSpPr>
        <p:spPr/>
        <p:txBody>
          <a:bodyPr/>
          <a:lstStyle/>
          <a:p>
            <a:r>
              <a:rPr lang="en-US" dirty="0"/>
              <a:t>String</a:t>
            </a:r>
            <a:endParaRPr lang="uk-UA" dirty="0"/>
          </a:p>
        </p:txBody>
      </p:sp>
      <p:sp>
        <p:nvSpPr>
          <p:cNvPr id="3" name="Text Placeholder 2">
            <a:extLst>
              <a:ext uri="{FF2B5EF4-FFF2-40B4-BE49-F238E27FC236}">
                <a16:creationId xmlns:a16="http://schemas.microsoft.com/office/drawing/2014/main" id="{781B67BC-AF1A-413E-A75B-8433D338C23C}"/>
              </a:ext>
            </a:extLst>
          </p:cNvPr>
          <p:cNvSpPr>
            <a:spLocks noGrp="1"/>
          </p:cNvSpPr>
          <p:nvPr>
            <p:ph type="body" sz="quarter" idx="10"/>
          </p:nvPr>
        </p:nvSpPr>
        <p:spPr>
          <a:xfrm>
            <a:off x="685800" y="2057400"/>
            <a:ext cx="10820400" cy="1880118"/>
          </a:xfrm>
        </p:spPr>
        <p:txBody>
          <a:bodyPr/>
          <a:lstStyle/>
          <a:p>
            <a:r>
              <a:rPr lang="en-US" b="0" i="0" dirty="0">
                <a:solidFill>
                  <a:srgbClr val="202122"/>
                </a:solidFill>
                <a:effectLst/>
                <a:latin typeface="Arial" panose="020B0604020202020204" pitchFamily="34" charset="0"/>
              </a:rPr>
              <a:t>A </a:t>
            </a:r>
            <a:r>
              <a:rPr lang="en-US" b="0" i="0" u="none" strike="noStrike" dirty="0">
                <a:solidFill>
                  <a:srgbClr val="0B0080"/>
                </a:solidFill>
                <a:effectLst/>
                <a:latin typeface="Arial" panose="020B0604020202020204" pitchFamily="34" charset="0"/>
                <a:hlinkClick r:id="rId2" tooltip="String (computer science)"/>
              </a:rPr>
              <a:t>string</a:t>
            </a:r>
            <a:r>
              <a:rPr lang="en-US" b="0" i="0" dirty="0">
                <a:solidFill>
                  <a:srgbClr val="202122"/>
                </a:solidFill>
                <a:effectLst/>
                <a:latin typeface="Arial" panose="020B0604020202020204" pitchFamily="34" charset="0"/>
              </a:rPr>
              <a:t> in JavaScript is a sequence of characters. In JavaScript, strings can be created directly (as literals) by placing the series of characters between double (") or single (') quotes. Such strings must be written on a single line, but may include escaped newline characters (such as \n). The JavaScript standard allows the </a:t>
            </a:r>
            <a:r>
              <a:rPr lang="en-US" b="0" i="0" u="none" strike="noStrike" dirty="0">
                <a:solidFill>
                  <a:srgbClr val="0B0080"/>
                </a:solidFill>
                <a:effectLst/>
                <a:latin typeface="Arial" panose="020B0604020202020204" pitchFamily="34" charset="0"/>
                <a:hlinkClick r:id="rId3" tooltip="Grave accent"/>
              </a:rPr>
              <a:t>backquote</a:t>
            </a:r>
            <a:r>
              <a:rPr lang="en-US" b="0" i="0" dirty="0">
                <a:solidFill>
                  <a:srgbClr val="202122"/>
                </a:solidFill>
                <a:effectLst/>
                <a:latin typeface="Arial" panose="020B0604020202020204" pitchFamily="34" charset="0"/>
              </a:rPr>
              <a:t> character (`, a.k.a. grave accent or backtick) to quote multiline literal strings, but this is supported only on certain browsers as of 2016: Firefox and Chrome, but not Internet Explorer 11</a:t>
            </a:r>
            <a:endParaRPr lang="uk-UA" dirty="0"/>
          </a:p>
        </p:txBody>
      </p:sp>
      <p:pic>
        <p:nvPicPr>
          <p:cNvPr id="5" name="Picture 4">
            <a:extLst>
              <a:ext uri="{FF2B5EF4-FFF2-40B4-BE49-F238E27FC236}">
                <a16:creationId xmlns:a16="http://schemas.microsoft.com/office/drawing/2014/main" id="{90B41467-33BD-4C92-A345-0D7428A9F249}"/>
              </a:ext>
            </a:extLst>
          </p:cNvPr>
          <p:cNvPicPr>
            <a:picLocks noChangeAspect="1"/>
          </p:cNvPicPr>
          <p:nvPr/>
        </p:nvPicPr>
        <p:blipFill>
          <a:blip r:embed="rId4"/>
          <a:stretch>
            <a:fillRect/>
          </a:stretch>
        </p:blipFill>
        <p:spPr>
          <a:xfrm>
            <a:off x="685800" y="4066397"/>
            <a:ext cx="4972050" cy="628650"/>
          </a:xfrm>
          <a:prstGeom prst="rect">
            <a:avLst/>
          </a:prstGeom>
        </p:spPr>
      </p:pic>
      <p:pic>
        <p:nvPicPr>
          <p:cNvPr id="7" name="Picture 6">
            <a:extLst>
              <a:ext uri="{FF2B5EF4-FFF2-40B4-BE49-F238E27FC236}">
                <a16:creationId xmlns:a16="http://schemas.microsoft.com/office/drawing/2014/main" id="{75D02221-43D4-42D4-9BA8-37BFE5B16D6C}"/>
              </a:ext>
            </a:extLst>
          </p:cNvPr>
          <p:cNvPicPr>
            <a:picLocks noChangeAspect="1"/>
          </p:cNvPicPr>
          <p:nvPr/>
        </p:nvPicPr>
        <p:blipFill>
          <a:blip r:embed="rId5"/>
          <a:stretch>
            <a:fillRect/>
          </a:stretch>
        </p:blipFill>
        <p:spPr>
          <a:xfrm>
            <a:off x="685800" y="4733439"/>
            <a:ext cx="6372225" cy="723900"/>
          </a:xfrm>
          <a:prstGeom prst="rect">
            <a:avLst/>
          </a:prstGeom>
        </p:spPr>
      </p:pic>
      <p:pic>
        <p:nvPicPr>
          <p:cNvPr id="9" name="Picture 8">
            <a:extLst>
              <a:ext uri="{FF2B5EF4-FFF2-40B4-BE49-F238E27FC236}">
                <a16:creationId xmlns:a16="http://schemas.microsoft.com/office/drawing/2014/main" id="{C7638F89-6912-4BF5-A983-719E9308AE26}"/>
              </a:ext>
            </a:extLst>
          </p:cNvPr>
          <p:cNvPicPr>
            <a:picLocks noChangeAspect="1"/>
          </p:cNvPicPr>
          <p:nvPr/>
        </p:nvPicPr>
        <p:blipFill>
          <a:blip r:embed="rId6"/>
          <a:stretch>
            <a:fillRect/>
          </a:stretch>
        </p:blipFill>
        <p:spPr>
          <a:xfrm>
            <a:off x="685800" y="5490968"/>
            <a:ext cx="5743575" cy="895350"/>
          </a:xfrm>
          <a:prstGeom prst="rect">
            <a:avLst/>
          </a:prstGeom>
        </p:spPr>
      </p:pic>
    </p:spTree>
    <p:extLst>
      <p:ext uri="{BB962C8B-B14F-4D97-AF65-F5344CB8AC3E}">
        <p14:creationId xmlns:p14="http://schemas.microsoft.com/office/powerpoint/2010/main" val="3850719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E3D0-EFF6-4729-AA92-DD1BEEA1F703}"/>
              </a:ext>
            </a:extLst>
          </p:cNvPr>
          <p:cNvSpPr>
            <a:spLocks noGrp="1"/>
          </p:cNvSpPr>
          <p:nvPr>
            <p:ph type="title"/>
          </p:nvPr>
        </p:nvSpPr>
        <p:spPr/>
        <p:txBody>
          <a:bodyPr/>
          <a:lstStyle/>
          <a:p>
            <a:r>
              <a:rPr lang="en-US" dirty="0"/>
              <a:t>Boolean</a:t>
            </a:r>
            <a:endParaRPr lang="uk-UA" dirty="0"/>
          </a:p>
        </p:txBody>
      </p:sp>
      <p:sp>
        <p:nvSpPr>
          <p:cNvPr id="3" name="Text Placeholder 2">
            <a:extLst>
              <a:ext uri="{FF2B5EF4-FFF2-40B4-BE49-F238E27FC236}">
                <a16:creationId xmlns:a16="http://schemas.microsoft.com/office/drawing/2014/main" id="{2D9C7C35-B14F-41AE-9FCF-AAF85A6C9DD8}"/>
              </a:ext>
            </a:extLst>
          </p:cNvPr>
          <p:cNvSpPr>
            <a:spLocks noGrp="1"/>
          </p:cNvSpPr>
          <p:nvPr>
            <p:ph type="body" sz="quarter" idx="10"/>
          </p:nvPr>
        </p:nvSpPr>
        <p:spPr/>
        <p:txBody>
          <a:bodyPr/>
          <a:lstStyle/>
          <a:p>
            <a:r>
              <a:rPr lang="en-US" dirty="0"/>
              <a:t>JavaScript provides a Boolean data type with true and false literals. The </a:t>
            </a:r>
            <a:r>
              <a:rPr lang="en-US" dirty="0" err="1"/>
              <a:t>typeof</a:t>
            </a:r>
            <a:r>
              <a:rPr lang="en-US" dirty="0"/>
              <a:t> operator returns the string "</a:t>
            </a:r>
            <a:r>
              <a:rPr lang="en-US" dirty="0" err="1"/>
              <a:t>boolean</a:t>
            </a:r>
            <a:r>
              <a:rPr lang="en-US" dirty="0"/>
              <a:t>" for these primitive types. When used in a logical context, 0, -0, null, </a:t>
            </a:r>
            <a:r>
              <a:rPr lang="en-US" dirty="0" err="1"/>
              <a:t>NaN</a:t>
            </a:r>
            <a:r>
              <a:rPr lang="en-US" dirty="0"/>
              <a:t>, undefined, and the empty string ("") evaluate as false due to automatic type coercion. All other values (the complement of the previous list) evaluate as true, including the strings "0", "false" and any object. Automatic type coercion by the equality comparison operators (== and !=) can be avoided by using the type checked comparison operators (=== and !==).</a:t>
            </a:r>
          </a:p>
          <a:p>
            <a:endParaRPr lang="en-US" dirty="0"/>
          </a:p>
          <a:p>
            <a:r>
              <a:rPr lang="en-US" dirty="0"/>
              <a:t>When type conversion is required, JavaScript converts Boolean, Number, String, or Object operands as follows:</a:t>
            </a:r>
          </a:p>
        </p:txBody>
      </p:sp>
    </p:spTree>
    <p:extLst>
      <p:ext uri="{BB962C8B-B14F-4D97-AF65-F5344CB8AC3E}">
        <p14:creationId xmlns:p14="http://schemas.microsoft.com/office/powerpoint/2010/main" val="315381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D74D-9C90-4971-BE00-4CD3B891974C}"/>
              </a:ext>
            </a:extLst>
          </p:cNvPr>
          <p:cNvSpPr>
            <a:spLocks noGrp="1"/>
          </p:cNvSpPr>
          <p:nvPr>
            <p:ph type="title"/>
          </p:nvPr>
        </p:nvSpPr>
        <p:spPr/>
        <p:txBody>
          <a:bodyPr/>
          <a:lstStyle/>
          <a:p>
            <a:r>
              <a:rPr lang="en-US" dirty="0"/>
              <a:t>Boolean (2 part)</a:t>
            </a:r>
            <a:endParaRPr lang="uk-UA" dirty="0"/>
          </a:p>
        </p:txBody>
      </p:sp>
      <p:sp>
        <p:nvSpPr>
          <p:cNvPr id="3" name="Text Placeholder 2">
            <a:extLst>
              <a:ext uri="{FF2B5EF4-FFF2-40B4-BE49-F238E27FC236}">
                <a16:creationId xmlns:a16="http://schemas.microsoft.com/office/drawing/2014/main" id="{04794D90-16A6-44DE-A4F4-C15724646E3A}"/>
              </a:ext>
            </a:extLst>
          </p:cNvPr>
          <p:cNvSpPr>
            <a:spLocks noGrp="1"/>
          </p:cNvSpPr>
          <p:nvPr>
            <p:ph type="body" sz="quarter" idx="10"/>
          </p:nvPr>
        </p:nvSpPr>
        <p:spPr>
          <a:xfrm>
            <a:off x="685800" y="2057399"/>
            <a:ext cx="10820400" cy="4114799"/>
          </a:xfrm>
        </p:spPr>
        <p:txBody>
          <a:bodyPr/>
          <a:lstStyle/>
          <a:p>
            <a:r>
              <a:rPr lang="en-US" dirty="0"/>
              <a:t>Number and String</a:t>
            </a:r>
          </a:p>
          <a:p>
            <a:r>
              <a:rPr lang="en-US" dirty="0"/>
              <a:t>The string is converted to a number value. JavaScript attempts to convert the string numeric literal to a Number type value. First, a mathematical value is derived from the string numeric literal. Next, this value is rounded to nearest Number type value.</a:t>
            </a:r>
          </a:p>
          <a:p>
            <a:r>
              <a:rPr lang="en-US" dirty="0"/>
              <a:t>Boolean</a:t>
            </a:r>
          </a:p>
          <a:p>
            <a:r>
              <a:rPr lang="en-US" dirty="0"/>
              <a:t>If one of the operands is a Boolean, the Boolean operand is converted to 1 if it is true, or to 0 if it is false.</a:t>
            </a:r>
          </a:p>
          <a:p>
            <a:r>
              <a:rPr lang="en-US" dirty="0"/>
              <a:t>Object</a:t>
            </a:r>
          </a:p>
          <a:p>
            <a:r>
              <a:rPr lang="en-US" dirty="0"/>
              <a:t>If an object is compared with a number or string, JavaScript attempts to return the default value for the object. An object is converted to a primitive String or Number value, using the .</a:t>
            </a:r>
            <a:r>
              <a:rPr lang="en-US" dirty="0" err="1"/>
              <a:t>valueOf</a:t>
            </a:r>
            <a:r>
              <a:rPr lang="en-US" dirty="0"/>
              <a:t>() or .</a:t>
            </a:r>
            <a:r>
              <a:rPr lang="en-US" dirty="0" err="1"/>
              <a:t>toString</a:t>
            </a:r>
            <a:r>
              <a:rPr lang="en-US" dirty="0"/>
              <a:t>() methods of the object. If this fails, a runtime error is generated.</a:t>
            </a:r>
            <a:endParaRPr lang="uk-UA" dirty="0"/>
          </a:p>
          <a:p>
            <a:endParaRPr lang="uk-UA" dirty="0"/>
          </a:p>
        </p:txBody>
      </p:sp>
    </p:spTree>
    <p:extLst>
      <p:ext uri="{BB962C8B-B14F-4D97-AF65-F5344CB8AC3E}">
        <p14:creationId xmlns:p14="http://schemas.microsoft.com/office/powerpoint/2010/main" val="2245765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8303-65DD-421D-A4F1-E35BE675FD8E}"/>
              </a:ext>
            </a:extLst>
          </p:cNvPr>
          <p:cNvSpPr>
            <a:spLocks noGrp="1"/>
          </p:cNvSpPr>
          <p:nvPr>
            <p:ph type="title"/>
          </p:nvPr>
        </p:nvSpPr>
        <p:spPr/>
        <p:txBody>
          <a:bodyPr/>
          <a:lstStyle/>
          <a:p>
            <a:r>
              <a:rPr lang="en-US" dirty="0"/>
              <a:t>Boolean (3 part)</a:t>
            </a:r>
            <a:endParaRPr lang="uk-UA" dirty="0"/>
          </a:p>
        </p:txBody>
      </p:sp>
      <p:sp>
        <p:nvSpPr>
          <p:cNvPr id="3" name="Text Placeholder 2">
            <a:extLst>
              <a:ext uri="{FF2B5EF4-FFF2-40B4-BE49-F238E27FC236}">
                <a16:creationId xmlns:a16="http://schemas.microsoft.com/office/drawing/2014/main" id="{739ED4BD-B761-40C9-9003-AFB5E0D545EC}"/>
              </a:ext>
            </a:extLst>
          </p:cNvPr>
          <p:cNvSpPr>
            <a:spLocks noGrp="1"/>
          </p:cNvSpPr>
          <p:nvPr>
            <p:ph type="body" sz="quarter" idx="10"/>
          </p:nvPr>
        </p:nvSpPr>
        <p:spPr/>
        <p:txBody>
          <a:bodyPr/>
          <a:lstStyle/>
          <a:p>
            <a:endParaRPr lang="uk-UA" dirty="0"/>
          </a:p>
        </p:txBody>
      </p:sp>
      <p:pic>
        <p:nvPicPr>
          <p:cNvPr id="5" name="Picture 4">
            <a:extLst>
              <a:ext uri="{FF2B5EF4-FFF2-40B4-BE49-F238E27FC236}">
                <a16:creationId xmlns:a16="http://schemas.microsoft.com/office/drawing/2014/main" id="{15E0673E-1DC4-47E9-9C7A-91B80892B7DA}"/>
              </a:ext>
            </a:extLst>
          </p:cNvPr>
          <p:cNvPicPr>
            <a:picLocks noChangeAspect="1"/>
          </p:cNvPicPr>
          <p:nvPr/>
        </p:nvPicPr>
        <p:blipFill>
          <a:blip r:embed="rId2"/>
          <a:stretch>
            <a:fillRect/>
          </a:stretch>
        </p:blipFill>
        <p:spPr>
          <a:xfrm>
            <a:off x="685800" y="1796143"/>
            <a:ext cx="8013577" cy="4653933"/>
          </a:xfrm>
          <a:prstGeom prst="rect">
            <a:avLst/>
          </a:prstGeom>
        </p:spPr>
      </p:pic>
      <p:pic>
        <p:nvPicPr>
          <p:cNvPr id="6" name="Picture 5">
            <a:extLst>
              <a:ext uri="{FF2B5EF4-FFF2-40B4-BE49-F238E27FC236}">
                <a16:creationId xmlns:a16="http://schemas.microsoft.com/office/drawing/2014/main" id="{52717165-790F-4B0A-9B14-86673BDB3949}"/>
              </a:ext>
            </a:extLst>
          </p:cNvPr>
          <p:cNvPicPr>
            <a:picLocks noChangeAspect="1"/>
          </p:cNvPicPr>
          <p:nvPr/>
        </p:nvPicPr>
        <p:blipFill>
          <a:blip r:embed="rId3"/>
          <a:stretch>
            <a:fillRect/>
          </a:stretch>
        </p:blipFill>
        <p:spPr>
          <a:xfrm>
            <a:off x="6323979" y="2031470"/>
            <a:ext cx="5545091" cy="17404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42465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D658-1DBD-4244-84A1-343C69F2E0E2}"/>
              </a:ext>
            </a:extLst>
          </p:cNvPr>
          <p:cNvSpPr>
            <a:spLocks noGrp="1"/>
          </p:cNvSpPr>
          <p:nvPr>
            <p:ph type="title"/>
          </p:nvPr>
        </p:nvSpPr>
        <p:spPr/>
        <p:txBody>
          <a:bodyPr/>
          <a:lstStyle/>
          <a:p>
            <a:r>
              <a:rPr lang="en-US" dirty="0"/>
              <a:t>Symbols</a:t>
            </a:r>
            <a:endParaRPr lang="uk-UA" dirty="0"/>
          </a:p>
        </p:txBody>
      </p:sp>
      <p:sp>
        <p:nvSpPr>
          <p:cNvPr id="3" name="Text Placeholder 2">
            <a:extLst>
              <a:ext uri="{FF2B5EF4-FFF2-40B4-BE49-F238E27FC236}">
                <a16:creationId xmlns:a16="http://schemas.microsoft.com/office/drawing/2014/main" id="{FF51032C-C9B3-4E3F-B5C3-2B19B2223C02}"/>
              </a:ext>
            </a:extLst>
          </p:cNvPr>
          <p:cNvSpPr>
            <a:spLocks noGrp="1"/>
          </p:cNvSpPr>
          <p:nvPr>
            <p:ph type="body" sz="quarter" idx="10"/>
          </p:nvPr>
        </p:nvSpPr>
        <p:spPr/>
        <p:txBody>
          <a:bodyPr/>
          <a:lstStyle/>
          <a:p>
            <a:r>
              <a:rPr lang="en-US" b="0" i="0" dirty="0">
                <a:solidFill>
                  <a:srgbClr val="202122"/>
                </a:solidFill>
                <a:effectLst/>
                <a:latin typeface="Arial" panose="020B0604020202020204" pitchFamily="34" charset="0"/>
              </a:rPr>
              <a:t>New in ECMAScript6. A </a:t>
            </a:r>
            <a:r>
              <a:rPr lang="en-US" b="0" i="1" dirty="0">
                <a:solidFill>
                  <a:srgbClr val="202122"/>
                </a:solidFill>
                <a:effectLst/>
                <a:latin typeface="Arial" panose="020B0604020202020204" pitchFamily="34" charset="0"/>
              </a:rPr>
              <a:t>Symbol</a:t>
            </a:r>
            <a:r>
              <a:rPr lang="en-US" b="0" i="0" dirty="0">
                <a:solidFill>
                  <a:srgbClr val="202122"/>
                </a:solidFill>
                <a:effectLst/>
                <a:latin typeface="Arial" panose="020B0604020202020204" pitchFamily="34" charset="0"/>
              </a:rPr>
              <a:t> is a unique and immutable identifier.</a:t>
            </a:r>
            <a:endParaRPr lang="uk-UA" dirty="0"/>
          </a:p>
        </p:txBody>
      </p:sp>
      <p:pic>
        <p:nvPicPr>
          <p:cNvPr id="5" name="Picture 4">
            <a:extLst>
              <a:ext uri="{FF2B5EF4-FFF2-40B4-BE49-F238E27FC236}">
                <a16:creationId xmlns:a16="http://schemas.microsoft.com/office/drawing/2014/main" id="{71EE92EA-BA86-4629-9C01-C3BE8408EA34}"/>
              </a:ext>
            </a:extLst>
          </p:cNvPr>
          <p:cNvPicPr>
            <a:picLocks noChangeAspect="1"/>
          </p:cNvPicPr>
          <p:nvPr/>
        </p:nvPicPr>
        <p:blipFill>
          <a:blip r:embed="rId2"/>
          <a:stretch>
            <a:fillRect/>
          </a:stretch>
        </p:blipFill>
        <p:spPr>
          <a:xfrm>
            <a:off x="685800" y="2642572"/>
            <a:ext cx="5191125" cy="2752725"/>
          </a:xfrm>
          <a:prstGeom prst="rect">
            <a:avLst/>
          </a:prstGeom>
        </p:spPr>
      </p:pic>
      <p:pic>
        <p:nvPicPr>
          <p:cNvPr id="7" name="Picture 6">
            <a:extLst>
              <a:ext uri="{FF2B5EF4-FFF2-40B4-BE49-F238E27FC236}">
                <a16:creationId xmlns:a16="http://schemas.microsoft.com/office/drawing/2014/main" id="{D1E04D8A-C101-4CCC-8651-D01B8139D865}"/>
              </a:ext>
            </a:extLst>
          </p:cNvPr>
          <p:cNvPicPr>
            <a:picLocks noChangeAspect="1"/>
          </p:cNvPicPr>
          <p:nvPr/>
        </p:nvPicPr>
        <p:blipFill>
          <a:blip r:embed="rId3"/>
          <a:stretch>
            <a:fillRect/>
          </a:stretch>
        </p:blipFill>
        <p:spPr>
          <a:xfrm>
            <a:off x="685800" y="5621672"/>
            <a:ext cx="7108108" cy="616895"/>
          </a:xfrm>
          <a:prstGeom prst="rect">
            <a:avLst/>
          </a:prstGeom>
        </p:spPr>
      </p:pic>
    </p:spTree>
    <p:extLst>
      <p:ext uri="{BB962C8B-B14F-4D97-AF65-F5344CB8AC3E}">
        <p14:creationId xmlns:p14="http://schemas.microsoft.com/office/powerpoint/2010/main" val="1964175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19E4-03D2-4806-A036-BEDBFD80E7FC}"/>
              </a:ext>
            </a:extLst>
          </p:cNvPr>
          <p:cNvSpPr>
            <a:spLocks noGrp="1"/>
          </p:cNvSpPr>
          <p:nvPr>
            <p:ph type="title"/>
          </p:nvPr>
        </p:nvSpPr>
        <p:spPr/>
        <p:txBody>
          <a:bodyPr/>
          <a:lstStyle/>
          <a:p>
            <a:r>
              <a:rPr lang="en-US" dirty="0"/>
              <a:t>Control Flow </a:t>
            </a:r>
            <a:endParaRPr lang="uk-UA" dirty="0"/>
          </a:p>
        </p:txBody>
      </p:sp>
      <p:sp>
        <p:nvSpPr>
          <p:cNvPr id="3" name="Text Placeholder 2">
            <a:extLst>
              <a:ext uri="{FF2B5EF4-FFF2-40B4-BE49-F238E27FC236}">
                <a16:creationId xmlns:a16="http://schemas.microsoft.com/office/drawing/2014/main" id="{85152169-029B-4580-86F4-E4B72B019F59}"/>
              </a:ext>
            </a:extLst>
          </p:cNvPr>
          <p:cNvSpPr>
            <a:spLocks noGrp="1"/>
          </p:cNvSpPr>
          <p:nvPr>
            <p:ph type="body" sz="quarter" idx="10"/>
          </p:nvPr>
        </p:nvSpPr>
        <p:spPr>
          <a:xfrm>
            <a:off x="2481944" y="1866123"/>
            <a:ext cx="8714791" cy="3937517"/>
          </a:xfrm>
        </p:spPr>
        <p:txBody>
          <a:bodyPr/>
          <a:lstStyle/>
          <a:p>
            <a:pPr algn="l"/>
            <a:r>
              <a:rPr lang="en-US" sz="1600" b="0" i="0" dirty="0">
                <a:solidFill>
                  <a:srgbClr val="202122"/>
                </a:solidFill>
                <a:effectLst/>
                <a:latin typeface="Arial" panose="020B0604020202020204" pitchFamily="34" charset="0"/>
              </a:rPr>
              <a:t>The kinds of control flow statements supported by different languages vary, but can be categorized by their effect:</a:t>
            </a:r>
          </a:p>
          <a:p>
            <a:pPr algn="l">
              <a:buFont typeface="Arial" panose="020B0604020202020204" pitchFamily="34" charset="0"/>
              <a:buChar char="•"/>
            </a:pPr>
            <a:r>
              <a:rPr lang="en-US" sz="1600" b="0" i="0" dirty="0">
                <a:solidFill>
                  <a:srgbClr val="202122"/>
                </a:solidFill>
                <a:effectLst/>
                <a:latin typeface="Arial" panose="020B0604020202020204" pitchFamily="34" charset="0"/>
              </a:rPr>
              <a:t>Continuation at a different statement (unconditional </a:t>
            </a:r>
            <a:r>
              <a:rPr lang="en-US" sz="1600" b="0" i="0" u="none" strike="noStrike" dirty="0">
                <a:solidFill>
                  <a:srgbClr val="0B0080"/>
                </a:solidFill>
                <a:effectLst/>
                <a:latin typeface="Arial" panose="020B0604020202020204" pitchFamily="34" charset="0"/>
                <a:hlinkClick r:id="rId2" tooltip="Branch (computer science)"/>
              </a:rPr>
              <a:t>branch</a:t>
            </a:r>
            <a:r>
              <a:rPr lang="en-US" sz="1600" b="0" i="0" dirty="0">
                <a:solidFill>
                  <a:srgbClr val="202122"/>
                </a:solidFill>
                <a:effectLst/>
                <a:latin typeface="Arial" panose="020B0604020202020204" pitchFamily="34" charset="0"/>
              </a:rPr>
              <a:t> or jump)</a:t>
            </a:r>
          </a:p>
          <a:p>
            <a:pPr algn="l">
              <a:buFont typeface="Arial" panose="020B0604020202020204" pitchFamily="34" charset="0"/>
              <a:buChar char="•"/>
            </a:pPr>
            <a:r>
              <a:rPr lang="en-US" sz="1600" b="0" i="0" dirty="0">
                <a:solidFill>
                  <a:srgbClr val="202122"/>
                </a:solidFill>
                <a:effectLst/>
                <a:latin typeface="Arial" panose="020B0604020202020204" pitchFamily="34" charset="0"/>
              </a:rPr>
              <a:t>Executing a set of statements only if some condition is met (choice - i.e., </a:t>
            </a:r>
            <a:r>
              <a:rPr lang="en-US" sz="1600" b="0" i="0" u="none" strike="noStrike" dirty="0">
                <a:solidFill>
                  <a:srgbClr val="0B0080"/>
                </a:solidFill>
                <a:effectLst/>
                <a:latin typeface="Arial" panose="020B0604020202020204" pitchFamily="34" charset="0"/>
                <a:hlinkClick r:id="rId3" tooltip="Conditional branch"/>
              </a:rPr>
              <a:t>conditional branch</a:t>
            </a:r>
            <a:r>
              <a:rPr lang="en-US" sz="1600" b="0" i="0" dirty="0">
                <a:solidFill>
                  <a:srgbClr val="202122"/>
                </a:solidFill>
                <a:effectLst/>
                <a:latin typeface="Arial" panose="020B0604020202020204" pitchFamily="34" charset="0"/>
              </a:rPr>
              <a:t>)</a:t>
            </a:r>
          </a:p>
          <a:p>
            <a:pPr algn="l">
              <a:buFont typeface="Arial" panose="020B0604020202020204" pitchFamily="34" charset="0"/>
              <a:buChar char="•"/>
            </a:pPr>
            <a:r>
              <a:rPr lang="en-US" sz="1600" b="0" i="0" dirty="0">
                <a:solidFill>
                  <a:srgbClr val="202122"/>
                </a:solidFill>
                <a:effectLst/>
                <a:latin typeface="Arial" panose="020B0604020202020204" pitchFamily="34" charset="0"/>
              </a:rPr>
              <a:t>Executing a set of statements zero or more times, until some condition is met (i.e., loop - the same as </a:t>
            </a:r>
            <a:r>
              <a:rPr lang="en-US" sz="1600" b="0" i="0" u="none" strike="noStrike" dirty="0">
                <a:solidFill>
                  <a:srgbClr val="0B0080"/>
                </a:solidFill>
                <a:effectLst/>
                <a:latin typeface="Arial" panose="020B0604020202020204" pitchFamily="34" charset="0"/>
                <a:hlinkClick r:id="rId3" tooltip="Conditional branch"/>
              </a:rPr>
              <a:t>conditional branch</a:t>
            </a:r>
            <a:r>
              <a:rPr lang="en-US" sz="1600" b="0" i="0" dirty="0">
                <a:solidFill>
                  <a:srgbClr val="202122"/>
                </a:solidFill>
                <a:effectLst/>
                <a:latin typeface="Arial" panose="020B0604020202020204" pitchFamily="34" charset="0"/>
              </a:rPr>
              <a:t>)</a:t>
            </a:r>
          </a:p>
          <a:p>
            <a:pPr algn="l">
              <a:buFont typeface="Arial" panose="020B0604020202020204" pitchFamily="34" charset="0"/>
              <a:buChar char="•"/>
            </a:pPr>
            <a:r>
              <a:rPr lang="en-US" sz="1600" b="0" i="0" dirty="0">
                <a:solidFill>
                  <a:srgbClr val="202122"/>
                </a:solidFill>
                <a:effectLst/>
                <a:latin typeface="Arial" panose="020B0604020202020204" pitchFamily="34" charset="0"/>
              </a:rPr>
              <a:t>Executing a set of distant statements, after which the flow of control usually returns (</a:t>
            </a:r>
            <a:r>
              <a:rPr lang="en-US" sz="1600" b="0" i="0" u="none" strike="noStrike" dirty="0">
                <a:solidFill>
                  <a:srgbClr val="0B0080"/>
                </a:solidFill>
                <a:effectLst/>
                <a:latin typeface="Arial" panose="020B0604020202020204" pitchFamily="34" charset="0"/>
                <a:hlinkClick r:id="rId4" tooltip="Subroutine"/>
              </a:rPr>
              <a:t>subroutines</a:t>
            </a:r>
            <a:r>
              <a:rPr lang="en-US" sz="1600" b="0" i="0" dirty="0">
                <a:solidFill>
                  <a:srgbClr val="2021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5" tooltip="Coroutine"/>
              </a:rPr>
              <a:t>coroutines</a:t>
            </a:r>
            <a:r>
              <a:rPr lang="en-US" sz="1600" b="0" i="0" dirty="0">
                <a:solidFill>
                  <a:srgbClr val="202122"/>
                </a:solidFill>
                <a:effectLst/>
                <a:latin typeface="Arial" panose="020B0604020202020204" pitchFamily="34" charset="0"/>
              </a:rPr>
              <a:t>, and </a:t>
            </a:r>
            <a:r>
              <a:rPr lang="en-US" sz="1600" b="0" i="0" u="none" strike="noStrike" dirty="0">
                <a:solidFill>
                  <a:srgbClr val="0B0080"/>
                </a:solidFill>
                <a:effectLst/>
                <a:latin typeface="Arial" panose="020B0604020202020204" pitchFamily="34" charset="0"/>
                <a:hlinkClick r:id="rId6" tooltip="Continuation"/>
              </a:rPr>
              <a:t>continuations</a:t>
            </a:r>
            <a:r>
              <a:rPr lang="en-US" sz="1600" b="0" i="0" dirty="0">
                <a:solidFill>
                  <a:srgbClr val="202122"/>
                </a:solidFill>
                <a:effectLst/>
                <a:latin typeface="Arial" panose="020B0604020202020204" pitchFamily="34" charset="0"/>
              </a:rPr>
              <a:t>)</a:t>
            </a:r>
          </a:p>
          <a:p>
            <a:pPr algn="l">
              <a:buFont typeface="Arial" panose="020B0604020202020204" pitchFamily="34" charset="0"/>
              <a:buChar char="•"/>
            </a:pPr>
            <a:r>
              <a:rPr lang="en-US" sz="1600" b="0" i="0" dirty="0">
                <a:solidFill>
                  <a:srgbClr val="202122"/>
                </a:solidFill>
                <a:effectLst/>
                <a:latin typeface="Arial" panose="020B0604020202020204" pitchFamily="34" charset="0"/>
              </a:rPr>
              <a:t>Stopping the program, preventing any further execution (unconditional halt)</a:t>
            </a:r>
          </a:p>
          <a:p>
            <a:endParaRPr lang="en-US" dirty="0"/>
          </a:p>
          <a:p>
            <a:r>
              <a:rPr lang="en-US" sz="1600" dirty="0"/>
              <a:t>In JavaScript we use </a:t>
            </a:r>
            <a:r>
              <a:rPr lang="en-US" sz="1600" b="0" i="0" dirty="0">
                <a:solidFill>
                  <a:srgbClr val="202122"/>
                </a:solidFill>
                <a:effectLst/>
                <a:latin typeface="Arial" panose="020B0604020202020204" pitchFamily="34" charset="0"/>
              </a:rPr>
              <a:t>a pair of curly brackets { } and an enclosed sequence of statements constitute a compound statement, which can be used wherever a statement can be used.</a:t>
            </a:r>
            <a:endParaRPr lang="uk-UA" sz="1600" dirty="0"/>
          </a:p>
        </p:txBody>
      </p:sp>
      <p:pic>
        <p:nvPicPr>
          <p:cNvPr id="1026" name="Picture 2">
            <a:extLst>
              <a:ext uri="{FF2B5EF4-FFF2-40B4-BE49-F238E27FC236}">
                <a16:creationId xmlns:a16="http://schemas.microsoft.com/office/drawing/2014/main" id="{14E3B4B5-8F7D-411D-A659-060D14BDC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630" y="1959430"/>
            <a:ext cx="1940378" cy="4215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781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792A-C056-4D61-9EAD-7C371F822100}"/>
              </a:ext>
            </a:extLst>
          </p:cNvPr>
          <p:cNvSpPr>
            <a:spLocks noGrp="1"/>
          </p:cNvSpPr>
          <p:nvPr>
            <p:ph type="title"/>
          </p:nvPr>
        </p:nvSpPr>
        <p:spPr/>
        <p:txBody>
          <a:bodyPr/>
          <a:lstStyle/>
          <a:p>
            <a:r>
              <a:rPr lang="en-US" dirty="0"/>
              <a:t>If/else</a:t>
            </a:r>
            <a:endParaRPr lang="uk-UA" dirty="0"/>
          </a:p>
        </p:txBody>
      </p:sp>
      <p:sp>
        <p:nvSpPr>
          <p:cNvPr id="3" name="Text Placeholder 2">
            <a:extLst>
              <a:ext uri="{FF2B5EF4-FFF2-40B4-BE49-F238E27FC236}">
                <a16:creationId xmlns:a16="http://schemas.microsoft.com/office/drawing/2014/main" id="{9116CE9B-5A9F-464C-A7F8-72E472DC3DE3}"/>
              </a:ext>
            </a:extLst>
          </p:cNvPr>
          <p:cNvSpPr>
            <a:spLocks noGrp="1"/>
          </p:cNvSpPr>
          <p:nvPr>
            <p:ph type="body" sz="quarter" idx="10"/>
          </p:nvPr>
        </p:nvSpPr>
        <p:spPr>
          <a:xfrm>
            <a:off x="4254758" y="2057400"/>
            <a:ext cx="7251441" cy="3429000"/>
          </a:xfrm>
        </p:spPr>
        <p:txBody>
          <a:bodyPr/>
          <a:lstStyle/>
          <a:p>
            <a:r>
              <a:rPr lang="en-US" dirty="0"/>
              <a:t>In JavaScript we are used writing if/else if/else key words</a:t>
            </a:r>
            <a:endParaRPr lang="uk-UA" dirty="0"/>
          </a:p>
        </p:txBody>
      </p:sp>
      <p:pic>
        <p:nvPicPr>
          <p:cNvPr id="5" name="Picture 4">
            <a:extLst>
              <a:ext uri="{FF2B5EF4-FFF2-40B4-BE49-F238E27FC236}">
                <a16:creationId xmlns:a16="http://schemas.microsoft.com/office/drawing/2014/main" id="{F3759455-8FA7-475F-9DE7-F0615484AA9C}"/>
              </a:ext>
            </a:extLst>
          </p:cNvPr>
          <p:cNvPicPr>
            <a:picLocks noChangeAspect="1"/>
          </p:cNvPicPr>
          <p:nvPr/>
        </p:nvPicPr>
        <p:blipFill>
          <a:blip r:embed="rId2"/>
          <a:stretch>
            <a:fillRect/>
          </a:stretch>
        </p:blipFill>
        <p:spPr>
          <a:xfrm>
            <a:off x="685800" y="2057400"/>
            <a:ext cx="3229072" cy="2523182"/>
          </a:xfrm>
          <a:prstGeom prst="rect">
            <a:avLst/>
          </a:prstGeom>
        </p:spPr>
      </p:pic>
    </p:spTree>
    <p:extLst>
      <p:ext uri="{BB962C8B-B14F-4D97-AF65-F5344CB8AC3E}">
        <p14:creationId xmlns:p14="http://schemas.microsoft.com/office/powerpoint/2010/main" val="90106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A9D7-6724-4FB7-B111-5AB7A3620762}"/>
              </a:ext>
            </a:extLst>
          </p:cNvPr>
          <p:cNvSpPr>
            <a:spLocks noGrp="1"/>
          </p:cNvSpPr>
          <p:nvPr>
            <p:ph type="title"/>
          </p:nvPr>
        </p:nvSpPr>
        <p:spPr/>
        <p:txBody>
          <a:bodyPr/>
          <a:lstStyle/>
          <a:p>
            <a:r>
              <a:rPr lang="en-US" dirty="0"/>
              <a:t>Ternary operator</a:t>
            </a:r>
            <a:endParaRPr lang="uk-UA" dirty="0"/>
          </a:p>
        </p:txBody>
      </p:sp>
      <p:sp>
        <p:nvSpPr>
          <p:cNvPr id="3" name="Text Placeholder 2">
            <a:extLst>
              <a:ext uri="{FF2B5EF4-FFF2-40B4-BE49-F238E27FC236}">
                <a16:creationId xmlns:a16="http://schemas.microsoft.com/office/drawing/2014/main" id="{E576C1D6-810C-4229-9AD9-EDBFB36724BD}"/>
              </a:ext>
            </a:extLst>
          </p:cNvPr>
          <p:cNvSpPr>
            <a:spLocks noGrp="1"/>
          </p:cNvSpPr>
          <p:nvPr>
            <p:ph type="body" sz="quarter" idx="10"/>
          </p:nvPr>
        </p:nvSpPr>
        <p:spPr>
          <a:xfrm>
            <a:off x="685800" y="2057400"/>
            <a:ext cx="10820400" cy="1264298"/>
          </a:xfrm>
        </p:spPr>
        <p:txBody>
          <a:bodyPr/>
          <a:lstStyle/>
          <a:p>
            <a:r>
              <a:rPr lang="en-US" b="0" i="0" dirty="0">
                <a:solidFill>
                  <a:srgbClr val="202122"/>
                </a:solidFill>
                <a:effectLst/>
                <a:latin typeface="Arial" panose="020B0604020202020204" pitchFamily="34" charset="0"/>
              </a:rPr>
              <a:t>The conditional operator creates an expression that evaluates as one of two expressions depending on a condition. This is similar to the </a:t>
            </a:r>
            <a:r>
              <a:rPr lang="en-US" b="0" i="1" dirty="0">
                <a:solidFill>
                  <a:srgbClr val="202122"/>
                </a:solidFill>
                <a:effectLst/>
                <a:latin typeface="Arial" panose="020B0604020202020204" pitchFamily="34" charset="0"/>
              </a:rPr>
              <a:t>if</a:t>
            </a:r>
            <a:r>
              <a:rPr lang="en-US" b="0" i="0" dirty="0">
                <a:solidFill>
                  <a:srgbClr val="202122"/>
                </a:solidFill>
                <a:effectLst/>
                <a:latin typeface="Arial" panose="020B0604020202020204" pitchFamily="34" charset="0"/>
              </a:rPr>
              <a:t> statement that selects one of two statements to execute depending on a condition. I.e., the conditional operator is to expressions what </a:t>
            </a:r>
            <a:r>
              <a:rPr lang="en-US" b="0" i="1" dirty="0">
                <a:solidFill>
                  <a:srgbClr val="202122"/>
                </a:solidFill>
                <a:effectLst/>
                <a:latin typeface="Arial" panose="020B0604020202020204" pitchFamily="34" charset="0"/>
              </a:rPr>
              <a:t>if</a:t>
            </a:r>
            <a:r>
              <a:rPr lang="en-US" b="0" i="0" dirty="0">
                <a:solidFill>
                  <a:srgbClr val="202122"/>
                </a:solidFill>
                <a:effectLst/>
                <a:latin typeface="Arial" panose="020B0604020202020204" pitchFamily="34" charset="0"/>
              </a:rPr>
              <a:t> is to statements.</a:t>
            </a:r>
            <a:endParaRPr lang="uk-UA" dirty="0"/>
          </a:p>
        </p:txBody>
      </p:sp>
      <p:pic>
        <p:nvPicPr>
          <p:cNvPr id="5" name="Picture 4">
            <a:extLst>
              <a:ext uri="{FF2B5EF4-FFF2-40B4-BE49-F238E27FC236}">
                <a16:creationId xmlns:a16="http://schemas.microsoft.com/office/drawing/2014/main" id="{41FAAC8B-8776-4051-BDA3-F02A3D421F63}"/>
              </a:ext>
            </a:extLst>
          </p:cNvPr>
          <p:cNvPicPr>
            <a:picLocks noChangeAspect="1"/>
          </p:cNvPicPr>
          <p:nvPr/>
        </p:nvPicPr>
        <p:blipFill>
          <a:blip r:embed="rId2"/>
          <a:stretch>
            <a:fillRect/>
          </a:stretch>
        </p:blipFill>
        <p:spPr>
          <a:xfrm>
            <a:off x="497243" y="4133851"/>
            <a:ext cx="4610100" cy="419100"/>
          </a:xfrm>
          <a:prstGeom prst="rect">
            <a:avLst/>
          </a:prstGeom>
        </p:spPr>
      </p:pic>
      <p:pic>
        <p:nvPicPr>
          <p:cNvPr id="7" name="Picture 6">
            <a:extLst>
              <a:ext uri="{FF2B5EF4-FFF2-40B4-BE49-F238E27FC236}">
                <a16:creationId xmlns:a16="http://schemas.microsoft.com/office/drawing/2014/main" id="{AF28A541-2352-4DE1-8291-2BFDAE2E40C6}"/>
              </a:ext>
            </a:extLst>
          </p:cNvPr>
          <p:cNvPicPr>
            <a:picLocks noChangeAspect="1"/>
          </p:cNvPicPr>
          <p:nvPr/>
        </p:nvPicPr>
        <p:blipFill>
          <a:blip r:embed="rId3"/>
          <a:stretch>
            <a:fillRect/>
          </a:stretch>
        </p:blipFill>
        <p:spPr>
          <a:xfrm>
            <a:off x="5505450" y="4219576"/>
            <a:ext cx="1181100" cy="247650"/>
          </a:xfrm>
          <a:prstGeom prst="rect">
            <a:avLst/>
          </a:prstGeom>
        </p:spPr>
      </p:pic>
      <p:pic>
        <p:nvPicPr>
          <p:cNvPr id="10" name="Picture 9">
            <a:extLst>
              <a:ext uri="{FF2B5EF4-FFF2-40B4-BE49-F238E27FC236}">
                <a16:creationId xmlns:a16="http://schemas.microsoft.com/office/drawing/2014/main" id="{39993A84-72FA-4F86-9C74-81565ABCBEEE}"/>
              </a:ext>
            </a:extLst>
          </p:cNvPr>
          <p:cNvPicPr>
            <a:picLocks noChangeAspect="1"/>
          </p:cNvPicPr>
          <p:nvPr/>
        </p:nvPicPr>
        <p:blipFill>
          <a:blip r:embed="rId4"/>
          <a:stretch>
            <a:fillRect/>
          </a:stretch>
        </p:blipFill>
        <p:spPr>
          <a:xfrm>
            <a:off x="7155733" y="3757613"/>
            <a:ext cx="2305050" cy="1171575"/>
          </a:xfrm>
          <a:prstGeom prst="rect">
            <a:avLst/>
          </a:prstGeom>
        </p:spPr>
      </p:pic>
    </p:spTree>
    <p:extLst>
      <p:ext uri="{BB962C8B-B14F-4D97-AF65-F5344CB8AC3E}">
        <p14:creationId xmlns:p14="http://schemas.microsoft.com/office/powerpoint/2010/main" val="3068800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540D-0DF8-48C8-9015-B5306A891684}"/>
              </a:ext>
            </a:extLst>
          </p:cNvPr>
          <p:cNvSpPr>
            <a:spLocks noGrp="1"/>
          </p:cNvSpPr>
          <p:nvPr>
            <p:ph type="title"/>
          </p:nvPr>
        </p:nvSpPr>
        <p:spPr/>
        <p:txBody>
          <a:bodyPr/>
          <a:lstStyle/>
          <a:p>
            <a:r>
              <a:rPr lang="en-US" dirty="0"/>
              <a:t>Switch </a:t>
            </a:r>
            <a:endParaRPr lang="uk-UA" dirty="0"/>
          </a:p>
        </p:txBody>
      </p:sp>
      <p:sp>
        <p:nvSpPr>
          <p:cNvPr id="3" name="Text Placeholder 2">
            <a:extLst>
              <a:ext uri="{FF2B5EF4-FFF2-40B4-BE49-F238E27FC236}">
                <a16:creationId xmlns:a16="http://schemas.microsoft.com/office/drawing/2014/main" id="{529B094C-CE8D-401F-B2BC-443D29FEF3E4}"/>
              </a:ext>
            </a:extLst>
          </p:cNvPr>
          <p:cNvSpPr>
            <a:spLocks noGrp="1"/>
          </p:cNvSpPr>
          <p:nvPr>
            <p:ph type="body" sz="quarter" idx="10"/>
          </p:nvPr>
        </p:nvSpPr>
        <p:spPr>
          <a:xfrm>
            <a:off x="685800" y="2057399"/>
            <a:ext cx="10820400" cy="3999271"/>
          </a:xfrm>
        </p:spPr>
        <p:txBody>
          <a:bodyPr/>
          <a:lstStyle/>
          <a:p>
            <a:r>
              <a:rPr lang="en-US" b="0" i="0" dirty="0">
                <a:solidFill>
                  <a:srgbClr val="202122"/>
                </a:solidFill>
                <a:effectLst/>
                <a:latin typeface="Arial" panose="020B0604020202020204" pitchFamily="34" charset="0"/>
              </a:rPr>
              <a:t>The syntax of the JavaScript </a:t>
            </a:r>
            <a:r>
              <a:rPr lang="en-US" b="0" i="0" u="none" strike="noStrike" dirty="0">
                <a:solidFill>
                  <a:srgbClr val="0B0080"/>
                </a:solidFill>
                <a:effectLst/>
                <a:latin typeface="Arial" panose="020B0604020202020204" pitchFamily="34" charset="0"/>
                <a:hlinkClick r:id="rId2" tooltip="Control flow"/>
              </a:rPr>
              <a:t>switch statement</a:t>
            </a:r>
            <a:r>
              <a:rPr lang="en-US" b="0" i="0" dirty="0">
                <a:solidFill>
                  <a:srgbClr val="202122"/>
                </a:solidFill>
                <a:effectLst/>
                <a:latin typeface="Arial" panose="020B0604020202020204" pitchFamily="34" charset="0"/>
              </a:rPr>
              <a:t> is as follows:</a:t>
            </a:r>
          </a:p>
          <a:p>
            <a:pPr marL="342900" indent="-342900">
              <a:buFont typeface="Arial" panose="020B0604020202020204" pitchFamily="34" charset="0"/>
              <a:buChar char="•"/>
            </a:pPr>
            <a:r>
              <a:rPr lang="en-US" sz="1400" dirty="0"/>
              <a:t>break; is optional; however, it is usually needed, since otherwise code execution will continue to the body of the next case block.</a:t>
            </a:r>
          </a:p>
          <a:p>
            <a:pPr marL="342900" indent="-342900">
              <a:buFont typeface="Arial" panose="020B0604020202020204" pitchFamily="34" charset="0"/>
              <a:buChar char="•"/>
            </a:pPr>
            <a:r>
              <a:rPr lang="en-US" sz="1400" dirty="0"/>
              <a:t>Add a break statement to the end of the last case as a precautionary measure, in case additional cases are added later.</a:t>
            </a:r>
          </a:p>
          <a:p>
            <a:pPr marL="342900" indent="-342900">
              <a:buFont typeface="Arial" panose="020B0604020202020204" pitchFamily="34" charset="0"/>
              <a:buChar char="•"/>
            </a:pPr>
            <a:r>
              <a:rPr lang="en-US" sz="1400" dirty="0"/>
              <a:t>String literal values can also be used for the case values.</a:t>
            </a:r>
          </a:p>
          <a:p>
            <a:pPr marL="342900" indent="-342900">
              <a:buFont typeface="Arial" panose="020B0604020202020204" pitchFamily="34" charset="0"/>
              <a:buChar char="•"/>
            </a:pPr>
            <a:r>
              <a:rPr lang="en-US" sz="1400" dirty="0"/>
              <a:t>Expressions can be used instead of values.</a:t>
            </a:r>
          </a:p>
          <a:p>
            <a:pPr marL="342900" indent="-342900">
              <a:buFont typeface="Arial" panose="020B0604020202020204" pitchFamily="34" charset="0"/>
              <a:buChar char="•"/>
            </a:pPr>
            <a:r>
              <a:rPr lang="en-US" sz="1400" dirty="0"/>
              <a:t>The default case (optional) is executed when the expression does not match any other specified cases.</a:t>
            </a:r>
          </a:p>
          <a:p>
            <a:pPr marL="342900" indent="-342900">
              <a:buFont typeface="Arial" panose="020B0604020202020204" pitchFamily="34" charset="0"/>
              <a:buChar char="•"/>
            </a:pPr>
            <a:r>
              <a:rPr lang="en-US" sz="1400" dirty="0"/>
              <a:t>Braces are required.</a:t>
            </a:r>
            <a:endParaRPr lang="uk-UA" sz="1400" dirty="0"/>
          </a:p>
        </p:txBody>
      </p:sp>
      <p:pic>
        <p:nvPicPr>
          <p:cNvPr id="7" name="Picture 6">
            <a:extLst>
              <a:ext uri="{FF2B5EF4-FFF2-40B4-BE49-F238E27FC236}">
                <a16:creationId xmlns:a16="http://schemas.microsoft.com/office/drawing/2014/main" id="{D7E4CAF8-0FE1-4806-9F8C-A975BBFF06C8}"/>
              </a:ext>
            </a:extLst>
          </p:cNvPr>
          <p:cNvPicPr>
            <a:picLocks noChangeAspect="1"/>
          </p:cNvPicPr>
          <p:nvPr/>
        </p:nvPicPr>
        <p:blipFill>
          <a:blip r:embed="rId3"/>
          <a:stretch>
            <a:fillRect/>
          </a:stretch>
        </p:blipFill>
        <p:spPr>
          <a:xfrm>
            <a:off x="9458325" y="3251405"/>
            <a:ext cx="2047875" cy="2400300"/>
          </a:xfrm>
          <a:prstGeom prst="rect">
            <a:avLst/>
          </a:prstGeom>
        </p:spPr>
      </p:pic>
    </p:spTree>
    <p:extLst>
      <p:ext uri="{BB962C8B-B14F-4D97-AF65-F5344CB8AC3E}">
        <p14:creationId xmlns:p14="http://schemas.microsoft.com/office/powerpoint/2010/main" val="117644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Case sensitivity</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685800" y="2057400"/>
            <a:ext cx="9269963" cy="685800"/>
          </a:xfrm>
        </p:spPr>
        <p:txBody>
          <a:bodyPr/>
          <a:lstStyle/>
          <a:p>
            <a:r>
              <a:rPr lang="en-US" b="0" i="0" dirty="0">
                <a:solidFill>
                  <a:srgbClr val="202122"/>
                </a:solidFill>
                <a:effectLst/>
                <a:latin typeface="Arial" panose="020B0604020202020204" pitchFamily="34" charset="0"/>
              </a:rPr>
              <a:t>JavaScript is </a:t>
            </a:r>
            <a:r>
              <a:rPr lang="en-US" b="0" i="0" u="none" strike="noStrike" dirty="0">
                <a:solidFill>
                  <a:srgbClr val="0B0080"/>
                </a:solidFill>
                <a:effectLst/>
                <a:latin typeface="Arial" panose="020B0604020202020204" pitchFamily="34" charset="0"/>
                <a:hlinkClick r:id="rId2" tooltip="Case sensitivity"/>
              </a:rPr>
              <a:t>case sensitive</a:t>
            </a:r>
            <a:r>
              <a:rPr lang="en-US" b="0" i="0" dirty="0">
                <a:solidFill>
                  <a:srgbClr val="202122"/>
                </a:solidFill>
                <a:effectLst/>
                <a:latin typeface="Arial" panose="020B0604020202020204" pitchFamily="34" charset="0"/>
              </a:rPr>
              <a:t>. It is common to start the name of a </a:t>
            </a:r>
            <a:r>
              <a:rPr lang="en-US" b="0" i="0" u="none" strike="noStrike" dirty="0">
                <a:solidFill>
                  <a:srgbClr val="0B0080"/>
                </a:solidFill>
                <a:effectLst/>
                <a:latin typeface="Arial" panose="020B0604020202020204" pitchFamily="34" charset="0"/>
                <a:hlinkClick r:id="rId3" tooltip="Constructor (computer science)"/>
              </a:rPr>
              <a:t>constructor</a:t>
            </a:r>
            <a:r>
              <a:rPr lang="en-US" b="0" i="0" dirty="0">
                <a:solidFill>
                  <a:srgbClr val="202122"/>
                </a:solidFill>
                <a:effectLst/>
                <a:latin typeface="Arial" panose="020B0604020202020204" pitchFamily="34" charset="0"/>
              </a:rPr>
              <a:t> with a </a:t>
            </a:r>
            <a:r>
              <a:rPr lang="en-US" b="0" i="0" u="none" strike="noStrike" dirty="0" err="1">
                <a:solidFill>
                  <a:srgbClr val="0B0080"/>
                </a:solidFill>
                <a:effectLst/>
                <a:latin typeface="Arial" panose="020B0604020202020204" pitchFamily="34" charset="0"/>
                <a:hlinkClick r:id="rId4" tooltip="CamelCase"/>
              </a:rPr>
              <a:t>capitalised</a:t>
            </a:r>
            <a:r>
              <a:rPr lang="en-US" b="0" i="0" dirty="0">
                <a:solidFill>
                  <a:srgbClr val="202122"/>
                </a:solidFill>
                <a:effectLst/>
                <a:latin typeface="Arial" panose="020B0604020202020204" pitchFamily="34" charset="0"/>
              </a:rPr>
              <a:t> letter, and the name of a function or variable with a lower-case letter.</a:t>
            </a:r>
            <a:endParaRPr lang="uk-UA" dirty="0"/>
          </a:p>
        </p:txBody>
      </p:sp>
      <p:pic>
        <p:nvPicPr>
          <p:cNvPr id="3" name="Picture 2">
            <a:extLst>
              <a:ext uri="{FF2B5EF4-FFF2-40B4-BE49-F238E27FC236}">
                <a16:creationId xmlns:a16="http://schemas.microsoft.com/office/drawing/2014/main" id="{1E53FDDD-6CA2-47F8-B23A-AD284394846F}"/>
              </a:ext>
            </a:extLst>
          </p:cNvPr>
          <p:cNvPicPr>
            <a:picLocks noChangeAspect="1"/>
          </p:cNvPicPr>
          <p:nvPr/>
        </p:nvPicPr>
        <p:blipFill>
          <a:blip r:embed="rId5"/>
          <a:stretch>
            <a:fillRect/>
          </a:stretch>
        </p:blipFill>
        <p:spPr>
          <a:xfrm>
            <a:off x="685800" y="2882967"/>
            <a:ext cx="7822781" cy="1231834"/>
          </a:xfrm>
          <a:prstGeom prst="rect">
            <a:avLst/>
          </a:prstGeom>
        </p:spPr>
      </p:pic>
    </p:spTree>
    <p:extLst>
      <p:ext uri="{BB962C8B-B14F-4D97-AF65-F5344CB8AC3E}">
        <p14:creationId xmlns:p14="http://schemas.microsoft.com/office/powerpoint/2010/main" val="75953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44B8-F48B-49D4-ADDE-6755721F96CA}"/>
              </a:ext>
            </a:extLst>
          </p:cNvPr>
          <p:cNvSpPr>
            <a:spLocks noGrp="1"/>
          </p:cNvSpPr>
          <p:nvPr>
            <p:ph type="title"/>
          </p:nvPr>
        </p:nvSpPr>
        <p:spPr/>
        <p:txBody>
          <a:bodyPr/>
          <a:lstStyle/>
          <a:p>
            <a:r>
              <a:rPr lang="en-US" dirty="0"/>
              <a:t>Loops (For)</a:t>
            </a:r>
            <a:endParaRPr lang="uk-UA" dirty="0"/>
          </a:p>
        </p:txBody>
      </p:sp>
      <p:sp>
        <p:nvSpPr>
          <p:cNvPr id="3" name="Text Placeholder 2">
            <a:extLst>
              <a:ext uri="{FF2B5EF4-FFF2-40B4-BE49-F238E27FC236}">
                <a16:creationId xmlns:a16="http://schemas.microsoft.com/office/drawing/2014/main" id="{2FF86DA6-CE14-43E0-A846-DD688A35CDB0}"/>
              </a:ext>
            </a:extLst>
          </p:cNvPr>
          <p:cNvSpPr>
            <a:spLocks noGrp="1"/>
          </p:cNvSpPr>
          <p:nvPr>
            <p:ph type="body" sz="quarter" idx="10"/>
          </p:nvPr>
        </p:nvSpPr>
        <p:spPr/>
        <p:txBody>
          <a:bodyPr/>
          <a:lstStyle/>
          <a:p>
            <a:r>
              <a:rPr lang="en-US" b="0" i="0" dirty="0">
                <a:solidFill>
                  <a:srgbClr val="202122"/>
                </a:solidFill>
                <a:effectLst/>
                <a:latin typeface="Arial" panose="020B0604020202020204" pitchFamily="34" charset="0"/>
              </a:rPr>
              <a:t>The syntax of the JavaScript </a:t>
            </a:r>
            <a:r>
              <a:rPr lang="en-US" b="0" i="0" u="none" strike="noStrike" dirty="0">
                <a:solidFill>
                  <a:srgbClr val="0B0080"/>
                </a:solidFill>
                <a:effectLst/>
                <a:latin typeface="Arial" panose="020B0604020202020204" pitchFamily="34" charset="0"/>
                <a:hlinkClick r:id="rId2" tooltip="For loop"/>
              </a:rPr>
              <a:t>for loop</a:t>
            </a:r>
            <a:r>
              <a:rPr lang="en-US" b="0" i="0" dirty="0">
                <a:solidFill>
                  <a:srgbClr val="202122"/>
                </a:solidFill>
                <a:effectLst/>
                <a:latin typeface="Arial" panose="020B0604020202020204" pitchFamily="34" charset="0"/>
              </a:rPr>
              <a:t> is as follows:</a:t>
            </a:r>
            <a:endParaRPr lang="uk-UA" dirty="0"/>
          </a:p>
        </p:txBody>
      </p:sp>
      <p:pic>
        <p:nvPicPr>
          <p:cNvPr id="5" name="Picture 4">
            <a:extLst>
              <a:ext uri="{FF2B5EF4-FFF2-40B4-BE49-F238E27FC236}">
                <a16:creationId xmlns:a16="http://schemas.microsoft.com/office/drawing/2014/main" id="{EAB11CA5-B919-45E0-854A-0D6014168225}"/>
              </a:ext>
            </a:extLst>
          </p:cNvPr>
          <p:cNvPicPr>
            <a:picLocks noChangeAspect="1"/>
          </p:cNvPicPr>
          <p:nvPr/>
        </p:nvPicPr>
        <p:blipFill>
          <a:blip r:embed="rId3"/>
          <a:stretch>
            <a:fillRect/>
          </a:stretch>
        </p:blipFill>
        <p:spPr>
          <a:xfrm>
            <a:off x="685800" y="3272759"/>
            <a:ext cx="4124325" cy="1590675"/>
          </a:xfrm>
          <a:prstGeom prst="rect">
            <a:avLst/>
          </a:prstGeom>
        </p:spPr>
      </p:pic>
      <p:pic>
        <p:nvPicPr>
          <p:cNvPr id="7" name="Picture 6">
            <a:extLst>
              <a:ext uri="{FF2B5EF4-FFF2-40B4-BE49-F238E27FC236}">
                <a16:creationId xmlns:a16="http://schemas.microsoft.com/office/drawing/2014/main" id="{A7C3FC5F-26A6-4342-A988-703BE2263C31}"/>
              </a:ext>
            </a:extLst>
          </p:cNvPr>
          <p:cNvPicPr>
            <a:picLocks noChangeAspect="1"/>
          </p:cNvPicPr>
          <p:nvPr/>
        </p:nvPicPr>
        <p:blipFill>
          <a:blip r:embed="rId4"/>
          <a:stretch>
            <a:fillRect/>
          </a:stretch>
        </p:blipFill>
        <p:spPr>
          <a:xfrm>
            <a:off x="5238750" y="3272759"/>
            <a:ext cx="6410325" cy="438150"/>
          </a:xfrm>
          <a:prstGeom prst="rect">
            <a:avLst/>
          </a:prstGeom>
        </p:spPr>
      </p:pic>
    </p:spTree>
    <p:extLst>
      <p:ext uri="{BB962C8B-B14F-4D97-AF65-F5344CB8AC3E}">
        <p14:creationId xmlns:p14="http://schemas.microsoft.com/office/powerpoint/2010/main" val="2823601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56B6-DA9D-40FA-86E4-B0435CEDBD49}"/>
              </a:ext>
            </a:extLst>
          </p:cNvPr>
          <p:cNvSpPr>
            <a:spLocks noGrp="1"/>
          </p:cNvSpPr>
          <p:nvPr>
            <p:ph type="title"/>
          </p:nvPr>
        </p:nvSpPr>
        <p:spPr/>
        <p:txBody>
          <a:bodyPr/>
          <a:lstStyle/>
          <a:p>
            <a:r>
              <a:rPr lang="en-US" dirty="0"/>
              <a:t>Loops (For … in … )</a:t>
            </a:r>
            <a:endParaRPr lang="uk-UA" dirty="0"/>
          </a:p>
        </p:txBody>
      </p:sp>
      <p:sp>
        <p:nvSpPr>
          <p:cNvPr id="3" name="Text Placeholder 2">
            <a:extLst>
              <a:ext uri="{FF2B5EF4-FFF2-40B4-BE49-F238E27FC236}">
                <a16:creationId xmlns:a16="http://schemas.microsoft.com/office/drawing/2014/main" id="{D247D88A-06CE-484A-B884-4356B2C16CFB}"/>
              </a:ext>
            </a:extLst>
          </p:cNvPr>
          <p:cNvSpPr>
            <a:spLocks noGrp="1"/>
          </p:cNvSpPr>
          <p:nvPr>
            <p:ph type="body" sz="quarter" idx="10"/>
          </p:nvPr>
        </p:nvSpPr>
        <p:spPr/>
        <p:txBody>
          <a:bodyPr/>
          <a:lstStyle/>
          <a:p>
            <a:r>
              <a:rPr lang="en-US" dirty="0"/>
              <a:t>The syntax of the JavaScript for ... in loop is as follows:</a:t>
            </a:r>
          </a:p>
          <a:p>
            <a:pPr algn="l">
              <a:buFont typeface="Arial" panose="020B0604020202020204" pitchFamily="34" charset="0"/>
              <a:buChar char="•"/>
            </a:pPr>
            <a:r>
              <a:rPr lang="en-US" b="0" i="0" dirty="0">
                <a:solidFill>
                  <a:srgbClr val="202122"/>
                </a:solidFill>
                <a:effectLst/>
                <a:latin typeface="Arial" panose="020B0604020202020204" pitchFamily="34" charset="0"/>
              </a:rPr>
              <a:t>Iterates through all enumerable properties of an object.</a:t>
            </a:r>
          </a:p>
          <a:p>
            <a:pPr algn="l">
              <a:buFont typeface="Arial" panose="020B0604020202020204" pitchFamily="34" charset="0"/>
              <a:buChar char="•"/>
            </a:pPr>
            <a:r>
              <a:rPr lang="en-US" b="0" i="0" dirty="0">
                <a:solidFill>
                  <a:srgbClr val="202122"/>
                </a:solidFill>
                <a:effectLst/>
                <a:latin typeface="Arial" panose="020B0604020202020204" pitchFamily="34" charset="0"/>
              </a:rPr>
              <a:t>Iterates through all used indices of array including all user-defined properties of array object, if any. Thus it may be better to use a traditional for loop with a numeric index when iterating over arrays.</a:t>
            </a:r>
          </a:p>
          <a:p>
            <a:pPr algn="l">
              <a:buFont typeface="Arial" panose="020B0604020202020204" pitchFamily="34" charset="0"/>
              <a:buChar char="•"/>
            </a:pPr>
            <a:r>
              <a:rPr lang="en-US" b="0" i="0" dirty="0">
                <a:solidFill>
                  <a:srgbClr val="202122"/>
                </a:solidFill>
                <a:effectLst/>
                <a:latin typeface="Arial" panose="020B0604020202020204" pitchFamily="34" charset="0"/>
              </a:rPr>
              <a:t>There are differences between the various Web browsers with regard to which properties will be reflected with the for...in loop statement.</a:t>
            </a:r>
          </a:p>
          <a:p>
            <a:endParaRPr lang="uk-UA" dirty="0"/>
          </a:p>
        </p:txBody>
      </p:sp>
      <p:pic>
        <p:nvPicPr>
          <p:cNvPr id="6" name="Picture 5">
            <a:extLst>
              <a:ext uri="{FF2B5EF4-FFF2-40B4-BE49-F238E27FC236}">
                <a16:creationId xmlns:a16="http://schemas.microsoft.com/office/drawing/2014/main" id="{D66E37D6-C28C-47FC-BB0D-642F6B05B239}"/>
              </a:ext>
            </a:extLst>
          </p:cNvPr>
          <p:cNvPicPr>
            <a:picLocks noChangeAspect="1"/>
          </p:cNvPicPr>
          <p:nvPr/>
        </p:nvPicPr>
        <p:blipFill>
          <a:blip r:embed="rId2"/>
          <a:stretch>
            <a:fillRect/>
          </a:stretch>
        </p:blipFill>
        <p:spPr>
          <a:xfrm>
            <a:off x="2547015" y="4790460"/>
            <a:ext cx="6358903" cy="1040069"/>
          </a:xfrm>
          <a:prstGeom prst="rect">
            <a:avLst/>
          </a:prstGeom>
        </p:spPr>
      </p:pic>
    </p:spTree>
    <p:extLst>
      <p:ext uri="{BB962C8B-B14F-4D97-AF65-F5344CB8AC3E}">
        <p14:creationId xmlns:p14="http://schemas.microsoft.com/office/powerpoint/2010/main" val="1461266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14FC-E11D-4D46-9158-F43262D633B1}"/>
              </a:ext>
            </a:extLst>
          </p:cNvPr>
          <p:cNvSpPr>
            <a:spLocks noGrp="1"/>
          </p:cNvSpPr>
          <p:nvPr>
            <p:ph type="title"/>
          </p:nvPr>
        </p:nvSpPr>
        <p:spPr/>
        <p:txBody>
          <a:bodyPr/>
          <a:lstStyle/>
          <a:p>
            <a:r>
              <a:rPr lang="en-US" dirty="0"/>
              <a:t>Loops (For … of … )</a:t>
            </a:r>
            <a:endParaRPr lang="uk-UA" dirty="0"/>
          </a:p>
        </p:txBody>
      </p:sp>
      <p:sp>
        <p:nvSpPr>
          <p:cNvPr id="3" name="Text Placeholder 2">
            <a:extLst>
              <a:ext uri="{FF2B5EF4-FFF2-40B4-BE49-F238E27FC236}">
                <a16:creationId xmlns:a16="http://schemas.microsoft.com/office/drawing/2014/main" id="{4A8D09D6-256B-4B38-9D5E-54CAF4362EF2}"/>
              </a:ext>
            </a:extLst>
          </p:cNvPr>
          <p:cNvSpPr>
            <a:spLocks noGrp="1"/>
          </p:cNvSpPr>
          <p:nvPr>
            <p:ph type="body" sz="quarter" idx="10"/>
          </p:nvPr>
        </p:nvSpPr>
        <p:spPr/>
        <p:txBody>
          <a:bodyPr/>
          <a:lstStyle/>
          <a:p>
            <a:r>
              <a:rPr lang="en-US" b="0" i="0" dirty="0">
                <a:solidFill>
                  <a:srgbClr val="000000"/>
                </a:solidFill>
                <a:effectLst/>
                <a:latin typeface="Verdana" panose="020B0604030504040204" pitchFamily="34" charset="0"/>
              </a:rPr>
              <a:t>Loop through the values of an array:</a:t>
            </a:r>
            <a:endParaRPr lang="uk-UA" dirty="0"/>
          </a:p>
        </p:txBody>
      </p:sp>
      <p:pic>
        <p:nvPicPr>
          <p:cNvPr id="5" name="Picture 4">
            <a:extLst>
              <a:ext uri="{FF2B5EF4-FFF2-40B4-BE49-F238E27FC236}">
                <a16:creationId xmlns:a16="http://schemas.microsoft.com/office/drawing/2014/main" id="{880B5538-565C-4BCA-A711-2CF19D40E4B0}"/>
              </a:ext>
            </a:extLst>
          </p:cNvPr>
          <p:cNvPicPr>
            <a:picLocks noChangeAspect="1"/>
          </p:cNvPicPr>
          <p:nvPr/>
        </p:nvPicPr>
        <p:blipFill>
          <a:blip r:embed="rId2"/>
          <a:stretch>
            <a:fillRect/>
          </a:stretch>
        </p:blipFill>
        <p:spPr>
          <a:xfrm>
            <a:off x="3442519" y="2993614"/>
            <a:ext cx="4065371" cy="1804527"/>
          </a:xfrm>
          <a:prstGeom prst="rect">
            <a:avLst/>
          </a:prstGeom>
        </p:spPr>
      </p:pic>
    </p:spTree>
    <p:extLst>
      <p:ext uri="{BB962C8B-B14F-4D97-AF65-F5344CB8AC3E}">
        <p14:creationId xmlns:p14="http://schemas.microsoft.com/office/powerpoint/2010/main" val="2893420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312C-757A-43EE-B5D4-EE53B7BD3E64}"/>
              </a:ext>
            </a:extLst>
          </p:cNvPr>
          <p:cNvSpPr>
            <a:spLocks noGrp="1"/>
          </p:cNvSpPr>
          <p:nvPr>
            <p:ph type="title"/>
          </p:nvPr>
        </p:nvSpPr>
        <p:spPr/>
        <p:txBody>
          <a:bodyPr/>
          <a:lstStyle/>
          <a:p>
            <a:r>
              <a:rPr lang="en-US" dirty="0"/>
              <a:t>Loops (While)</a:t>
            </a:r>
            <a:endParaRPr lang="uk-UA" dirty="0"/>
          </a:p>
        </p:txBody>
      </p:sp>
      <p:sp>
        <p:nvSpPr>
          <p:cNvPr id="3" name="Text Placeholder 2">
            <a:extLst>
              <a:ext uri="{FF2B5EF4-FFF2-40B4-BE49-F238E27FC236}">
                <a16:creationId xmlns:a16="http://schemas.microsoft.com/office/drawing/2014/main" id="{F69B9572-FBB4-40F2-B085-59333FC89A30}"/>
              </a:ext>
            </a:extLst>
          </p:cNvPr>
          <p:cNvSpPr>
            <a:spLocks noGrp="1"/>
          </p:cNvSpPr>
          <p:nvPr>
            <p:ph type="body" sz="quarter" idx="10"/>
          </p:nvPr>
        </p:nvSpPr>
        <p:spPr/>
        <p:txBody>
          <a:bodyPr/>
          <a:lstStyle/>
          <a:p>
            <a:r>
              <a:rPr lang="en-US" b="0" i="0" dirty="0">
                <a:solidFill>
                  <a:srgbClr val="202122"/>
                </a:solidFill>
                <a:effectLst/>
                <a:latin typeface="Arial" panose="020B0604020202020204" pitchFamily="34" charset="0"/>
              </a:rPr>
              <a:t>The syntax of the JavaScript </a:t>
            </a:r>
            <a:r>
              <a:rPr lang="en-US" b="0" i="0" u="none" strike="noStrike" dirty="0">
                <a:solidFill>
                  <a:srgbClr val="0B0080"/>
                </a:solidFill>
                <a:effectLst/>
                <a:latin typeface="Arial" panose="020B0604020202020204" pitchFamily="34" charset="0"/>
                <a:hlinkClick r:id="rId2" tooltip="While loop"/>
              </a:rPr>
              <a:t>while loop</a:t>
            </a:r>
            <a:r>
              <a:rPr lang="en-US" b="0" i="0" dirty="0">
                <a:solidFill>
                  <a:srgbClr val="202122"/>
                </a:solidFill>
                <a:effectLst/>
                <a:latin typeface="Arial" panose="020B0604020202020204" pitchFamily="34" charset="0"/>
              </a:rPr>
              <a:t> is as follows:</a:t>
            </a:r>
            <a:endParaRPr lang="uk-UA" dirty="0"/>
          </a:p>
        </p:txBody>
      </p:sp>
      <p:pic>
        <p:nvPicPr>
          <p:cNvPr id="5" name="Picture 4">
            <a:extLst>
              <a:ext uri="{FF2B5EF4-FFF2-40B4-BE49-F238E27FC236}">
                <a16:creationId xmlns:a16="http://schemas.microsoft.com/office/drawing/2014/main" id="{202929F1-71E8-44D2-A5EF-71CC6B4ECC61}"/>
              </a:ext>
            </a:extLst>
          </p:cNvPr>
          <p:cNvPicPr>
            <a:picLocks noChangeAspect="1"/>
          </p:cNvPicPr>
          <p:nvPr/>
        </p:nvPicPr>
        <p:blipFill>
          <a:blip r:embed="rId3"/>
          <a:stretch>
            <a:fillRect/>
          </a:stretch>
        </p:blipFill>
        <p:spPr>
          <a:xfrm>
            <a:off x="4388566" y="2900208"/>
            <a:ext cx="3024955" cy="2007213"/>
          </a:xfrm>
          <a:prstGeom prst="rect">
            <a:avLst/>
          </a:prstGeom>
        </p:spPr>
      </p:pic>
    </p:spTree>
    <p:extLst>
      <p:ext uri="{BB962C8B-B14F-4D97-AF65-F5344CB8AC3E}">
        <p14:creationId xmlns:p14="http://schemas.microsoft.com/office/powerpoint/2010/main" val="1011569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350A-FA19-48CD-B650-25FF16A62627}"/>
              </a:ext>
            </a:extLst>
          </p:cNvPr>
          <p:cNvSpPr>
            <a:spLocks noGrp="1"/>
          </p:cNvSpPr>
          <p:nvPr>
            <p:ph type="title"/>
          </p:nvPr>
        </p:nvSpPr>
        <p:spPr/>
        <p:txBody>
          <a:bodyPr/>
          <a:lstStyle/>
          <a:p>
            <a:r>
              <a:rPr lang="en-US" dirty="0"/>
              <a:t>Loops (do … while)</a:t>
            </a:r>
            <a:endParaRPr lang="uk-UA" dirty="0"/>
          </a:p>
        </p:txBody>
      </p:sp>
      <p:sp>
        <p:nvSpPr>
          <p:cNvPr id="3" name="Text Placeholder 2">
            <a:extLst>
              <a:ext uri="{FF2B5EF4-FFF2-40B4-BE49-F238E27FC236}">
                <a16:creationId xmlns:a16="http://schemas.microsoft.com/office/drawing/2014/main" id="{72B896BC-9BAB-4E72-8054-25F2F679726E}"/>
              </a:ext>
            </a:extLst>
          </p:cNvPr>
          <p:cNvSpPr>
            <a:spLocks noGrp="1"/>
          </p:cNvSpPr>
          <p:nvPr>
            <p:ph type="body" sz="quarter" idx="10"/>
          </p:nvPr>
        </p:nvSpPr>
        <p:spPr/>
        <p:txBody>
          <a:bodyPr/>
          <a:lstStyle/>
          <a:p>
            <a:r>
              <a:rPr lang="en-US" dirty="0"/>
              <a:t>The syntax of the JavaScript do ... while loop is as follows:</a:t>
            </a:r>
            <a:endParaRPr lang="uk-UA" dirty="0"/>
          </a:p>
        </p:txBody>
      </p:sp>
      <p:pic>
        <p:nvPicPr>
          <p:cNvPr id="6" name="Picture 5">
            <a:extLst>
              <a:ext uri="{FF2B5EF4-FFF2-40B4-BE49-F238E27FC236}">
                <a16:creationId xmlns:a16="http://schemas.microsoft.com/office/drawing/2014/main" id="{841736C4-7BA0-4293-8A4D-E8C5513F35F8}"/>
              </a:ext>
            </a:extLst>
          </p:cNvPr>
          <p:cNvPicPr>
            <a:picLocks noChangeAspect="1"/>
          </p:cNvPicPr>
          <p:nvPr/>
        </p:nvPicPr>
        <p:blipFill>
          <a:blip r:embed="rId2"/>
          <a:stretch>
            <a:fillRect/>
          </a:stretch>
        </p:blipFill>
        <p:spPr>
          <a:xfrm>
            <a:off x="4480542" y="2792053"/>
            <a:ext cx="3230916" cy="2133907"/>
          </a:xfrm>
          <a:prstGeom prst="rect">
            <a:avLst/>
          </a:prstGeom>
        </p:spPr>
      </p:pic>
    </p:spTree>
    <p:extLst>
      <p:ext uri="{BB962C8B-B14F-4D97-AF65-F5344CB8AC3E}">
        <p14:creationId xmlns:p14="http://schemas.microsoft.com/office/powerpoint/2010/main" val="1917895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C899-0AD1-403D-B908-E775A75E0189}"/>
              </a:ext>
            </a:extLst>
          </p:cNvPr>
          <p:cNvSpPr>
            <a:spLocks noGrp="1"/>
          </p:cNvSpPr>
          <p:nvPr>
            <p:ph type="title"/>
          </p:nvPr>
        </p:nvSpPr>
        <p:spPr/>
        <p:txBody>
          <a:bodyPr/>
          <a:lstStyle/>
          <a:p>
            <a:r>
              <a:rPr lang="en-US" dirty="0"/>
              <a:t>Labels</a:t>
            </a:r>
            <a:endParaRPr lang="uk-UA" dirty="0"/>
          </a:p>
        </p:txBody>
      </p:sp>
      <p:sp>
        <p:nvSpPr>
          <p:cNvPr id="3" name="Text Placeholder 2">
            <a:extLst>
              <a:ext uri="{FF2B5EF4-FFF2-40B4-BE49-F238E27FC236}">
                <a16:creationId xmlns:a16="http://schemas.microsoft.com/office/drawing/2014/main" id="{332CF67E-06F8-4229-B8BD-F841DCB0240C}"/>
              </a:ext>
            </a:extLst>
          </p:cNvPr>
          <p:cNvSpPr>
            <a:spLocks noGrp="1"/>
          </p:cNvSpPr>
          <p:nvPr>
            <p:ph type="body" sz="quarter" idx="10"/>
          </p:nvPr>
        </p:nvSpPr>
        <p:spPr/>
        <p:txBody>
          <a:bodyPr/>
          <a:lstStyle/>
          <a:p>
            <a:r>
              <a:rPr lang="en-US" dirty="0"/>
              <a:t>JavaScript supports nested labels in most implementations. Loops or blocks can be labelled for the break statement, and loops for continue. Although </a:t>
            </a:r>
            <a:r>
              <a:rPr lang="en-US" dirty="0" err="1"/>
              <a:t>goto</a:t>
            </a:r>
            <a:r>
              <a:rPr lang="en-US" dirty="0"/>
              <a:t> is a reserved word,[14] </a:t>
            </a:r>
            <a:r>
              <a:rPr lang="en-US" dirty="0" err="1"/>
              <a:t>goto</a:t>
            </a:r>
            <a:r>
              <a:rPr lang="en-US" dirty="0"/>
              <a:t> is not implemented in JavaScript.</a:t>
            </a:r>
            <a:endParaRPr lang="uk-UA" dirty="0"/>
          </a:p>
        </p:txBody>
      </p:sp>
      <p:pic>
        <p:nvPicPr>
          <p:cNvPr id="6" name="Picture 5">
            <a:extLst>
              <a:ext uri="{FF2B5EF4-FFF2-40B4-BE49-F238E27FC236}">
                <a16:creationId xmlns:a16="http://schemas.microsoft.com/office/drawing/2014/main" id="{B66104E3-08E7-407C-B26C-776697FC194D}"/>
              </a:ext>
            </a:extLst>
          </p:cNvPr>
          <p:cNvPicPr>
            <a:picLocks noChangeAspect="1"/>
          </p:cNvPicPr>
          <p:nvPr/>
        </p:nvPicPr>
        <p:blipFill>
          <a:blip r:embed="rId2"/>
          <a:stretch>
            <a:fillRect/>
          </a:stretch>
        </p:blipFill>
        <p:spPr>
          <a:xfrm>
            <a:off x="3894676" y="2880851"/>
            <a:ext cx="5465633" cy="3773533"/>
          </a:xfrm>
          <a:prstGeom prst="rect">
            <a:avLst/>
          </a:prstGeom>
        </p:spPr>
      </p:pic>
    </p:spTree>
    <p:extLst>
      <p:ext uri="{BB962C8B-B14F-4D97-AF65-F5344CB8AC3E}">
        <p14:creationId xmlns:p14="http://schemas.microsoft.com/office/powerpoint/2010/main" val="2329693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C34C-468B-4879-8A3C-7B2153336550}"/>
              </a:ext>
            </a:extLst>
          </p:cNvPr>
          <p:cNvSpPr>
            <a:spLocks noGrp="1"/>
          </p:cNvSpPr>
          <p:nvPr>
            <p:ph type="title"/>
          </p:nvPr>
        </p:nvSpPr>
        <p:spPr/>
        <p:txBody>
          <a:bodyPr/>
          <a:lstStyle/>
          <a:p>
            <a:r>
              <a:rPr lang="en-US" dirty="0"/>
              <a:t>With</a:t>
            </a:r>
            <a:endParaRPr lang="uk-UA" dirty="0"/>
          </a:p>
        </p:txBody>
      </p:sp>
      <p:sp>
        <p:nvSpPr>
          <p:cNvPr id="3" name="Text Placeholder 2">
            <a:extLst>
              <a:ext uri="{FF2B5EF4-FFF2-40B4-BE49-F238E27FC236}">
                <a16:creationId xmlns:a16="http://schemas.microsoft.com/office/drawing/2014/main" id="{9D762AD2-742E-41F0-8B55-FA347DAE4E90}"/>
              </a:ext>
            </a:extLst>
          </p:cNvPr>
          <p:cNvSpPr>
            <a:spLocks noGrp="1"/>
          </p:cNvSpPr>
          <p:nvPr>
            <p:ph type="body" sz="quarter" idx="10"/>
          </p:nvPr>
        </p:nvSpPr>
        <p:spPr/>
        <p:txBody>
          <a:bodyPr/>
          <a:lstStyle/>
          <a:p>
            <a:r>
              <a:rPr lang="en-US" b="0" i="0" dirty="0">
                <a:solidFill>
                  <a:srgbClr val="202122"/>
                </a:solidFill>
                <a:effectLst/>
                <a:latin typeface="Arial" panose="020B0604020202020204" pitchFamily="34" charset="0"/>
              </a:rPr>
              <a:t>The with statement adds all of the given object's properties and methods into the following block's scope, letting them be referenced as if they were local variables.</a:t>
            </a:r>
            <a:endParaRPr lang="uk-UA" dirty="0"/>
          </a:p>
        </p:txBody>
      </p:sp>
      <p:pic>
        <p:nvPicPr>
          <p:cNvPr id="5" name="Picture 4">
            <a:extLst>
              <a:ext uri="{FF2B5EF4-FFF2-40B4-BE49-F238E27FC236}">
                <a16:creationId xmlns:a16="http://schemas.microsoft.com/office/drawing/2014/main" id="{4A635ECF-F83B-4E92-83A3-DF4BAECBB84F}"/>
              </a:ext>
            </a:extLst>
          </p:cNvPr>
          <p:cNvPicPr>
            <a:picLocks noChangeAspect="1"/>
          </p:cNvPicPr>
          <p:nvPr/>
        </p:nvPicPr>
        <p:blipFill>
          <a:blip r:embed="rId2"/>
          <a:stretch>
            <a:fillRect/>
          </a:stretch>
        </p:blipFill>
        <p:spPr>
          <a:xfrm>
            <a:off x="4072652" y="3002416"/>
            <a:ext cx="4308668" cy="1532262"/>
          </a:xfrm>
          <a:prstGeom prst="rect">
            <a:avLst/>
          </a:prstGeom>
        </p:spPr>
      </p:pic>
    </p:spTree>
    <p:extLst>
      <p:ext uri="{BB962C8B-B14F-4D97-AF65-F5344CB8AC3E}">
        <p14:creationId xmlns:p14="http://schemas.microsoft.com/office/powerpoint/2010/main" val="3754163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5864-6512-4D5E-B783-330ABA042FAB}"/>
              </a:ext>
            </a:extLst>
          </p:cNvPr>
          <p:cNvSpPr>
            <a:spLocks noGrp="1"/>
          </p:cNvSpPr>
          <p:nvPr>
            <p:ph type="title"/>
          </p:nvPr>
        </p:nvSpPr>
        <p:spPr/>
        <p:txBody>
          <a:bodyPr/>
          <a:lstStyle/>
          <a:p>
            <a:r>
              <a:rPr lang="en-US" dirty="0"/>
              <a:t>Error handling</a:t>
            </a:r>
            <a:endParaRPr lang="uk-UA" dirty="0"/>
          </a:p>
        </p:txBody>
      </p:sp>
      <p:sp>
        <p:nvSpPr>
          <p:cNvPr id="3" name="Text Placeholder 2">
            <a:extLst>
              <a:ext uri="{FF2B5EF4-FFF2-40B4-BE49-F238E27FC236}">
                <a16:creationId xmlns:a16="http://schemas.microsoft.com/office/drawing/2014/main" id="{78055265-3658-4F98-8CDB-8B548F83E81A}"/>
              </a:ext>
            </a:extLst>
          </p:cNvPr>
          <p:cNvSpPr>
            <a:spLocks noGrp="1"/>
          </p:cNvSpPr>
          <p:nvPr>
            <p:ph type="body" sz="quarter" idx="10"/>
          </p:nvPr>
        </p:nvSpPr>
        <p:spPr/>
        <p:txBody>
          <a:bodyPr/>
          <a:lstStyle/>
          <a:p>
            <a:r>
              <a:rPr lang="en-US" dirty="0"/>
              <a:t>JavaScript includes a try ... catch ... finally exception handling statement to handle run-time errors.</a:t>
            </a:r>
          </a:p>
          <a:p>
            <a:endParaRPr lang="en-US" dirty="0"/>
          </a:p>
          <a:p>
            <a:r>
              <a:rPr lang="en-US" dirty="0"/>
              <a:t>The try ... catch ... finally statement catches exceptions resulting from an error or a throw statement. Its syntax is as follows:</a:t>
            </a:r>
            <a:endParaRPr lang="uk-UA" dirty="0"/>
          </a:p>
        </p:txBody>
      </p:sp>
      <p:pic>
        <p:nvPicPr>
          <p:cNvPr id="6" name="Picture 5">
            <a:extLst>
              <a:ext uri="{FF2B5EF4-FFF2-40B4-BE49-F238E27FC236}">
                <a16:creationId xmlns:a16="http://schemas.microsoft.com/office/drawing/2014/main" id="{EE544C33-42AA-4432-880B-0E177C222301}"/>
              </a:ext>
            </a:extLst>
          </p:cNvPr>
          <p:cNvPicPr>
            <a:picLocks noChangeAspect="1"/>
          </p:cNvPicPr>
          <p:nvPr/>
        </p:nvPicPr>
        <p:blipFill>
          <a:blip r:embed="rId2"/>
          <a:stretch>
            <a:fillRect/>
          </a:stretch>
        </p:blipFill>
        <p:spPr>
          <a:xfrm>
            <a:off x="5585003" y="3802980"/>
            <a:ext cx="5572125" cy="1581150"/>
          </a:xfrm>
          <a:prstGeom prst="rect">
            <a:avLst/>
          </a:prstGeom>
        </p:spPr>
      </p:pic>
      <p:pic>
        <p:nvPicPr>
          <p:cNvPr id="8" name="Picture 7">
            <a:extLst>
              <a:ext uri="{FF2B5EF4-FFF2-40B4-BE49-F238E27FC236}">
                <a16:creationId xmlns:a16="http://schemas.microsoft.com/office/drawing/2014/main" id="{87F2B6B6-2066-4E1D-B239-CC036DE495FE}"/>
              </a:ext>
            </a:extLst>
          </p:cNvPr>
          <p:cNvPicPr>
            <a:picLocks noChangeAspect="1"/>
          </p:cNvPicPr>
          <p:nvPr/>
        </p:nvPicPr>
        <p:blipFill>
          <a:blip r:embed="rId3"/>
          <a:stretch>
            <a:fillRect/>
          </a:stretch>
        </p:blipFill>
        <p:spPr>
          <a:xfrm>
            <a:off x="905847" y="4390809"/>
            <a:ext cx="4330084" cy="962241"/>
          </a:xfrm>
          <a:prstGeom prst="rect">
            <a:avLst/>
          </a:prstGeom>
        </p:spPr>
      </p:pic>
      <p:sp>
        <p:nvSpPr>
          <p:cNvPr id="9" name="TextBox 8">
            <a:extLst>
              <a:ext uri="{FF2B5EF4-FFF2-40B4-BE49-F238E27FC236}">
                <a16:creationId xmlns:a16="http://schemas.microsoft.com/office/drawing/2014/main" id="{F7BB546A-1094-4019-83D7-278DFB5A5B56}"/>
              </a:ext>
            </a:extLst>
          </p:cNvPr>
          <p:cNvSpPr txBox="1"/>
          <p:nvPr/>
        </p:nvSpPr>
        <p:spPr>
          <a:xfrm>
            <a:off x="2230017" y="4072793"/>
            <a:ext cx="907621" cy="369332"/>
          </a:xfrm>
          <a:prstGeom prst="rect">
            <a:avLst/>
          </a:prstGeom>
          <a:noFill/>
        </p:spPr>
        <p:txBody>
          <a:bodyPr wrap="none" rtlCol="0">
            <a:spAutoFit/>
          </a:bodyPr>
          <a:lstStyle/>
          <a:p>
            <a:r>
              <a:rPr lang="en-US" i="1" dirty="0" err="1">
                <a:solidFill>
                  <a:schemeClr val="bg1"/>
                </a:solidFill>
              </a:rPr>
              <a:t>mozilla</a:t>
            </a:r>
            <a:endParaRPr lang="uk-UA" i="1" dirty="0">
              <a:solidFill>
                <a:schemeClr val="bg1"/>
              </a:solidFill>
            </a:endParaRPr>
          </a:p>
        </p:txBody>
      </p:sp>
    </p:spTree>
    <p:extLst>
      <p:ext uri="{BB962C8B-B14F-4D97-AF65-F5344CB8AC3E}">
        <p14:creationId xmlns:p14="http://schemas.microsoft.com/office/powerpoint/2010/main" val="2133484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2374-4BBD-420D-B3B2-8D6C295F8628}"/>
              </a:ext>
            </a:extLst>
          </p:cNvPr>
          <p:cNvSpPr>
            <a:spLocks noGrp="1"/>
          </p:cNvSpPr>
          <p:nvPr>
            <p:ph type="title"/>
          </p:nvPr>
        </p:nvSpPr>
        <p:spPr/>
        <p:txBody>
          <a:bodyPr/>
          <a:lstStyle/>
          <a:p>
            <a:r>
              <a:rPr lang="en-US" dirty="0" err="1"/>
              <a:t>onerror</a:t>
            </a:r>
            <a:endParaRPr lang="uk-UA" dirty="0"/>
          </a:p>
        </p:txBody>
      </p:sp>
      <p:sp>
        <p:nvSpPr>
          <p:cNvPr id="3" name="Text Placeholder 2">
            <a:extLst>
              <a:ext uri="{FF2B5EF4-FFF2-40B4-BE49-F238E27FC236}">
                <a16:creationId xmlns:a16="http://schemas.microsoft.com/office/drawing/2014/main" id="{24B7CFB6-EAAA-4622-8C58-F419ACD4EDE6}"/>
              </a:ext>
            </a:extLst>
          </p:cNvPr>
          <p:cNvSpPr>
            <a:spLocks noGrp="1"/>
          </p:cNvSpPr>
          <p:nvPr>
            <p:ph type="body" sz="quarter" idx="10"/>
          </p:nvPr>
        </p:nvSpPr>
        <p:spPr/>
        <p:txBody>
          <a:bodyPr/>
          <a:lstStyle/>
          <a:p>
            <a:r>
              <a:rPr lang="en-US" b="0" i="0" dirty="0">
                <a:solidFill>
                  <a:srgbClr val="202122"/>
                </a:solidFill>
                <a:effectLst/>
                <a:latin typeface="Arial" panose="020B0604020202020204" pitchFamily="34" charset="0"/>
              </a:rPr>
              <a:t>In a browser, the </a:t>
            </a:r>
            <a:r>
              <a:rPr lang="en-US" b="0" i="0" dirty="0" err="1">
                <a:solidFill>
                  <a:srgbClr val="202122"/>
                </a:solidFill>
                <a:effectLst/>
                <a:latin typeface="Courier New" panose="02070309020205020404" pitchFamily="49" charset="0"/>
              </a:rPr>
              <a:t>onerror</a:t>
            </a:r>
            <a:r>
              <a:rPr lang="en-US" b="0" i="0" dirty="0">
                <a:solidFill>
                  <a:srgbClr val="202122"/>
                </a:solidFill>
                <a:effectLst/>
                <a:latin typeface="Arial" panose="020B0604020202020204" pitchFamily="34" charset="0"/>
              </a:rPr>
              <a:t> event is more commonly used to trap exceptions.</a:t>
            </a:r>
            <a:endParaRPr lang="uk-UA" dirty="0"/>
          </a:p>
        </p:txBody>
      </p:sp>
      <p:pic>
        <p:nvPicPr>
          <p:cNvPr id="5" name="Picture 4">
            <a:extLst>
              <a:ext uri="{FF2B5EF4-FFF2-40B4-BE49-F238E27FC236}">
                <a16:creationId xmlns:a16="http://schemas.microsoft.com/office/drawing/2014/main" id="{64A6966A-472F-4148-AC99-1F43670BF87A}"/>
              </a:ext>
            </a:extLst>
          </p:cNvPr>
          <p:cNvPicPr>
            <a:picLocks noChangeAspect="1"/>
          </p:cNvPicPr>
          <p:nvPr/>
        </p:nvPicPr>
        <p:blipFill>
          <a:blip r:embed="rId2"/>
          <a:stretch>
            <a:fillRect/>
          </a:stretch>
        </p:blipFill>
        <p:spPr>
          <a:xfrm>
            <a:off x="685800" y="2683425"/>
            <a:ext cx="10233332" cy="614946"/>
          </a:xfrm>
          <a:prstGeom prst="rect">
            <a:avLst/>
          </a:prstGeom>
        </p:spPr>
      </p:pic>
    </p:spTree>
    <p:extLst>
      <p:ext uri="{BB962C8B-B14F-4D97-AF65-F5344CB8AC3E}">
        <p14:creationId xmlns:p14="http://schemas.microsoft.com/office/powerpoint/2010/main" val="3313182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DFCA7-ECD1-4036-8085-10E393132761}"/>
              </a:ext>
            </a:extLst>
          </p:cNvPr>
          <p:cNvSpPr>
            <a:spLocks noGrp="1"/>
          </p:cNvSpPr>
          <p:nvPr>
            <p:ph type="title"/>
          </p:nvPr>
        </p:nvSpPr>
        <p:spPr/>
        <p:txBody>
          <a:bodyPr/>
          <a:lstStyle/>
          <a:p>
            <a:r>
              <a:rPr lang="en-US" dirty="0"/>
              <a:t>Promises error handling</a:t>
            </a:r>
            <a:endParaRPr lang="uk-UA" dirty="0"/>
          </a:p>
        </p:txBody>
      </p:sp>
      <p:sp>
        <p:nvSpPr>
          <p:cNvPr id="3" name="Text Placeholder 2">
            <a:extLst>
              <a:ext uri="{FF2B5EF4-FFF2-40B4-BE49-F238E27FC236}">
                <a16:creationId xmlns:a16="http://schemas.microsoft.com/office/drawing/2014/main" id="{62408145-94BC-4FAB-A32B-36ABD4B5532B}"/>
              </a:ext>
            </a:extLst>
          </p:cNvPr>
          <p:cNvSpPr>
            <a:spLocks noGrp="1"/>
          </p:cNvSpPr>
          <p:nvPr>
            <p:ph type="body" sz="quarter" idx="10"/>
          </p:nvPr>
        </p:nvSpPr>
        <p:spPr/>
        <p:txBody>
          <a:bodyPr/>
          <a:lstStyle/>
          <a:p>
            <a:endParaRPr lang="uk-UA" dirty="0"/>
          </a:p>
        </p:txBody>
      </p:sp>
      <p:pic>
        <p:nvPicPr>
          <p:cNvPr id="5" name="Picture 4">
            <a:extLst>
              <a:ext uri="{FF2B5EF4-FFF2-40B4-BE49-F238E27FC236}">
                <a16:creationId xmlns:a16="http://schemas.microsoft.com/office/drawing/2014/main" id="{00841A08-B13A-4849-9F48-427875CE15A4}"/>
              </a:ext>
            </a:extLst>
          </p:cNvPr>
          <p:cNvPicPr>
            <a:picLocks noChangeAspect="1"/>
          </p:cNvPicPr>
          <p:nvPr/>
        </p:nvPicPr>
        <p:blipFill>
          <a:blip r:embed="rId2"/>
          <a:stretch>
            <a:fillRect/>
          </a:stretch>
        </p:blipFill>
        <p:spPr>
          <a:xfrm>
            <a:off x="685800" y="2057399"/>
            <a:ext cx="10820400" cy="1199461"/>
          </a:xfrm>
          <a:prstGeom prst="rect">
            <a:avLst/>
          </a:prstGeom>
        </p:spPr>
      </p:pic>
    </p:spTree>
    <p:extLst>
      <p:ext uri="{BB962C8B-B14F-4D97-AF65-F5344CB8AC3E}">
        <p14:creationId xmlns:p14="http://schemas.microsoft.com/office/powerpoint/2010/main" val="179676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8C00-70BF-42AA-8B51-46C3062C6A90}"/>
              </a:ext>
            </a:extLst>
          </p:cNvPr>
          <p:cNvSpPr>
            <a:spLocks noGrp="1"/>
          </p:cNvSpPr>
          <p:nvPr>
            <p:ph type="title"/>
          </p:nvPr>
        </p:nvSpPr>
        <p:spPr/>
        <p:txBody>
          <a:bodyPr/>
          <a:lstStyle/>
          <a:p>
            <a:r>
              <a:rPr lang="en-US" dirty="0"/>
              <a:t>Whitespaces and semicolons</a:t>
            </a:r>
            <a:endParaRPr lang="uk-UA" dirty="0"/>
          </a:p>
        </p:txBody>
      </p:sp>
      <p:sp>
        <p:nvSpPr>
          <p:cNvPr id="3" name="Text Placeholder 2">
            <a:extLst>
              <a:ext uri="{FF2B5EF4-FFF2-40B4-BE49-F238E27FC236}">
                <a16:creationId xmlns:a16="http://schemas.microsoft.com/office/drawing/2014/main" id="{5ECBD58C-001B-4F7C-8F0A-909ED1646A7E}"/>
              </a:ext>
            </a:extLst>
          </p:cNvPr>
          <p:cNvSpPr>
            <a:spLocks noGrp="1"/>
          </p:cNvSpPr>
          <p:nvPr>
            <p:ph type="body" sz="quarter" idx="10"/>
          </p:nvPr>
        </p:nvSpPr>
        <p:spPr>
          <a:xfrm>
            <a:off x="685800" y="2057399"/>
            <a:ext cx="10820400" cy="4576665"/>
          </a:xfrm>
        </p:spPr>
        <p:txBody>
          <a:bodyPr/>
          <a:lstStyle/>
          <a:p>
            <a:r>
              <a:rPr lang="en-US" b="0" i="0" u="none" strike="noStrike" dirty="0">
                <a:solidFill>
                  <a:srgbClr val="0B0080"/>
                </a:solidFill>
                <a:effectLst/>
                <a:latin typeface="Arial" panose="020B0604020202020204" pitchFamily="34" charset="0"/>
                <a:hlinkClick r:id="rId2" tooltip="Space (punctuation)"/>
              </a:rPr>
              <a:t>Spaces</a:t>
            </a:r>
            <a:r>
              <a:rPr lang="en-US" b="0" i="0" dirty="0">
                <a:solidFill>
                  <a:srgbClr val="202122"/>
                </a:solidFill>
                <a:effectLst/>
                <a:latin typeface="Arial" panose="020B0604020202020204" pitchFamily="34" charset="0"/>
              </a:rPr>
              <a:t>, </a:t>
            </a:r>
            <a:r>
              <a:rPr lang="en-US" b="0" i="0" u="none" strike="noStrike" dirty="0">
                <a:solidFill>
                  <a:srgbClr val="0B0080"/>
                </a:solidFill>
                <a:effectLst/>
                <a:latin typeface="Arial" panose="020B0604020202020204" pitchFamily="34" charset="0"/>
                <a:hlinkClick r:id="rId3" tooltip="Tab character"/>
              </a:rPr>
              <a:t>tabs</a:t>
            </a:r>
            <a:r>
              <a:rPr lang="en-US" b="0" i="0" dirty="0">
                <a:solidFill>
                  <a:srgbClr val="202122"/>
                </a:solidFill>
                <a:effectLst/>
                <a:latin typeface="Arial" panose="020B0604020202020204" pitchFamily="34" charset="0"/>
              </a:rPr>
              <a:t> and </a:t>
            </a:r>
            <a:r>
              <a:rPr lang="en-US" b="0" i="0" u="none" strike="noStrike" dirty="0">
                <a:solidFill>
                  <a:srgbClr val="0B0080"/>
                </a:solidFill>
                <a:effectLst/>
                <a:latin typeface="Arial" panose="020B0604020202020204" pitchFamily="34" charset="0"/>
                <a:hlinkClick r:id="rId4" tooltip="Newline"/>
              </a:rPr>
              <a:t>newlines</a:t>
            </a:r>
            <a:r>
              <a:rPr lang="en-US" b="0" i="0" dirty="0">
                <a:solidFill>
                  <a:srgbClr val="202122"/>
                </a:solidFill>
                <a:effectLst/>
                <a:latin typeface="Arial" panose="020B0604020202020204" pitchFamily="34" charset="0"/>
              </a:rPr>
              <a:t> used outside of string constants are called </a:t>
            </a:r>
            <a:r>
              <a:rPr lang="en-US" b="0" i="0" u="none" strike="noStrike" dirty="0">
                <a:solidFill>
                  <a:srgbClr val="0B0080"/>
                </a:solidFill>
                <a:effectLst/>
                <a:latin typeface="Arial" panose="020B0604020202020204" pitchFamily="34" charset="0"/>
                <a:hlinkClick r:id="rId5" tooltip="Whitespace (computer science)"/>
              </a:rPr>
              <a:t>whitespace</a:t>
            </a:r>
            <a:r>
              <a:rPr lang="en-US" b="0" i="0" dirty="0">
                <a:solidFill>
                  <a:srgbClr val="202122"/>
                </a:solidFill>
                <a:effectLst/>
                <a:latin typeface="Arial" panose="020B0604020202020204" pitchFamily="34" charset="0"/>
              </a:rPr>
              <a:t>. Unlike in </a:t>
            </a:r>
            <a:r>
              <a:rPr lang="en-US" b="0" i="0" u="none" strike="noStrike" dirty="0">
                <a:solidFill>
                  <a:srgbClr val="0B0080"/>
                </a:solidFill>
                <a:effectLst/>
                <a:latin typeface="Arial" panose="020B0604020202020204" pitchFamily="34" charset="0"/>
                <a:hlinkClick r:id="rId6" tooltip="C (programming language)"/>
              </a:rPr>
              <a:t>C</a:t>
            </a:r>
            <a:r>
              <a:rPr lang="en-US" b="0" i="0" dirty="0">
                <a:solidFill>
                  <a:srgbClr val="202122"/>
                </a:solidFill>
                <a:effectLst/>
                <a:latin typeface="Arial" panose="020B0604020202020204" pitchFamily="34" charset="0"/>
              </a:rPr>
              <a:t>, whitespace in JavaScript source can directly impact </a:t>
            </a:r>
            <a:r>
              <a:rPr lang="en-US" b="0" i="0" u="none" strike="noStrike" dirty="0">
                <a:solidFill>
                  <a:srgbClr val="0B0080"/>
                </a:solidFill>
                <a:effectLst/>
                <a:latin typeface="Arial" panose="020B0604020202020204" pitchFamily="34" charset="0"/>
                <a:hlinkClick r:id="rId7" tooltip="Semantics (computer science)"/>
              </a:rPr>
              <a:t>semantics</a:t>
            </a:r>
            <a:r>
              <a:rPr lang="en-US" b="0" i="0" dirty="0">
                <a:solidFill>
                  <a:srgbClr val="202122"/>
                </a:solidFill>
                <a:effectLst/>
                <a:latin typeface="Arial" panose="020B0604020202020204" pitchFamily="34" charset="0"/>
              </a:rPr>
              <a:t>. The five restricted productions are: return, throw, continue, </a:t>
            </a:r>
            <a:r>
              <a:rPr lang="en-US" b="0" i="0" dirty="0" err="1">
                <a:solidFill>
                  <a:srgbClr val="202122"/>
                </a:solidFill>
                <a:effectLst/>
                <a:latin typeface="Arial" panose="020B0604020202020204" pitchFamily="34" charset="0"/>
              </a:rPr>
              <a:t>etc</a:t>
            </a:r>
            <a:r>
              <a:rPr lang="en-US" b="0" i="0" dirty="0">
                <a:solidFill>
                  <a:srgbClr val="202122"/>
                </a:solidFill>
                <a:effectLst/>
                <a:latin typeface="Arial" panose="020B0604020202020204" pitchFamily="34" charset="0"/>
              </a:rPr>
              <a:t>…</a:t>
            </a:r>
          </a:p>
          <a:p>
            <a:endParaRPr lang="en-US" dirty="0">
              <a:solidFill>
                <a:srgbClr val="202122"/>
              </a:solidFill>
              <a:latin typeface="Arial" panose="020B0604020202020204" pitchFamily="34" charset="0"/>
            </a:endParaRPr>
          </a:p>
        </p:txBody>
      </p:sp>
      <p:pic>
        <p:nvPicPr>
          <p:cNvPr id="5" name="Picture 4">
            <a:extLst>
              <a:ext uri="{FF2B5EF4-FFF2-40B4-BE49-F238E27FC236}">
                <a16:creationId xmlns:a16="http://schemas.microsoft.com/office/drawing/2014/main" id="{95FAE5A1-DCF6-4856-8DEC-221E8B4BD709}"/>
              </a:ext>
            </a:extLst>
          </p:cNvPr>
          <p:cNvPicPr>
            <a:picLocks noChangeAspect="1"/>
          </p:cNvPicPr>
          <p:nvPr/>
        </p:nvPicPr>
        <p:blipFill>
          <a:blip r:embed="rId8"/>
          <a:stretch>
            <a:fillRect/>
          </a:stretch>
        </p:blipFill>
        <p:spPr>
          <a:xfrm>
            <a:off x="1007706" y="3286319"/>
            <a:ext cx="3562835" cy="1528690"/>
          </a:xfrm>
          <a:prstGeom prst="rect">
            <a:avLst/>
          </a:prstGeom>
        </p:spPr>
      </p:pic>
      <p:pic>
        <p:nvPicPr>
          <p:cNvPr id="7" name="Picture 6">
            <a:extLst>
              <a:ext uri="{FF2B5EF4-FFF2-40B4-BE49-F238E27FC236}">
                <a16:creationId xmlns:a16="http://schemas.microsoft.com/office/drawing/2014/main" id="{50C74194-3EEC-44F7-8F4B-03E60179B5F1}"/>
              </a:ext>
            </a:extLst>
          </p:cNvPr>
          <p:cNvPicPr>
            <a:picLocks noChangeAspect="1"/>
          </p:cNvPicPr>
          <p:nvPr/>
        </p:nvPicPr>
        <p:blipFill>
          <a:blip r:embed="rId9"/>
          <a:stretch>
            <a:fillRect/>
          </a:stretch>
        </p:blipFill>
        <p:spPr>
          <a:xfrm>
            <a:off x="4892447" y="3286319"/>
            <a:ext cx="2257187" cy="1728909"/>
          </a:xfrm>
          <a:prstGeom prst="rect">
            <a:avLst/>
          </a:prstGeom>
        </p:spPr>
      </p:pic>
      <p:pic>
        <p:nvPicPr>
          <p:cNvPr id="9" name="Picture 8">
            <a:extLst>
              <a:ext uri="{FF2B5EF4-FFF2-40B4-BE49-F238E27FC236}">
                <a16:creationId xmlns:a16="http://schemas.microsoft.com/office/drawing/2014/main" id="{3CEC9A77-40F8-4961-996D-580E0CBF5B93}"/>
              </a:ext>
            </a:extLst>
          </p:cNvPr>
          <p:cNvPicPr>
            <a:picLocks noChangeAspect="1"/>
          </p:cNvPicPr>
          <p:nvPr/>
        </p:nvPicPr>
        <p:blipFill>
          <a:blip r:embed="rId10"/>
          <a:stretch>
            <a:fillRect/>
          </a:stretch>
        </p:blipFill>
        <p:spPr>
          <a:xfrm>
            <a:off x="7732479" y="3286319"/>
            <a:ext cx="3538901" cy="1964882"/>
          </a:xfrm>
          <a:prstGeom prst="rect">
            <a:avLst/>
          </a:prstGeom>
        </p:spPr>
      </p:pic>
    </p:spTree>
    <p:extLst>
      <p:ext uri="{BB962C8B-B14F-4D97-AF65-F5344CB8AC3E}">
        <p14:creationId xmlns:p14="http://schemas.microsoft.com/office/powerpoint/2010/main" val="3826316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DA553-410A-4537-80E7-573BEB3EB164}"/>
              </a:ext>
            </a:extLst>
          </p:cNvPr>
          <p:cNvSpPr>
            <a:spLocks noGrp="1"/>
          </p:cNvSpPr>
          <p:nvPr>
            <p:ph type="title"/>
          </p:nvPr>
        </p:nvSpPr>
        <p:spPr/>
        <p:txBody>
          <a:bodyPr/>
          <a:lstStyle/>
          <a:p>
            <a:r>
              <a:rPr lang="en-US" dirty="0"/>
              <a:t>“Use strict”</a:t>
            </a:r>
            <a:endParaRPr lang="uk-UA" dirty="0"/>
          </a:p>
        </p:txBody>
      </p:sp>
      <p:sp>
        <p:nvSpPr>
          <p:cNvPr id="3" name="Text Placeholder 2">
            <a:extLst>
              <a:ext uri="{FF2B5EF4-FFF2-40B4-BE49-F238E27FC236}">
                <a16:creationId xmlns:a16="http://schemas.microsoft.com/office/drawing/2014/main" id="{85F57B68-3749-4C49-84C6-42DB426430FA}"/>
              </a:ext>
            </a:extLst>
          </p:cNvPr>
          <p:cNvSpPr>
            <a:spLocks noGrp="1"/>
          </p:cNvSpPr>
          <p:nvPr>
            <p:ph type="body" sz="quarter" idx="10"/>
          </p:nvPr>
        </p:nvSpPr>
        <p:spPr>
          <a:xfrm>
            <a:off x="685800" y="2057400"/>
            <a:ext cx="10820400" cy="3671596"/>
          </a:xfrm>
        </p:spPr>
        <p:txBody>
          <a:bodyPr/>
          <a:lstStyle/>
          <a:p>
            <a:pPr algn="l"/>
            <a:r>
              <a:rPr lang="en-US" b="0" i="0" dirty="0">
                <a:solidFill>
                  <a:srgbClr val="000000"/>
                </a:solidFill>
                <a:effectLst/>
                <a:latin typeface="Verdana" panose="020B0604030504040204" pitchFamily="34" charset="0"/>
              </a:rPr>
              <a:t>Strict mode makes it easier to write "secure" JavaScript.</a:t>
            </a:r>
          </a:p>
          <a:p>
            <a:pPr algn="l"/>
            <a:r>
              <a:rPr lang="en-US" b="0" i="0" dirty="0">
                <a:solidFill>
                  <a:srgbClr val="000000"/>
                </a:solidFill>
                <a:effectLst/>
                <a:latin typeface="Verdana" panose="020B0604030504040204" pitchFamily="34" charset="0"/>
              </a:rPr>
              <a:t>Strict mode changes previously accepted "bad syntax" into real errors.</a:t>
            </a:r>
          </a:p>
          <a:p>
            <a:pPr algn="l"/>
            <a:r>
              <a:rPr lang="en-US" b="0" i="0" dirty="0">
                <a:solidFill>
                  <a:srgbClr val="000000"/>
                </a:solidFill>
                <a:effectLst/>
                <a:latin typeface="Verdana" panose="020B0604030504040204" pitchFamily="34" charset="0"/>
              </a:rPr>
              <a:t>As an example, in normal JavaScript, mistyping a variable name creates a new global variable. In strict mode, this will throw an error, making it impossible to accidentally create a global variable.</a:t>
            </a:r>
          </a:p>
          <a:p>
            <a:pPr algn="l"/>
            <a:r>
              <a:rPr lang="en-US" b="0" i="0" dirty="0">
                <a:solidFill>
                  <a:srgbClr val="000000"/>
                </a:solidFill>
                <a:effectLst/>
                <a:latin typeface="Verdana" panose="020B0604030504040204" pitchFamily="34" charset="0"/>
              </a:rPr>
              <a:t>In normal JavaScript, a developer will not receive any error feedback assigning values to non-writable properties.</a:t>
            </a:r>
          </a:p>
          <a:p>
            <a:pPr algn="l"/>
            <a:r>
              <a:rPr lang="en-US" b="0" i="0" dirty="0">
                <a:solidFill>
                  <a:srgbClr val="000000"/>
                </a:solidFill>
                <a:effectLst/>
                <a:latin typeface="Verdana" panose="020B0604030504040204" pitchFamily="34" charset="0"/>
              </a:rPr>
              <a:t>In strict mode, any assignment to a non-writable property, a getter-only property, a non-existing property, a non-existing variable, or a non-existing object, will throw an error.</a:t>
            </a:r>
          </a:p>
          <a:p>
            <a:br>
              <a:rPr lang="en-US" dirty="0"/>
            </a:br>
            <a:endParaRPr lang="uk-UA" dirty="0"/>
          </a:p>
        </p:txBody>
      </p:sp>
    </p:spTree>
    <p:extLst>
      <p:ext uri="{BB962C8B-B14F-4D97-AF65-F5344CB8AC3E}">
        <p14:creationId xmlns:p14="http://schemas.microsoft.com/office/powerpoint/2010/main" val="1173534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D64B4-BE3A-46D5-96A2-DA2FCDBA891C}"/>
              </a:ext>
            </a:extLst>
          </p:cNvPr>
          <p:cNvSpPr>
            <a:spLocks noGrp="1"/>
          </p:cNvSpPr>
          <p:nvPr>
            <p:ph type="title"/>
          </p:nvPr>
        </p:nvSpPr>
        <p:spPr/>
        <p:txBody>
          <a:bodyPr/>
          <a:lstStyle/>
          <a:p>
            <a:r>
              <a:rPr lang="en-US" dirty="0"/>
              <a:t>“Use strict” (part 1)</a:t>
            </a:r>
            <a:endParaRPr lang="uk-UA" dirty="0"/>
          </a:p>
        </p:txBody>
      </p:sp>
      <p:sp>
        <p:nvSpPr>
          <p:cNvPr id="3" name="Text Placeholder 2">
            <a:extLst>
              <a:ext uri="{FF2B5EF4-FFF2-40B4-BE49-F238E27FC236}">
                <a16:creationId xmlns:a16="http://schemas.microsoft.com/office/drawing/2014/main" id="{CE34926E-AC7C-4E0C-A84B-90CDFCDD5F85}"/>
              </a:ext>
            </a:extLst>
          </p:cNvPr>
          <p:cNvSpPr>
            <a:spLocks noGrp="1"/>
          </p:cNvSpPr>
          <p:nvPr>
            <p:ph type="body" sz="quarter" idx="10"/>
          </p:nvPr>
        </p:nvSpPr>
        <p:spPr>
          <a:xfrm>
            <a:off x="685800" y="2057400"/>
            <a:ext cx="6844004" cy="404813"/>
          </a:xfrm>
        </p:spPr>
        <p:txBody>
          <a:bodyPr/>
          <a:lstStyle/>
          <a:p>
            <a:r>
              <a:rPr lang="en-US" b="0" i="0" dirty="0">
                <a:solidFill>
                  <a:srgbClr val="000000"/>
                </a:solidFill>
                <a:effectLst/>
                <a:latin typeface="Verdana" panose="020B0604030504040204" pitchFamily="34" charset="0"/>
              </a:rPr>
              <a:t>Using a variable, without declaring it, is not allowed:</a:t>
            </a:r>
            <a:endParaRPr lang="uk-UA" dirty="0"/>
          </a:p>
        </p:txBody>
      </p:sp>
      <p:pic>
        <p:nvPicPr>
          <p:cNvPr id="7" name="Picture 6">
            <a:extLst>
              <a:ext uri="{FF2B5EF4-FFF2-40B4-BE49-F238E27FC236}">
                <a16:creationId xmlns:a16="http://schemas.microsoft.com/office/drawing/2014/main" id="{12BCD66C-DB33-4919-BF0D-505B63A89CF0}"/>
              </a:ext>
            </a:extLst>
          </p:cNvPr>
          <p:cNvPicPr>
            <a:picLocks noChangeAspect="1"/>
          </p:cNvPicPr>
          <p:nvPr/>
        </p:nvPicPr>
        <p:blipFill>
          <a:blip r:embed="rId2"/>
          <a:stretch>
            <a:fillRect/>
          </a:stretch>
        </p:blipFill>
        <p:spPr>
          <a:xfrm>
            <a:off x="781050" y="2462213"/>
            <a:ext cx="5314950" cy="619125"/>
          </a:xfrm>
          <a:prstGeom prst="rect">
            <a:avLst/>
          </a:prstGeom>
        </p:spPr>
      </p:pic>
      <p:sp>
        <p:nvSpPr>
          <p:cNvPr id="8" name="TextBox 7">
            <a:extLst>
              <a:ext uri="{FF2B5EF4-FFF2-40B4-BE49-F238E27FC236}">
                <a16:creationId xmlns:a16="http://schemas.microsoft.com/office/drawing/2014/main" id="{4C8BD546-F06D-48D5-AA9E-348866217A52}"/>
              </a:ext>
            </a:extLst>
          </p:cNvPr>
          <p:cNvSpPr txBox="1"/>
          <p:nvPr/>
        </p:nvSpPr>
        <p:spPr>
          <a:xfrm>
            <a:off x="564502" y="3116819"/>
            <a:ext cx="5454057" cy="369332"/>
          </a:xfrm>
          <a:prstGeom prst="rect">
            <a:avLst/>
          </a:prstGeom>
          <a:noFill/>
        </p:spPr>
        <p:txBody>
          <a:bodyPr wrap="none" rtlCol="0">
            <a:spAutoFit/>
          </a:bodyPr>
          <a:lstStyle/>
          <a:p>
            <a:r>
              <a:rPr lang="en-US" b="0" i="0" dirty="0">
                <a:solidFill>
                  <a:srgbClr val="000000"/>
                </a:solidFill>
                <a:effectLst/>
                <a:latin typeface="Verdana" panose="020B0604030504040204" pitchFamily="34" charset="0"/>
              </a:rPr>
              <a:t>Deleting a variable (or object) is not allowed.</a:t>
            </a:r>
            <a:endParaRPr lang="uk-UA" dirty="0"/>
          </a:p>
        </p:txBody>
      </p:sp>
      <p:pic>
        <p:nvPicPr>
          <p:cNvPr id="10" name="Picture 9">
            <a:extLst>
              <a:ext uri="{FF2B5EF4-FFF2-40B4-BE49-F238E27FC236}">
                <a16:creationId xmlns:a16="http://schemas.microsoft.com/office/drawing/2014/main" id="{259C879C-69DD-4222-A06C-286D58325941}"/>
              </a:ext>
            </a:extLst>
          </p:cNvPr>
          <p:cNvPicPr>
            <a:picLocks noChangeAspect="1"/>
          </p:cNvPicPr>
          <p:nvPr/>
        </p:nvPicPr>
        <p:blipFill>
          <a:blip r:embed="rId3"/>
          <a:stretch>
            <a:fillRect/>
          </a:stretch>
        </p:blipFill>
        <p:spPr>
          <a:xfrm>
            <a:off x="865025" y="3546610"/>
            <a:ext cx="5381625" cy="819150"/>
          </a:xfrm>
          <a:prstGeom prst="rect">
            <a:avLst/>
          </a:prstGeom>
        </p:spPr>
      </p:pic>
      <p:sp>
        <p:nvSpPr>
          <p:cNvPr id="11" name="TextBox 10">
            <a:extLst>
              <a:ext uri="{FF2B5EF4-FFF2-40B4-BE49-F238E27FC236}">
                <a16:creationId xmlns:a16="http://schemas.microsoft.com/office/drawing/2014/main" id="{EBF85F00-E27B-4D25-9DEC-428ABE9FAA7E}"/>
              </a:ext>
            </a:extLst>
          </p:cNvPr>
          <p:cNvSpPr txBox="1"/>
          <p:nvPr/>
        </p:nvSpPr>
        <p:spPr>
          <a:xfrm>
            <a:off x="564502" y="4385882"/>
            <a:ext cx="5504199" cy="369332"/>
          </a:xfrm>
          <a:prstGeom prst="rect">
            <a:avLst/>
          </a:prstGeom>
          <a:noFill/>
        </p:spPr>
        <p:txBody>
          <a:bodyPr wrap="none" rtlCol="0">
            <a:spAutoFit/>
          </a:bodyPr>
          <a:lstStyle/>
          <a:p>
            <a:r>
              <a:rPr lang="en-US" b="0" i="0" dirty="0">
                <a:solidFill>
                  <a:srgbClr val="000000"/>
                </a:solidFill>
                <a:effectLst/>
                <a:latin typeface="Verdana" panose="020B0604030504040204" pitchFamily="34" charset="0"/>
              </a:rPr>
              <a:t>Duplicating a parameter name is not allowed:</a:t>
            </a:r>
            <a:endParaRPr lang="uk-UA" dirty="0"/>
          </a:p>
        </p:txBody>
      </p:sp>
      <p:pic>
        <p:nvPicPr>
          <p:cNvPr id="13" name="Picture 12">
            <a:extLst>
              <a:ext uri="{FF2B5EF4-FFF2-40B4-BE49-F238E27FC236}">
                <a16:creationId xmlns:a16="http://schemas.microsoft.com/office/drawing/2014/main" id="{CB7F6933-727A-41C7-8C39-30F250912278}"/>
              </a:ext>
            </a:extLst>
          </p:cNvPr>
          <p:cNvPicPr>
            <a:picLocks noChangeAspect="1"/>
          </p:cNvPicPr>
          <p:nvPr/>
        </p:nvPicPr>
        <p:blipFill>
          <a:blip r:embed="rId4"/>
          <a:stretch>
            <a:fillRect/>
          </a:stretch>
        </p:blipFill>
        <p:spPr>
          <a:xfrm>
            <a:off x="865025" y="4907232"/>
            <a:ext cx="5276850" cy="542925"/>
          </a:xfrm>
          <a:prstGeom prst="rect">
            <a:avLst/>
          </a:prstGeom>
        </p:spPr>
      </p:pic>
    </p:spTree>
    <p:extLst>
      <p:ext uri="{BB962C8B-B14F-4D97-AF65-F5344CB8AC3E}">
        <p14:creationId xmlns:p14="http://schemas.microsoft.com/office/powerpoint/2010/main" val="2636543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4DCE-0224-461B-BAEC-8ACCBA01D414}"/>
              </a:ext>
            </a:extLst>
          </p:cNvPr>
          <p:cNvSpPr>
            <a:spLocks noGrp="1"/>
          </p:cNvSpPr>
          <p:nvPr>
            <p:ph type="title"/>
          </p:nvPr>
        </p:nvSpPr>
        <p:spPr/>
        <p:txBody>
          <a:bodyPr/>
          <a:lstStyle/>
          <a:p>
            <a:r>
              <a:rPr lang="en-US" dirty="0"/>
              <a:t>“Use strict” (part 2)</a:t>
            </a:r>
            <a:endParaRPr lang="uk-UA" dirty="0"/>
          </a:p>
        </p:txBody>
      </p:sp>
      <p:sp>
        <p:nvSpPr>
          <p:cNvPr id="3" name="Text Placeholder 2">
            <a:extLst>
              <a:ext uri="{FF2B5EF4-FFF2-40B4-BE49-F238E27FC236}">
                <a16:creationId xmlns:a16="http://schemas.microsoft.com/office/drawing/2014/main" id="{AFC1E853-75C5-4DF9-93D6-A6505D294A46}"/>
              </a:ext>
            </a:extLst>
          </p:cNvPr>
          <p:cNvSpPr>
            <a:spLocks noGrp="1"/>
          </p:cNvSpPr>
          <p:nvPr>
            <p:ph type="body" sz="quarter" idx="10"/>
          </p:nvPr>
        </p:nvSpPr>
        <p:spPr>
          <a:xfrm>
            <a:off x="685800" y="2057399"/>
            <a:ext cx="10820400" cy="4114799"/>
          </a:xfrm>
        </p:spPr>
        <p:txBody>
          <a:bodyPr/>
          <a:lstStyle/>
          <a:p>
            <a:r>
              <a:rPr lang="en-US" b="0" i="0" dirty="0">
                <a:solidFill>
                  <a:srgbClr val="000000"/>
                </a:solidFill>
                <a:effectLst/>
                <a:latin typeface="Verdana" panose="020B0604030504040204" pitchFamily="34" charset="0"/>
              </a:rPr>
              <a:t>Octal numeric literals are not allowed:</a:t>
            </a:r>
          </a:p>
          <a:p>
            <a:r>
              <a:rPr lang="en-US" b="0" i="0" dirty="0">
                <a:solidFill>
                  <a:srgbClr val="000000"/>
                </a:solidFill>
                <a:effectLst/>
                <a:latin typeface="Verdana" panose="020B0604030504040204" pitchFamily="34" charset="0"/>
              </a:rPr>
              <a:t>Octal escape characters are not allowed:</a:t>
            </a:r>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Writing to a read-only property is not allowed:</a:t>
            </a:r>
          </a:p>
          <a:p>
            <a:r>
              <a:rPr lang="en-US" b="0" i="0" dirty="0">
                <a:solidFill>
                  <a:srgbClr val="000000"/>
                </a:solidFill>
                <a:effectLst/>
                <a:latin typeface="Verdana" panose="020B0604030504040204" pitchFamily="34" charset="0"/>
              </a:rPr>
              <a:t>Writing to a get-only property is not allowed:</a:t>
            </a:r>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Deleting an undeletable property is not allowed:</a:t>
            </a:r>
          </a:p>
          <a:p>
            <a:r>
              <a:rPr lang="en-US" dirty="0">
                <a:latin typeface="Verdana" panose="020B0604030504040204" pitchFamily="34" charset="0"/>
                <a:ea typeface="Verdana" panose="020B0604030504040204" pitchFamily="34" charset="0"/>
              </a:rPr>
              <a:t>The word eval cannot be used as a variable:</a:t>
            </a:r>
          </a:p>
          <a:p>
            <a:r>
              <a:rPr lang="en-US" dirty="0">
                <a:latin typeface="Verdana" panose="020B0604030504040204" pitchFamily="34" charset="0"/>
                <a:ea typeface="Verdana" panose="020B0604030504040204" pitchFamily="34" charset="0"/>
              </a:rPr>
              <a:t>The word arguments cannot be used as a variable:</a:t>
            </a:r>
          </a:p>
          <a:p>
            <a:r>
              <a:rPr lang="en-US" dirty="0">
                <a:latin typeface="Verdana" panose="020B0604030504040204" pitchFamily="34" charset="0"/>
                <a:ea typeface="Verdana" panose="020B0604030504040204" pitchFamily="34" charset="0"/>
              </a:rPr>
              <a:t>The with statement is not allowed:</a:t>
            </a:r>
          </a:p>
          <a:p>
            <a:r>
              <a:rPr lang="en-US" dirty="0">
                <a:latin typeface="Verdana" panose="020B0604030504040204" pitchFamily="34" charset="0"/>
                <a:ea typeface="Verdana" panose="020B0604030504040204" pitchFamily="34" charset="0"/>
              </a:rPr>
              <a:t>For security reasons, eval() is not allowed to create variables in the scope from which it was called:</a:t>
            </a:r>
          </a:p>
          <a:p>
            <a:endParaRPr lang="en-US" dirty="0">
              <a:latin typeface="Verdana" panose="020B0604030504040204" pitchFamily="34" charset="0"/>
              <a:ea typeface="Verdana" panose="020B0604030504040204" pitchFamily="34" charset="0"/>
            </a:endParaRPr>
          </a:p>
          <a:p>
            <a:endParaRPr lang="uk-UA"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56685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DE58-F88E-42F3-9EC4-A9FC6AC8D65E}"/>
              </a:ext>
            </a:extLst>
          </p:cNvPr>
          <p:cNvSpPr>
            <a:spLocks noGrp="1"/>
          </p:cNvSpPr>
          <p:nvPr>
            <p:ph type="title"/>
          </p:nvPr>
        </p:nvSpPr>
        <p:spPr/>
        <p:txBody>
          <a:bodyPr/>
          <a:lstStyle/>
          <a:p>
            <a:r>
              <a:rPr lang="en-US" dirty="0"/>
              <a:t>“Use strict” (part 3)</a:t>
            </a:r>
            <a:endParaRPr lang="uk-UA" dirty="0"/>
          </a:p>
        </p:txBody>
      </p:sp>
      <p:sp>
        <p:nvSpPr>
          <p:cNvPr id="3" name="Text Placeholder 2">
            <a:extLst>
              <a:ext uri="{FF2B5EF4-FFF2-40B4-BE49-F238E27FC236}">
                <a16:creationId xmlns:a16="http://schemas.microsoft.com/office/drawing/2014/main" id="{1FB7F151-FDAB-46DB-872C-06A32CD05D6E}"/>
              </a:ext>
            </a:extLst>
          </p:cNvPr>
          <p:cNvSpPr>
            <a:spLocks noGrp="1"/>
          </p:cNvSpPr>
          <p:nvPr>
            <p:ph type="body" sz="quarter" idx="10"/>
          </p:nvPr>
        </p:nvSpPr>
        <p:spPr/>
        <p:txBody>
          <a:bodyPr/>
          <a:lstStyle/>
          <a:p>
            <a:r>
              <a:rPr lang="en-US" dirty="0"/>
              <a:t>The this keyword in functions behaves differently in strict mode.</a:t>
            </a:r>
          </a:p>
          <a:p>
            <a:r>
              <a:rPr lang="en-US" dirty="0"/>
              <a:t>The this keyword refers to the object that called the function.</a:t>
            </a:r>
          </a:p>
          <a:p>
            <a:r>
              <a:rPr lang="en-US" dirty="0"/>
              <a:t>If the object is not specified, functions in strict mode will return undefined and functions in normal mode will return the global object (window):</a:t>
            </a:r>
          </a:p>
          <a:p>
            <a:endParaRPr lang="uk-UA" dirty="0"/>
          </a:p>
        </p:txBody>
      </p:sp>
    </p:spTree>
    <p:extLst>
      <p:ext uri="{BB962C8B-B14F-4D97-AF65-F5344CB8AC3E}">
        <p14:creationId xmlns:p14="http://schemas.microsoft.com/office/powerpoint/2010/main" val="299246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300F-A3E8-4825-8BE4-ACEC3331AB23}"/>
              </a:ext>
            </a:extLst>
          </p:cNvPr>
          <p:cNvSpPr>
            <a:spLocks noGrp="1"/>
          </p:cNvSpPr>
          <p:nvPr>
            <p:ph type="title"/>
          </p:nvPr>
        </p:nvSpPr>
        <p:spPr/>
        <p:txBody>
          <a:bodyPr/>
          <a:lstStyle/>
          <a:p>
            <a:r>
              <a:rPr lang="en-US" dirty="0"/>
              <a:t>“Use strict” (part 4)</a:t>
            </a:r>
            <a:endParaRPr lang="uk-UA" dirty="0"/>
          </a:p>
        </p:txBody>
      </p:sp>
      <p:sp>
        <p:nvSpPr>
          <p:cNvPr id="3" name="Text Placeholder 2">
            <a:extLst>
              <a:ext uri="{FF2B5EF4-FFF2-40B4-BE49-F238E27FC236}">
                <a16:creationId xmlns:a16="http://schemas.microsoft.com/office/drawing/2014/main" id="{147E8EA8-3177-43A1-8DB0-3731A444ADD3}"/>
              </a:ext>
            </a:extLst>
          </p:cNvPr>
          <p:cNvSpPr>
            <a:spLocks noGrp="1"/>
          </p:cNvSpPr>
          <p:nvPr>
            <p:ph type="body" sz="quarter" idx="10"/>
          </p:nvPr>
        </p:nvSpPr>
        <p:spPr/>
        <p:txBody>
          <a:bodyPr/>
          <a:lstStyle/>
          <a:p>
            <a:pPr algn="l"/>
            <a:r>
              <a:rPr lang="en-US" b="0" i="0" dirty="0">
                <a:solidFill>
                  <a:srgbClr val="000000"/>
                </a:solidFill>
                <a:effectLst/>
                <a:latin typeface="Verdana" panose="020B0604030504040204" pitchFamily="34" charset="0"/>
              </a:rPr>
              <a:t>Keywords reserved for future JavaScript versions can NOT be used as variable names in strict mode.</a:t>
            </a:r>
          </a:p>
          <a:p>
            <a:pPr algn="l"/>
            <a:r>
              <a:rPr lang="en-US" b="0" i="0" dirty="0">
                <a:solidFill>
                  <a:srgbClr val="000000"/>
                </a:solidFill>
                <a:effectLst/>
                <a:latin typeface="Verdana" panose="020B0604030504040204" pitchFamily="34" charset="0"/>
              </a:rPr>
              <a:t>These are:</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implements</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interface</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let</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package</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private</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protected</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public</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static</a:t>
            </a:r>
          </a:p>
          <a:p>
            <a:pPr algn="l">
              <a:buFont typeface="Arial" panose="020B0604020202020204" pitchFamily="34" charset="0"/>
              <a:buChar char="•"/>
            </a:pPr>
            <a:r>
              <a:rPr lang="en-US" sz="1600" b="0" i="0" dirty="0">
                <a:solidFill>
                  <a:srgbClr val="000000"/>
                </a:solidFill>
                <a:effectLst/>
                <a:latin typeface="Verdana" panose="020B0604030504040204" pitchFamily="34" charset="0"/>
              </a:rPr>
              <a:t>yield</a:t>
            </a:r>
          </a:p>
          <a:p>
            <a:endParaRPr lang="uk-UA" dirty="0"/>
          </a:p>
        </p:txBody>
      </p:sp>
      <p:pic>
        <p:nvPicPr>
          <p:cNvPr id="5" name="Picture 4">
            <a:extLst>
              <a:ext uri="{FF2B5EF4-FFF2-40B4-BE49-F238E27FC236}">
                <a16:creationId xmlns:a16="http://schemas.microsoft.com/office/drawing/2014/main" id="{E4C92A05-A634-4097-8E99-F02E50A636A9}"/>
              </a:ext>
            </a:extLst>
          </p:cNvPr>
          <p:cNvPicPr>
            <a:picLocks noChangeAspect="1"/>
          </p:cNvPicPr>
          <p:nvPr/>
        </p:nvPicPr>
        <p:blipFill>
          <a:blip r:embed="rId2"/>
          <a:stretch>
            <a:fillRect/>
          </a:stretch>
        </p:blipFill>
        <p:spPr>
          <a:xfrm>
            <a:off x="3765679" y="3051888"/>
            <a:ext cx="6210104" cy="720012"/>
          </a:xfrm>
          <a:prstGeom prst="rect">
            <a:avLst/>
          </a:prstGeom>
        </p:spPr>
      </p:pic>
    </p:spTree>
    <p:extLst>
      <p:ext uri="{BB962C8B-B14F-4D97-AF65-F5344CB8AC3E}">
        <p14:creationId xmlns:p14="http://schemas.microsoft.com/office/powerpoint/2010/main" val="2937929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07CA-F268-4FD2-B5DB-B4E59DD0EFDF}"/>
              </a:ext>
            </a:extLst>
          </p:cNvPr>
          <p:cNvSpPr>
            <a:spLocks noGrp="1"/>
          </p:cNvSpPr>
          <p:nvPr>
            <p:ph type="title"/>
          </p:nvPr>
        </p:nvSpPr>
        <p:spPr/>
        <p:txBody>
          <a:bodyPr/>
          <a:lstStyle/>
          <a:p>
            <a:r>
              <a:rPr lang="en-US" dirty="0"/>
              <a:t>Comments</a:t>
            </a:r>
            <a:endParaRPr lang="uk-UA" dirty="0"/>
          </a:p>
        </p:txBody>
      </p:sp>
      <p:sp>
        <p:nvSpPr>
          <p:cNvPr id="3" name="Text Placeholder 2">
            <a:extLst>
              <a:ext uri="{FF2B5EF4-FFF2-40B4-BE49-F238E27FC236}">
                <a16:creationId xmlns:a16="http://schemas.microsoft.com/office/drawing/2014/main" id="{FC079B60-472C-4200-B554-D880CECD4C38}"/>
              </a:ext>
            </a:extLst>
          </p:cNvPr>
          <p:cNvSpPr>
            <a:spLocks noGrp="1"/>
          </p:cNvSpPr>
          <p:nvPr>
            <p:ph type="body" sz="quarter" idx="10"/>
          </p:nvPr>
        </p:nvSpPr>
        <p:spPr/>
        <p:txBody>
          <a:bodyPr/>
          <a:lstStyle/>
          <a:p>
            <a:r>
              <a:rPr lang="en-US" b="0" i="0" u="none" strike="noStrike" dirty="0">
                <a:solidFill>
                  <a:srgbClr val="0B0080"/>
                </a:solidFill>
                <a:effectLst/>
                <a:latin typeface="Arial" panose="020B0604020202020204" pitchFamily="34" charset="0"/>
                <a:hlinkClick r:id="rId2" tooltip="Comment (computer programming)"/>
              </a:rPr>
              <a:t>Comment</a:t>
            </a:r>
            <a:r>
              <a:rPr lang="en-US" b="0" i="0" dirty="0">
                <a:solidFill>
                  <a:srgbClr val="202122"/>
                </a:solidFill>
                <a:effectLst/>
                <a:latin typeface="Arial" panose="020B0604020202020204" pitchFamily="34" charset="0"/>
              </a:rPr>
              <a:t> syntax is the same as in </a:t>
            </a:r>
            <a:r>
              <a:rPr lang="en-US" b="0" i="0" u="none" strike="noStrike" dirty="0">
                <a:solidFill>
                  <a:srgbClr val="0B0080"/>
                </a:solidFill>
                <a:effectLst/>
                <a:latin typeface="Arial" panose="020B0604020202020204" pitchFamily="34" charset="0"/>
                <a:hlinkClick r:id="rId3" tooltip="C++"/>
              </a:rPr>
              <a:t>C++</a:t>
            </a:r>
            <a:r>
              <a:rPr lang="en-US" b="0" i="0" dirty="0">
                <a:solidFill>
                  <a:srgbClr val="202122"/>
                </a:solidFill>
                <a:effectLst/>
                <a:latin typeface="Arial" panose="020B0604020202020204" pitchFamily="34" charset="0"/>
              </a:rPr>
              <a:t> and many other languages.</a:t>
            </a:r>
            <a:endParaRPr lang="uk-UA" dirty="0"/>
          </a:p>
        </p:txBody>
      </p:sp>
      <p:pic>
        <p:nvPicPr>
          <p:cNvPr id="5" name="Picture 4">
            <a:extLst>
              <a:ext uri="{FF2B5EF4-FFF2-40B4-BE49-F238E27FC236}">
                <a16:creationId xmlns:a16="http://schemas.microsoft.com/office/drawing/2014/main" id="{4E861D97-8DAA-4ADB-9ED7-094876F7D9C7}"/>
              </a:ext>
            </a:extLst>
          </p:cNvPr>
          <p:cNvPicPr>
            <a:picLocks noChangeAspect="1"/>
          </p:cNvPicPr>
          <p:nvPr/>
        </p:nvPicPr>
        <p:blipFill>
          <a:blip r:embed="rId4"/>
          <a:stretch>
            <a:fillRect/>
          </a:stretch>
        </p:blipFill>
        <p:spPr>
          <a:xfrm>
            <a:off x="685800" y="2824064"/>
            <a:ext cx="7003051" cy="2139821"/>
          </a:xfrm>
          <a:prstGeom prst="rect">
            <a:avLst/>
          </a:prstGeom>
        </p:spPr>
      </p:pic>
    </p:spTree>
    <p:extLst>
      <p:ext uri="{BB962C8B-B14F-4D97-AF65-F5344CB8AC3E}">
        <p14:creationId xmlns:p14="http://schemas.microsoft.com/office/powerpoint/2010/main" val="330774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9236-3384-461B-B400-AF084F0808A3}"/>
              </a:ext>
            </a:extLst>
          </p:cNvPr>
          <p:cNvSpPr>
            <a:spLocks noGrp="1"/>
          </p:cNvSpPr>
          <p:nvPr>
            <p:ph type="title"/>
          </p:nvPr>
        </p:nvSpPr>
        <p:spPr/>
        <p:txBody>
          <a:bodyPr/>
          <a:lstStyle/>
          <a:p>
            <a:r>
              <a:rPr lang="en-US" dirty="0"/>
              <a:t>Variables</a:t>
            </a:r>
            <a:endParaRPr lang="uk-UA" dirty="0"/>
          </a:p>
        </p:txBody>
      </p:sp>
      <p:sp>
        <p:nvSpPr>
          <p:cNvPr id="3" name="Text Placeholder 2">
            <a:extLst>
              <a:ext uri="{FF2B5EF4-FFF2-40B4-BE49-F238E27FC236}">
                <a16:creationId xmlns:a16="http://schemas.microsoft.com/office/drawing/2014/main" id="{93B3A821-8138-48F5-8234-93848658B17A}"/>
              </a:ext>
            </a:extLst>
          </p:cNvPr>
          <p:cNvSpPr>
            <a:spLocks noGrp="1"/>
          </p:cNvSpPr>
          <p:nvPr>
            <p:ph type="body" sz="quarter" idx="10"/>
          </p:nvPr>
        </p:nvSpPr>
        <p:spPr/>
        <p:txBody>
          <a:bodyPr/>
          <a:lstStyle/>
          <a:p>
            <a:r>
              <a:rPr lang="en-US" b="0" i="0" u="none" strike="noStrike" dirty="0">
                <a:solidFill>
                  <a:srgbClr val="0B0080"/>
                </a:solidFill>
                <a:effectLst/>
                <a:latin typeface="Arial" panose="020B0604020202020204" pitchFamily="34" charset="0"/>
                <a:hlinkClick r:id="rId2" tooltip="Variable (programming)"/>
              </a:rPr>
              <a:t>Variables</a:t>
            </a:r>
            <a:r>
              <a:rPr lang="en-US" b="0" i="0" dirty="0">
                <a:solidFill>
                  <a:srgbClr val="202122"/>
                </a:solidFill>
                <a:effectLst/>
                <a:latin typeface="Arial" panose="020B0604020202020204" pitchFamily="34" charset="0"/>
              </a:rPr>
              <a:t> in standard JavaScript have no </a:t>
            </a:r>
            <a:r>
              <a:rPr lang="en-US" b="0" i="0" u="none" strike="noStrike" dirty="0">
                <a:solidFill>
                  <a:srgbClr val="0B0080"/>
                </a:solidFill>
                <a:effectLst/>
                <a:latin typeface="Arial" panose="020B0604020202020204" pitchFamily="34" charset="0"/>
                <a:hlinkClick r:id="rId3" tooltip="Type system"/>
              </a:rPr>
              <a:t>type</a:t>
            </a:r>
            <a:r>
              <a:rPr lang="en-US" b="0" i="0" dirty="0">
                <a:solidFill>
                  <a:srgbClr val="202122"/>
                </a:solidFill>
                <a:effectLst/>
                <a:latin typeface="Arial" panose="020B0604020202020204" pitchFamily="34" charset="0"/>
              </a:rPr>
              <a:t> attached, and any value can be stored in any variable. Starting with </a:t>
            </a:r>
            <a:r>
              <a:rPr lang="en-US" b="0" i="0" u="none" strike="noStrike" dirty="0">
                <a:solidFill>
                  <a:srgbClr val="0B0080"/>
                </a:solidFill>
                <a:effectLst/>
                <a:latin typeface="Arial" panose="020B0604020202020204" pitchFamily="34" charset="0"/>
                <a:hlinkClick r:id="rId4" tooltip="ECMAScript"/>
              </a:rPr>
              <a:t>ES6</a:t>
            </a:r>
            <a:r>
              <a:rPr lang="en-US" b="0" i="0" dirty="0">
                <a:solidFill>
                  <a:srgbClr val="202122"/>
                </a:solidFill>
                <a:effectLst/>
                <a:latin typeface="Arial" panose="020B0604020202020204" pitchFamily="34" charset="0"/>
              </a:rPr>
              <a:t>, the version of the language </a:t>
            </a:r>
            <a:r>
              <a:rPr lang="en-US" b="0" i="0" dirty="0" err="1">
                <a:solidFill>
                  <a:srgbClr val="202122"/>
                </a:solidFill>
                <a:effectLst/>
                <a:latin typeface="Arial" panose="020B0604020202020204" pitchFamily="34" charset="0"/>
              </a:rPr>
              <a:t>finalised</a:t>
            </a:r>
            <a:r>
              <a:rPr lang="en-US" b="0" i="0" dirty="0">
                <a:solidFill>
                  <a:srgbClr val="202122"/>
                </a:solidFill>
                <a:effectLst/>
                <a:latin typeface="Arial" panose="020B0604020202020204" pitchFamily="34" charset="0"/>
              </a:rPr>
              <a:t> in 2015, variables can be declared with </a:t>
            </a:r>
            <a:r>
              <a:rPr lang="en-US" b="0" i="0" dirty="0">
                <a:solidFill>
                  <a:srgbClr val="FF0000"/>
                </a:solidFill>
                <a:effectLst/>
                <a:latin typeface="Arial" panose="020B0604020202020204" pitchFamily="34" charset="0"/>
              </a:rPr>
              <a:t>let</a:t>
            </a:r>
            <a:r>
              <a:rPr lang="en-US" b="0" i="0" dirty="0">
                <a:solidFill>
                  <a:srgbClr val="202122"/>
                </a:solidFill>
                <a:effectLst/>
                <a:latin typeface="Arial" panose="020B0604020202020204" pitchFamily="34" charset="0"/>
              </a:rPr>
              <a:t>  (for a </a:t>
            </a:r>
            <a:r>
              <a:rPr lang="en-US" b="0" i="0" u="none" strike="noStrike" dirty="0">
                <a:solidFill>
                  <a:srgbClr val="0B0080"/>
                </a:solidFill>
                <a:effectLst/>
                <a:latin typeface="Arial" panose="020B0604020202020204" pitchFamily="34" charset="0"/>
                <a:hlinkClick r:id="rId5" tooltip="Block scope"/>
              </a:rPr>
              <a:t>block level</a:t>
            </a:r>
            <a:r>
              <a:rPr lang="en-US" b="0" i="0" dirty="0">
                <a:solidFill>
                  <a:srgbClr val="202122"/>
                </a:solidFill>
                <a:effectLst/>
                <a:latin typeface="Arial" panose="020B0604020202020204" pitchFamily="34" charset="0"/>
              </a:rPr>
              <a:t> variable), </a:t>
            </a:r>
            <a:r>
              <a:rPr lang="en-US" b="0" i="0" dirty="0">
                <a:solidFill>
                  <a:srgbClr val="FF0000"/>
                </a:solidFill>
                <a:effectLst/>
                <a:latin typeface="Arial" panose="020B0604020202020204" pitchFamily="34" charset="0"/>
              </a:rPr>
              <a:t>var </a:t>
            </a:r>
            <a:r>
              <a:rPr lang="en-US" b="0" i="0" dirty="0">
                <a:solidFill>
                  <a:srgbClr val="202122"/>
                </a:solidFill>
                <a:effectLst/>
                <a:latin typeface="Arial" panose="020B0604020202020204" pitchFamily="34" charset="0"/>
              </a:rPr>
              <a:t>(for a </a:t>
            </a:r>
            <a:r>
              <a:rPr lang="en-US" b="0" i="0" u="none" strike="noStrike" dirty="0">
                <a:solidFill>
                  <a:srgbClr val="0B0080"/>
                </a:solidFill>
                <a:effectLst/>
                <a:latin typeface="Arial" panose="020B0604020202020204" pitchFamily="34" charset="0"/>
                <a:hlinkClick r:id="rId6" tooltip="Function scope"/>
              </a:rPr>
              <a:t>function level</a:t>
            </a:r>
            <a:r>
              <a:rPr lang="en-US" b="0" i="0" dirty="0">
                <a:solidFill>
                  <a:srgbClr val="202122"/>
                </a:solidFill>
                <a:effectLst/>
                <a:latin typeface="Arial" panose="020B0604020202020204" pitchFamily="34" charset="0"/>
              </a:rPr>
              <a:t> variable) or </a:t>
            </a:r>
            <a:r>
              <a:rPr lang="en-US" b="0" i="0" dirty="0">
                <a:solidFill>
                  <a:srgbClr val="FF0000"/>
                </a:solidFill>
                <a:effectLst/>
                <a:latin typeface="Arial" panose="020B0604020202020204" pitchFamily="34" charset="0"/>
              </a:rPr>
              <a:t>const </a:t>
            </a:r>
            <a:r>
              <a:rPr lang="en-US" b="0" i="0" dirty="0">
                <a:solidFill>
                  <a:srgbClr val="202122"/>
                </a:solidFill>
                <a:effectLst/>
                <a:latin typeface="Arial" panose="020B0604020202020204" pitchFamily="34" charset="0"/>
              </a:rPr>
              <a:t>(for an immutable one). An identifier must start with a letter, underscore (_), or dollar sign ($); subsequent characters can also be digits (0-9). Because JavaScript is case sensitive, letters include the characters "A" through "Z" (uppercase) and the characters "a" through "z" (lowercase).</a:t>
            </a:r>
            <a:endParaRPr lang="uk-UA" dirty="0">
              <a:solidFill>
                <a:srgbClr val="FF0000"/>
              </a:solidFill>
            </a:endParaRPr>
          </a:p>
        </p:txBody>
      </p:sp>
    </p:spTree>
    <p:extLst>
      <p:ext uri="{BB962C8B-B14F-4D97-AF65-F5344CB8AC3E}">
        <p14:creationId xmlns:p14="http://schemas.microsoft.com/office/powerpoint/2010/main" val="225175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B63A-4BD4-4AE8-9F99-E196A462AC18}"/>
              </a:ext>
            </a:extLst>
          </p:cNvPr>
          <p:cNvSpPr>
            <a:spLocks noGrp="1"/>
          </p:cNvSpPr>
          <p:nvPr>
            <p:ph type="title"/>
          </p:nvPr>
        </p:nvSpPr>
        <p:spPr/>
        <p:txBody>
          <a:bodyPr/>
          <a:lstStyle/>
          <a:p>
            <a:r>
              <a:rPr lang="en-US" dirty="0"/>
              <a:t>Scope and hoisting</a:t>
            </a:r>
            <a:endParaRPr lang="uk-UA" dirty="0"/>
          </a:p>
        </p:txBody>
      </p:sp>
      <p:sp>
        <p:nvSpPr>
          <p:cNvPr id="3" name="Text Placeholder 2">
            <a:extLst>
              <a:ext uri="{FF2B5EF4-FFF2-40B4-BE49-F238E27FC236}">
                <a16:creationId xmlns:a16="http://schemas.microsoft.com/office/drawing/2014/main" id="{92D0B770-4DB5-445F-BAAA-96B8CB688A28}"/>
              </a:ext>
            </a:extLst>
          </p:cNvPr>
          <p:cNvSpPr>
            <a:spLocks noGrp="1"/>
          </p:cNvSpPr>
          <p:nvPr>
            <p:ph type="body" sz="quarter" idx="10"/>
          </p:nvPr>
        </p:nvSpPr>
        <p:spPr/>
        <p:txBody>
          <a:bodyPr/>
          <a:lstStyle/>
          <a:p>
            <a:r>
              <a:rPr lang="en-US" b="0" i="0" dirty="0">
                <a:solidFill>
                  <a:srgbClr val="202122"/>
                </a:solidFill>
                <a:effectLst/>
                <a:latin typeface="Arial" panose="020B0604020202020204" pitchFamily="34" charset="0"/>
              </a:rPr>
              <a:t>Variables are </a:t>
            </a:r>
            <a:r>
              <a:rPr lang="en-US" b="0" i="0" u="none" strike="noStrike" dirty="0">
                <a:solidFill>
                  <a:srgbClr val="0B0080"/>
                </a:solidFill>
                <a:effectLst/>
                <a:latin typeface="Arial" panose="020B0604020202020204" pitchFamily="34" charset="0"/>
                <a:hlinkClick r:id="rId2" tooltip="Lexical scoping"/>
              </a:rPr>
              <a:t>lexically scoped</a:t>
            </a:r>
            <a:r>
              <a:rPr lang="en-US" b="0" i="0" dirty="0">
                <a:solidFill>
                  <a:srgbClr val="202122"/>
                </a:solidFill>
                <a:effectLst/>
                <a:latin typeface="Arial" panose="020B0604020202020204" pitchFamily="34" charset="0"/>
              </a:rPr>
              <a:t> at </a:t>
            </a:r>
            <a:r>
              <a:rPr lang="en-US" b="0" i="0" u="none" strike="noStrike" dirty="0">
                <a:solidFill>
                  <a:srgbClr val="0B0080"/>
                </a:solidFill>
                <a:effectLst/>
                <a:latin typeface="Arial" panose="020B0604020202020204" pitchFamily="34" charset="0"/>
                <a:hlinkClick r:id="rId3" tooltip="Function scope"/>
              </a:rPr>
              <a:t>function level</a:t>
            </a:r>
            <a:r>
              <a:rPr lang="en-US" b="0" i="0" dirty="0">
                <a:solidFill>
                  <a:srgbClr val="202122"/>
                </a:solidFill>
                <a:effectLst/>
                <a:latin typeface="Arial" panose="020B0604020202020204" pitchFamily="34" charset="0"/>
              </a:rPr>
              <a:t> (not </a:t>
            </a:r>
            <a:r>
              <a:rPr lang="en-US" b="0" i="0" u="none" strike="noStrike" dirty="0">
                <a:solidFill>
                  <a:srgbClr val="0B0080"/>
                </a:solidFill>
                <a:effectLst/>
                <a:latin typeface="Arial" panose="020B0604020202020204" pitchFamily="34" charset="0"/>
                <a:hlinkClick r:id="rId4" tooltip="Block scope"/>
              </a:rPr>
              <a:t>block level</a:t>
            </a:r>
            <a:r>
              <a:rPr lang="en-US" b="0" i="0" dirty="0">
                <a:solidFill>
                  <a:srgbClr val="202122"/>
                </a:solidFill>
                <a:effectLst/>
                <a:latin typeface="Arial" panose="020B0604020202020204" pitchFamily="34" charset="0"/>
              </a:rPr>
              <a:t> as in C), and this does not depend on order (</a:t>
            </a:r>
            <a:r>
              <a:rPr lang="en-US" b="0" i="0" u="none" strike="noStrike" dirty="0">
                <a:solidFill>
                  <a:srgbClr val="0B0080"/>
                </a:solidFill>
                <a:effectLst/>
                <a:latin typeface="Arial" panose="020B0604020202020204" pitchFamily="34" charset="0"/>
                <a:hlinkClick r:id="rId5" tooltip="Forward declaration"/>
              </a:rPr>
              <a:t>forward declaration</a:t>
            </a:r>
            <a:r>
              <a:rPr lang="en-US" b="0" i="0" dirty="0">
                <a:solidFill>
                  <a:srgbClr val="202122"/>
                </a:solidFill>
                <a:effectLst/>
                <a:latin typeface="Arial" panose="020B0604020202020204" pitchFamily="34" charset="0"/>
              </a:rPr>
              <a:t> is not necessary): if a variable is declared inside a function (at any point, in any block), then inside the function, the name will resolve to that variable. This is equivalent in block scoping to variables being forward declared at the top of the function, and is referred to as </a:t>
            </a:r>
            <a:r>
              <a:rPr lang="en-US" b="0" i="1" dirty="0">
                <a:solidFill>
                  <a:srgbClr val="202122"/>
                </a:solidFill>
                <a:effectLst/>
                <a:latin typeface="Arial" panose="020B0604020202020204" pitchFamily="34" charset="0"/>
              </a:rPr>
              <a:t>hoisting</a:t>
            </a:r>
            <a:r>
              <a:rPr lang="en-US" b="0" i="0" dirty="0">
                <a:solidFill>
                  <a:srgbClr val="202122"/>
                </a:solidFill>
                <a:effectLst/>
                <a:latin typeface="Arial" panose="020B0604020202020204" pitchFamily="34" charset="0"/>
              </a:rPr>
              <a:t>.</a:t>
            </a:r>
            <a:endParaRPr lang="uk-UA" dirty="0"/>
          </a:p>
        </p:txBody>
      </p:sp>
      <p:pic>
        <p:nvPicPr>
          <p:cNvPr id="5" name="Picture 4">
            <a:extLst>
              <a:ext uri="{FF2B5EF4-FFF2-40B4-BE49-F238E27FC236}">
                <a16:creationId xmlns:a16="http://schemas.microsoft.com/office/drawing/2014/main" id="{174589FF-40F9-4089-B3FA-AE0448C4FE8A}"/>
              </a:ext>
            </a:extLst>
          </p:cNvPr>
          <p:cNvPicPr>
            <a:picLocks noChangeAspect="1"/>
          </p:cNvPicPr>
          <p:nvPr/>
        </p:nvPicPr>
        <p:blipFill>
          <a:blip r:embed="rId6"/>
          <a:stretch>
            <a:fillRect/>
          </a:stretch>
        </p:blipFill>
        <p:spPr>
          <a:xfrm>
            <a:off x="685799" y="3925466"/>
            <a:ext cx="6704587" cy="926452"/>
          </a:xfrm>
          <a:prstGeom prst="rect">
            <a:avLst/>
          </a:prstGeom>
        </p:spPr>
      </p:pic>
    </p:spTree>
    <p:extLst>
      <p:ext uri="{BB962C8B-B14F-4D97-AF65-F5344CB8AC3E}">
        <p14:creationId xmlns:p14="http://schemas.microsoft.com/office/powerpoint/2010/main" val="99423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9C1B92-534C-47A0-B35C-7F8EBB8DA40C}"/>
              </a:ext>
            </a:extLst>
          </p:cNvPr>
          <p:cNvSpPr>
            <a:spLocks noGrp="1"/>
          </p:cNvSpPr>
          <p:nvPr>
            <p:ph type="title"/>
          </p:nvPr>
        </p:nvSpPr>
        <p:spPr/>
        <p:txBody>
          <a:bodyPr/>
          <a:lstStyle/>
          <a:p>
            <a:r>
              <a:rPr lang="en-US" dirty="0"/>
              <a:t>Primitive data types</a:t>
            </a:r>
            <a:endParaRPr lang="uk-UA" dirty="0"/>
          </a:p>
        </p:txBody>
      </p:sp>
      <p:sp>
        <p:nvSpPr>
          <p:cNvPr id="5" name="Text Placeholder 4">
            <a:extLst>
              <a:ext uri="{FF2B5EF4-FFF2-40B4-BE49-F238E27FC236}">
                <a16:creationId xmlns:a16="http://schemas.microsoft.com/office/drawing/2014/main" id="{8FA807B4-AFD7-4059-940E-031033A6C169}"/>
              </a:ext>
            </a:extLst>
          </p:cNvPr>
          <p:cNvSpPr>
            <a:spLocks noGrp="1"/>
          </p:cNvSpPr>
          <p:nvPr>
            <p:ph type="body" sz="quarter" idx="10"/>
          </p:nvPr>
        </p:nvSpPr>
        <p:spPr/>
        <p:txBody>
          <a:bodyPr/>
          <a:lstStyle/>
          <a:p>
            <a:pPr algn="l"/>
            <a:r>
              <a:rPr lang="en-US" b="0" i="0" dirty="0">
                <a:solidFill>
                  <a:srgbClr val="202122"/>
                </a:solidFill>
                <a:effectLst/>
                <a:latin typeface="Arial" panose="020B0604020202020204" pitchFamily="34" charset="0"/>
              </a:rPr>
              <a:t>The JavaScript language provides six </a:t>
            </a:r>
            <a:r>
              <a:rPr lang="en-US" b="0" i="0" u="none" strike="noStrike" dirty="0">
                <a:solidFill>
                  <a:srgbClr val="0B0080"/>
                </a:solidFill>
                <a:effectLst/>
                <a:latin typeface="Arial" panose="020B0604020202020204" pitchFamily="34" charset="0"/>
                <a:hlinkClick r:id="rId2" tooltip="Primitive data types"/>
              </a:rPr>
              <a:t>primitive data types</a:t>
            </a:r>
            <a:r>
              <a:rPr lang="en-US" b="0" i="0" dirty="0">
                <a:solidFill>
                  <a:srgbClr val="202122"/>
                </a:solidFill>
                <a:effectLst/>
                <a:latin typeface="Arial" panose="020B0604020202020204" pitchFamily="34" charset="0"/>
              </a:rPr>
              <a:t>:</a:t>
            </a:r>
          </a:p>
          <a:p>
            <a:pPr algn="l">
              <a:buFont typeface="Arial" panose="020B0604020202020204" pitchFamily="34" charset="0"/>
              <a:buChar char="•"/>
            </a:pPr>
            <a:r>
              <a:rPr lang="en-US" b="0" i="0" dirty="0">
                <a:solidFill>
                  <a:srgbClr val="202122"/>
                </a:solidFill>
                <a:effectLst/>
                <a:latin typeface="Arial" panose="020B0604020202020204" pitchFamily="34" charset="0"/>
              </a:rPr>
              <a:t>Undefined</a:t>
            </a:r>
          </a:p>
          <a:p>
            <a:pPr algn="l">
              <a:buFont typeface="Arial" panose="020B0604020202020204" pitchFamily="34" charset="0"/>
              <a:buChar char="•"/>
            </a:pPr>
            <a:r>
              <a:rPr lang="en-US" b="0" i="0" dirty="0">
                <a:solidFill>
                  <a:srgbClr val="202122"/>
                </a:solidFill>
                <a:effectLst/>
                <a:latin typeface="Arial" panose="020B0604020202020204" pitchFamily="34" charset="0"/>
              </a:rPr>
              <a:t>Null</a:t>
            </a:r>
          </a:p>
          <a:p>
            <a:pPr algn="l">
              <a:buFont typeface="Arial" panose="020B0604020202020204" pitchFamily="34" charset="0"/>
              <a:buChar char="•"/>
            </a:pPr>
            <a:r>
              <a:rPr lang="en-US" b="0" i="0" dirty="0">
                <a:solidFill>
                  <a:srgbClr val="202122"/>
                </a:solidFill>
                <a:effectLst/>
                <a:latin typeface="Arial" panose="020B0604020202020204" pitchFamily="34" charset="0"/>
              </a:rPr>
              <a:t>Number</a:t>
            </a:r>
          </a:p>
          <a:p>
            <a:pPr algn="l">
              <a:buFont typeface="Arial" panose="020B0604020202020204" pitchFamily="34" charset="0"/>
              <a:buChar char="•"/>
            </a:pPr>
            <a:r>
              <a:rPr lang="en-US" b="0" i="0" dirty="0">
                <a:solidFill>
                  <a:srgbClr val="202122"/>
                </a:solidFill>
                <a:effectLst/>
                <a:latin typeface="Arial" panose="020B0604020202020204" pitchFamily="34" charset="0"/>
              </a:rPr>
              <a:t>String</a:t>
            </a:r>
          </a:p>
          <a:p>
            <a:pPr algn="l">
              <a:buFont typeface="Arial" panose="020B0604020202020204" pitchFamily="34" charset="0"/>
              <a:buChar char="•"/>
            </a:pPr>
            <a:r>
              <a:rPr lang="en-US" b="0" i="0" dirty="0">
                <a:solidFill>
                  <a:srgbClr val="202122"/>
                </a:solidFill>
                <a:effectLst/>
                <a:latin typeface="Arial" panose="020B0604020202020204" pitchFamily="34" charset="0"/>
              </a:rPr>
              <a:t>Boolean</a:t>
            </a:r>
          </a:p>
          <a:p>
            <a:pPr algn="l">
              <a:buFont typeface="Arial" panose="020B0604020202020204" pitchFamily="34" charset="0"/>
              <a:buChar char="•"/>
            </a:pPr>
            <a:r>
              <a:rPr lang="en-US" b="0" i="0" dirty="0">
                <a:solidFill>
                  <a:srgbClr val="202122"/>
                </a:solidFill>
                <a:effectLst/>
                <a:latin typeface="Arial" panose="020B0604020202020204" pitchFamily="34" charset="0"/>
              </a:rPr>
              <a:t>Symbol</a:t>
            </a:r>
          </a:p>
          <a:p>
            <a:endParaRPr lang="uk-UA" dirty="0"/>
          </a:p>
        </p:txBody>
      </p:sp>
    </p:spTree>
    <p:extLst>
      <p:ext uri="{BB962C8B-B14F-4D97-AF65-F5344CB8AC3E}">
        <p14:creationId xmlns:p14="http://schemas.microsoft.com/office/powerpoint/2010/main" val="344077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FD0E-C53D-4A08-BEF5-9847250E6C31}"/>
              </a:ext>
            </a:extLst>
          </p:cNvPr>
          <p:cNvSpPr>
            <a:spLocks noGrp="1"/>
          </p:cNvSpPr>
          <p:nvPr>
            <p:ph type="title"/>
          </p:nvPr>
        </p:nvSpPr>
        <p:spPr/>
        <p:txBody>
          <a:bodyPr/>
          <a:lstStyle/>
          <a:p>
            <a:r>
              <a:rPr lang="en-US" dirty="0"/>
              <a:t>Undefined</a:t>
            </a:r>
            <a:endParaRPr lang="uk-UA" dirty="0"/>
          </a:p>
        </p:txBody>
      </p:sp>
      <p:sp>
        <p:nvSpPr>
          <p:cNvPr id="3" name="Text Placeholder 2">
            <a:extLst>
              <a:ext uri="{FF2B5EF4-FFF2-40B4-BE49-F238E27FC236}">
                <a16:creationId xmlns:a16="http://schemas.microsoft.com/office/drawing/2014/main" id="{637245BB-310E-4E7C-A00C-8EE1778A4C25}"/>
              </a:ext>
            </a:extLst>
          </p:cNvPr>
          <p:cNvSpPr>
            <a:spLocks noGrp="1"/>
          </p:cNvSpPr>
          <p:nvPr>
            <p:ph type="body" sz="quarter" idx="10"/>
          </p:nvPr>
        </p:nvSpPr>
        <p:spPr/>
        <p:txBody>
          <a:bodyPr/>
          <a:lstStyle/>
          <a:p>
            <a:pPr algn="l"/>
            <a:r>
              <a:rPr lang="en-US" b="0" i="0" dirty="0">
                <a:solidFill>
                  <a:srgbClr val="202122"/>
                </a:solidFill>
                <a:effectLst/>
                <a:latin typeface="Arial" panose="020B0604020202020204" pitchFamily="34" charset="0"/>
              </a:rPr>
              <a:t>The </a:t>
            </a:r>
            <a:r>
              <a:rPr lang="en-US" b="0" i="0" u="none" strike="noStrike" dirty="0">
                <a:solidFill>
                  <a:srgbClr val="0B0080"/>
                </a:solidFill>
                <a:effectLst/>
                <a:latin typeface="Arial" panose="020B0604020202020204" pitchFamily="34" charset="0"/>
                <a:hlinkClick r:id="rId2" tooltip="Undefined value"/>
              </a:rPr>
              <a:t>value of "undefined"</a:t>
            </a:r>
            <a:r>
              <a:rPr lang="en-US" b="0" i="0" dirty="0">
                <a:solidFill>
                  <a:srgbClr val="202122"/>
                </a:solidFill>
                <a:effectLst/>
                <a:latin typeface="Arial" panose="020B0604020202020204" pitchFamily="34" charset="0"/>
              </a:rPr>
              <a:t> is assigned to all </a:t>
            </a:r>
            <a:r>
              <a:rPr lang="en-US" b="0" i="0" u="none" strike="noStrike" dirty="0">
                <a:solidFill>
                  <a:srgbClr val="0B0080"/>
                </a:solidFill>
                <a:effectLst/>
                <a:latin typeface="Arial" panose="020B0604020202020204" pitchFamily="34" charset="0"/>
                <a:hlinkClick r:id="rId3" tooltip="Uninitialized variable"/>
              </a:rPr>
              <a:t>uninitialized variables</a:t>
            </a:r>
            <a:r>
              <a:rPr lang="en-US" b="0" i="0" dirty="0">
                <a:solidFill>
                  <a:srgbClr val="202122"/>
                </a:solidFill>
                <a:effectLst/>
                <a:latin typeface="Arial" panose="020B0604020202020204" pitchFamily="34" charset="0"/>
              </a:rPr>
              <a:t>, and is also returned when checking for object properties that do not exist. In a Boolean context, the undefined value is considered a false value.</a:t>
            </a:r>
          </a:p>
          <a:p>
            <a:pPr algn="l"/>
            <a:r>
              <a:rPr lang="en-US" b="0" i="0" dirty="0">
                <a:solidFill>
                  <a:srgbClr val="202122"/>
                </a:solidFill>
                <a:effectLst/>
                <a:latin typeface="Arial" panose="020B0604020202020204" pitchFamily="34" charset="0"/>
              </a:rPr>
              <a:t>Note: undefined is considered a genuine primitive type. Unless explicitly converted, the undefined value may behave unexpectedly in comparison to other types that evaluate to false in a logical context.</a:t>
            </a:r>
          </a:p>
          <a:p>
            <a:endParaRPr lang="uk-UA" dirty="0"/>
          </a:p>
        </p:txBody>
      </p:sp>
      <p:pic>
        <p:nvPicPr>
          <p:cNvPr id="5" name="Picture 4">
            <a:extLst>
              <a:ext uri="{FF2B5EF4-FFF2-40B4-BE49-F238E27FC236}">
                <a16:creationId xmlns:a16="http://schemas.microsoft.com/office/drawing/2014/main" id="{EC436BBD-0E1D-40CC-BA0C-C849E04C4F8A}"/>
              </a:ext>
            </a:extLst>
          </p:cNvPr>
          <p:cNvPicPr>
            <a:picLocks noChangeAspect="1"/>
          </p:cNvPicPr>
          <p:nvPr/>
        </p:nvPicPr>
        <p:blipFill>
          <a:blip r:embed="rId4"/>
          <a:stretch>
            <a:fillRect/>
          </a:stretch>
        </p:blipFill>
        <p:spPr>
          <a:xfrm>
            <a:off x="685800" y="4223170"/>
            <a:ext cx="7705725" cy="2181225"/>
          </a:xfrm>
          <a:prstGeom prst="rect">
            <a:avLst/>
          </a:prstGeom>
        </p:spPr>
      </p:pic>
    </p:spTree>
    <p:extLst>
      <p:ext uri="{BB962C8B-B14F-4D97-AF65-F5344CB8AC3E}">
        <p14:creationId xmlns:p14="http://schemas.microsoft.com/office/powerpoint/2010/main" val="159117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A70D-7B4F-4547-A916-19CFADD645AD}"/>
              </a:ext>
            </a:extLst>
          </p:cNvPr>
          <p:cNvSpPr>
            <a:spLocks noGrp="1"/>
          </p:cNvSpPr>
          <p:nvPr>
            <p:ph type="title"/>
          </p:nvPr>
        </p:nvSpPr>
        <p:spPr/>
        <p:txBody>
          <a:bodyPr/>
          <a:lstStyle/>
          <a:p>
            <a:r>
              <a:rPr lang="en-US" dirty="0"/>
              <a:t>NULL</a:t>
            </a:r>
            <a:endParaRPr lang="uk-UA" dirty="0"/>
          </a:p>
        </p:txBody>
      </p:sp>
      <p:sp>
        <p:nvSpPr>
          <p:cNvPr id="3" name="Text Placeholder 2">
            <a:extLst>
              <a:ext uri="{FF2B5EF4-FFF2-40B4-BE49-F238E27FC236}">
                <a16:creationId xmlns:a16="http://schemas.microsoft.com/office/drawing/2014/main" id="{3EFD05CD-CC19-43EE-9F34-4C9CF5DD4D11}"/>
              </a:ext>
            </a:extLst>
          </p:cNvPr>
          <p:cNvSpPr>
            <a:spLocks noGrp="1"/>
          </p:cNvSpPr>
          <p:nvPr>
            <p:ph type="body" sz="quarter" idx="10"/>
          </p:nvPr>
        </p:nvSpPr>
        <p:spPr/>
        <p:txBody>
          <a:bodyPr/>
          <a:lstStyle/>
          <a:p>
            <a:r>
              <a:rPr lang="en-US" b="0" i="0" dirty="0">
                <a:solidFill>
                  <a:srgbClr val="202122"/>
                </a:solidFill>
                <a:effectLst/>
                <a:latin typeface="Arial" panose="020B0604020202020204" pitchFamily="34" charset="0"/>
              </a:rPr>
              <a:t>Unlike undefined, </a:t>
            </a:r>
            <a:r>
              <a:rPr lang="en-US" b="0" i="0" u="none" strike="noStrike" dirty="0">
                <a:solidFill>
                  <a:srgbClr val="0B0080"/>
                </a:solidFill>
                <a:effectLst/>
                <a:latin typeface="Arial" panose="020B0604020202020204" pitchFamily="34" charset="0"/>
                <a:hlinkClick r:id="rId2" tooltip="Null Object pattern"/>
              </a:rPr>
              <a:t>null</a:t>
            </a:r>
            <a:r>
              <a:rPr lang="en-US" b="0" i="0" dirty="0">
                <a:solidFill>
                  <a:srgbClr val="202122"/>
                </a:solidFill>
                <a:effectLst/>
                <a:latin typeface="Arial" panose="020B0604020202020204" pitchFamily="34" charset="0"/>
              </a:rPr>
              <a:t> is often set to indicate that something has been declared, but has been defined to be empty. In a Boolean context, the value of null is considered a false value in JavaScript.</a:t>
            </a:r>
            <a:endParaRPr lang="uk-UA" dirty="0"/>
          </a:p>
        </p:txBody>
      </p:sp>
      <p:pic>
        <p:nvPicPr>
          <p:cNvPr id="5" name="Picture 4">
            <a:extLst>
              <a:ext uri="{FF2B5EF4-FFF2-40B4-BE49-F238E27FC236}">
                <a16:creationId xmlns:a16="http://schemas.microsoft.com/office/drawing/2014/main" id="{B31CF5E5-901C-4F85-BDFE-5177C804E1B0}"/>
              </a:ext>
            </a:extLst>
          </p:cNvPr>
          <p:cNvPicPr>
            <a:picLocks noChangeAspect="1"/>
          </p:cNvPicPr>
          <p:nvPr/>
        </p:nvPicPr>
        <p:blipFill>
          <a:blip r:embed="rId3"/>
          <a:stretch>
            <a:fillRect/>
          </a:stretch>
        </p:blipFill>
        <p:spPr>
          <a:xfrm>
            <a:off x="685800" y="3309937"/>
            <a:ext cx="9790610" cy="1094112"/>
          </a:xfrm>
          <a:prstGeom prst="rect">
            <a:avLst/>
          </a:prstGeom>
        </p:spPr>
      </p:pic>
    </p:spTree>
    <p:extLst>
      <p:ext uri="{BB962C8B-B14F-4D97-AF65-F5344CB8AC3E}">
        <p14:creationId xmlns:p14="http://schemas.microsoft.com/office/powerpoint/2010/main" val="3707981011"/>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147</TotalTime>
  <Words>1846</Words>
  <Application>Microsoft Office PowerPoint</Application>
  <PresentationFormat>Widescreen</PresentationFormat>
  <Paragraphs>127</Paragraphs>
  <Slides>35</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Arial</vt:lpstr>
      <vt:lpstr>Calibri</vt:lpstr>
      <vt:lpstr>Courier New</vt:lpstr>
      <vt:lpstr>Open Sans</vt:lpstr>
      <vt:lpstr>Open Sans Regular</vt:lpstr>
      <vt:lpstr>Proxima Nova Black</vt:lpstr>
      <vt:lpstr>Verdana</vt:lpstr>
      <vt:lpstr>1_GRADIENT THEME</vt:lpstr>
      <vt:lpstr>2_GRADIENT THEME</vt:lpstr>
      <vt:lpstr>2_DARK THEME</vt:lpstr>
      <vt:lpstr>JavaScript Syntax</vt:lpstr>
      <vt:lpstr>Case sensitivity</vt:lpstr>
      <vt:lpstr>Whitespaces and semicolons</vt:lpstr>
      <vt:lpstr>Comments</vt:lpstr>
      <vt:lpstr>Variables</vt:lpstr>
      <vt:lpstr>Scope and hoisting</vt:lpstr>
      <vt:lpstr>Primitive data types</vt:lpstr>
      <vt:lpstr>Undefined</vt:lpstr>
      <vt:lpstr>NULL</vt:lpstr>
      <vt:lpstr>Number</vt:lpstr>
      <vt:lpstr>String</vt:lpstr>
      <vt:lpstr>Boolean</vt:lpstr>
      <vt:lpstr>Boolean (2 part)</vt:lpstr>
      <vt:lpstr>Boolean (3 part)</vt:lpstr>
      <vt:lpstr>Symbols</vt:lpstr>
      <vt:lpstr>Control Flow </vt:lpstr>
      <vt:lpstr>If/else</vt:lpstr>
      <vt:lpstr>Ternary operator</vt:lpstr>
      <vt:lpstr>Switch </vt:lpstr>
      <vt:lpstr>Loops (For)</vt:lpstr>
      <vt:lpstr>Loops (For … in … )</vt:lpstr>
      <vt:lpstr>Loops (For … of … )</vt:lpstr>
      <vt:lpstr>Loops (While)</vt:lpstr>
      <vt:lpstr>Loops (do … while)</vt:lpstr>
      <vt:lpstr>Labels</vt:lpstr>
      <vt:lpstr>With</vt:lpstr>
      <vt:lpstr>Error handling</vt:lpstr>
      <vt:lpstr>onerror</vt:lpstr>
      <vt:lpstr>Promises error handling</vt:lpstr>
      <vt:lpstr>“Use strict”</vt:lpstr>
      <vt:lpstr>“Use strict” (part 1)</vt:lpstr>
      <vt:lpstr>“Use strict” (part 2)</vt:lpstr>
      <vt:lpstr>“Use strict” (part 3)</vt:lpstr>
      <vt:lpstr>“Use strict” (part 4)</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 </cp:lastModifiedBy>
  <cp:revision>17</cp:revision>
  <dcterms:created xsi:type="dcterms:W3CDTF">2018-11-02T13:55:27Z</dcterms:created>
  <dcterms:modified xsi:type="dcterms:W3CDTF">2020-08-21T08:32:27Z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