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7"/>
  </p:notesMasterIdLst>
  <p:sldIdLst>
    <p:sldId id="1224" r:id="rId7"/>
    <p:sldId id="1225" r:id="rId8"/>
    <p:sldId id="1240" r:id="rId9"/>
    <p:sldId id="1241" r:id="rId10"/>
    <p:sldId id="1242" r:id="rId11"/>
    <p:sldId id="1244" r:id="rId12"/>
    <p:sldId id="1245" r:id="rId13"/>
    <p:sldId id="1246" r:id="rId14"/>
    <p:sldId id="1247" r:id="rId15"/>
    <p:sldId id="1248" r:id="rId16"/>
    <p:sldId id="1243" r:id="rId17"/>
    <p:sldId id="1249" r:id="rId18"/>
    <p:sldId id="1250" r:id="rId19"/>
    <p:sldId id="1252" r:id="rId20"/>
    <p:sldId id="1251" r:id="rId21"/>
    <p:sldId id="1253" r:id="rId22"/>
    <p:sldId id="1254" r:id="rId23"/>
    <p:sldId id="1255" r:id="rId24"/>
    <p:sldId id="1256" r:id="rId25"/>
    <p:sldId id="1206"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40"/>
            <p14:sldId id="1241"/>
            <p14:sldId id="1242"/>
            <p14:sldId id="1244"/>
            <p14:sldId id="1245"/>
            <p14:sldId id="1246"/>
            <p14:sldId id="1247"/>
            <p14:sldId id="1248"/>
            <p14:sldId id="1243"/>
            <p14:sldId id="1249"/>
            <p14:sldId id="1250"/>
            <p14:sldId id="1252"/>
            <p14:sldId id="1251"/>
            <p14:sldId id="1253"/>
            <p14:sldId id="1254"/>
            <p14:sldId id="1255"/>
            <p14:sldId id="1256"/>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341" y="6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25/09/2020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a:t>By Strus Maksym</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sz="15000" b="1" dirty="0" err="1"/>
              <a:t>BEM,Pug</a:t>
            </a:r>
            <a:endParaRPr lang="en-US" dirty="0"/>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6328-0A44-402E-8A82-3F2C964A6ED7}"/>
              </a:ext>
            </a:extLst>
          </p:cNvPr>
          <p:cNvSpPr>
            <a:spLocks noGrp="1"/>
          </p:cNvSpPr>
          <p:nvPr>
            <p:ph type="title"/>
          </p:nvPr>
        </p:nvSpPr>
        <p:spPr/>
        <p:txBody>
          <a:bodyPr/>
          <a:lstStyle/>
          <a:p>
            <a:r>
              <a:rPr lang="en-US" dirty="0"/>
              <a:t>Tags</a:t>
            </a:r>
            <a:endParaRPr lang="uk-UA" dirty="0"/>
          </a:p>
        </p:txBody>
      </p:sp>
      <p:pic>
        <p:nvPicPr>
          <p:cNvPr id="7" name="Picture 6">
            <a:extLst>
              <a:ext uri="{FF2B5EF4-FFF2-40B4-BE49-F238E27FC236}">
                <a16:creationId xmlns:a16="http://schemas.microsoft.com/office/drawing/2014/main" id="{C42DABCF-1119-422B-AD4F-6E615C5AAEF3}"/>
              </a:ext>
            </a:extLst>
          </p:cNvPr>
          <p:cNvPicPr>
            <a:picLocks noChangeAspect="1"/>
          </p:cNvPicPr>
          <p:nvPr/>
        </p:nvPicPr>
        <p:blipFill>
          <a:blip r:embed="rId2"/>
          <a:stretch>
            <a:fillRect/>
          </a:stretch>
        </p:blipFill>
        <p:spPr>
          <a:xfrm>
            <a:off x="685800" y="2019300"/>
            <a:ext cx="4476750" cy="3505200"/>
          </a:xfrm>
          <a:prstGeom prst="rect">
            <a:avLst/>
          </a:prstGeom>
        </p:spPr>
      </p:pic>
    </p:spTree>
    <p:extLst>
      <p:ext uri="{BB962C8B-B14F-4D97-AF65-F5344CB8AC3E}">
        <p14:creationId xmlns:p14="http://schemas.microsoft.com/office/powerpoint/2010/main" val="3089381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35C7-C19A-4CA6-A1B2-3764A33D64CA}"/>
              </a:ext>
            </a:extLst>
          </p:cNvPr>
          <p:cNvSpPr>
            <a:spLocks noGrp="1"/>
          </p:cNvSpPr>
          <p:nvPr>
            <p:ph type="title"/>
          </p:nvPr>
        </p:nvSpPr>
        <p:spPr/>
        <p:txBody>
          <a:bodyPr/>
          <a:lstStyle/>
          <a:p>
            <a:r>
              <a:rPr lang="en-US" dirty="0" err="1"/>
              <a:t>ID,classnames</a:t>
            </a:r>
            <a:r>
              <a:rPr lang="en-US" dirty="0"/>
              <a:t> and attributes</a:t>
            </a:r>
            <a:endParaRPr lang="uk-UA" dirty="0"/>
          </a:p>
        </p:txBody>
      </p:sp>
      <p:pic>
        <p:nvPicPr>
          <p:cNvPr id="5" name="Picture 4">
            <a:extLst>
              <a:ext uri="{FF2B5EF4-FFF2-40B4-BE49-F238E27FC236}">
                <a16:creationId xmlns:a16="http://schemas.microsoft.com/office/drawing/2014/main" id="{2D3EAF92-C8F2-4AA0-901C-2DC2EA0609DE}"/>
              </a:ext>
            </a:extLst>
          </p:cNvPr>
          <p:cNvPicPr>
            <a:picLocks noChangeAspect="1"/>
          </p:cNvPicPr>
          <p:nvPr/>
        </p:nvPicPr>
        <p:blipFill>
          <a:blip r:embed="rId2"/>
          <a:stretch>
            <a:fillRect/>
          </a:stretch>
        </p:blipFill>
        <p:spPr>
          <a:xfrm>
            <a:off x="685800" y="1923683"/>
            <a:ext cx="9867900" cy="2447925"/>
          </a:xfrm>
          <a:prstGeom prst="rect">
            <a:avLst/>
          </a:prstGeom>
        </p:spPr>
      </p:pic>
      <p:pic>
        <p:nvPicPr>
          <p:cNvPr id="7" name="Picture 6">
            <a:extLst>
              <a:ext uri="{FF2B5EF4-FFF2-40B4-BE49-F238E27FC236}">
                <a16:creationId xmlns:a16="http://schemas.microsoft.com/office/drawing/2014/main" id="{18385730-AA3A-411E-91B1-819719EC3050}"/>
              </a:ext>
            </a:extLst>
          </p:cNvPr>
          <p:cNvPicPr>
            <a:picLocks noChangeAspect="1"/>
          </p:cNvPicPr>
          <p:nvPr/>
        </p:nvPicPr>
        <p:blipFill>
          <a:blip r:embed="rId3"/>
          <a:stretch>
            <a:fillRect/>
          </a:stretch>
        </p:blipFill>
        <p:spPr>
          <a:xfrm>
            <a:off x="5871353" y="3524982"/>
            <a:ext cx="3085809" cy="2647217"/>
          </a:xfrm>
          <a:prstGeom prst="rect">
            <a:avLst/>
          </a:prstGeom>
        </p:spPr>
      </p:pic>
    </p:spTree>
    <p:extLst>
      <p:ext uri="{BB962C8B-B14F-4D97-AF65-F5344CB8AC3E}">
        <p14:creationId xmlns:p14="http://schemas.microsoft.com/office/powerpoint/2010/main" val="149933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BF1F-3388-438C-9928-45C3D0875111}"/>
              </a:ext>
            </a:extLst>
          </p:cNvPr>
          <p:cNvSpPr>
            <a:spLocks noGrp="1"/>
          </p:cNvSpPr>
          <p:nvPr>
            <p:ph type="title"/>
          </p:nvPr>
        </p:nvSpPr>
        <p:spPr/>
        <p:txBody>
          <a:bodyPr/>
          <a:lstStyle/>
          <a:p>
            <a:r>
              <a:rPr lang="en-US" dirty="0"/>
              <a:t>Text Blocks</a:t>
            </a:r>
            <a:endParaRPr lang="uk-UA" dirty="0"/>
          </a:p>
        </p:txBody>
      </p:sp>
      <p:pic>
        <p:nvPicPr>
          <p:cNvPr id="5" name="Picture 4">
            <a:extLst>
              <a:ext uri="{FF2B5EF4-FFF2-40B4-BE49-F238E27FC236}">
                <a16:creationId xmlns:a16="http://schemas.microsoft.com/office/drawing/2014/main" id="{A6A3BC69-C8E8-4843-914C-93BFEF9A657F}"/>
              </a:ext>
            </a:extLst>
          </p:cNvPr>
          <p:cNvPicPr>
            <a:picLocks noChangeAspect="1"/>
          </p:cNvPicPr>
          <p:nvPr/>
        </p:nvPicPr>
        <p:blipFill>
          <a:blip r:embed="rId2"/>
          <a:stretch>
            <a:fillRect/>
          </a:stretch>
        </p:blipFill>
        <p:spPr>
          <a:xfrm>
            <a:off x="685800" y="2051172"/>
            <a:ext cx="3990190" cy="1377828"/>
          </a:xfrm>
          <a:prstGeom prst="rect">
            <a:avLst/>
          </a:prstGeom>
        </p:spPr>
      </p:pic>
      <p:pic>
        <p:nvPicPr>
          <p:cNvPr id="9" name="Picture 8">
            <a:extLst>
              <a:ext uri="{FF2B5EF4-FFF2-40B4-BE49-F238E27FC236}">
                <a16:creationId xmlns:a16="http://schemas.microsoft.com/office/drawing/2014/main" id="{EF57AA3D-4DA7-4A06-A67E-E2798FD2DAD4}"/>
              </a:ext>
            </a:extLst>
          </p:cNvPr>
          <p:cNvPicPr>
            <a:picLocks noChangeAspect="1"/>
          </p:cNvPicPr>
          <p:nvPr/>
        </p:nvPicPr>
        <p:blipFill>
          <a:blip r:embed="rId3"/>
          <a:stretch>
            <a:fillRect/>
          </a:stretch>
        </p:blipFill>
        <p:spPr>
          <a:xfrm>
            <a:off x="6773688" y="2052018"/>
            <a:ext cx="3035178" cy="1376982"/>
          </a:xfrm>
          <a:prstGeom prst="rect">
            <a:avLst/>
          </a:prstGeom>
        </p:spPr>
      </p:pic>
    </p:spTree>
    <p:extLst>
      <p:ext uri="{BB962C8B-B14F-4D97-AF65-F5344CB8AC3E}">
        <p14:creationId xmlns:p14="http://schemas.microsoft.com/office/powerpoint/2010/main" val="1612151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0B13A-7C53-46C2-8B59-DDC32D18E974}"/>
              </a:ext>
            </a:extLst>
          </p:cNvPr>
          <p:cNvSpPr>
            <a:spLocks noGrp="1"/>
          </p:cNvSpPr>
          <p:nvPr>
            <p:ph type="title"/>
          </p:nvPr>
        </p:nvSpPr>
        <p:spPr/>
        <p:txBody>
          <a:bodyPr/>
          <a:lstStyle/>
          <a:p>
            <a:r>
              <a:rPr lang="en-US" dirty="0"/>
              <a:t>Comments</a:t>
            </a:r>
            <a:endParaRPr lang="uk-UA" dirty="0"/>
          </a:p>
        </p:txBody>
      </p:sp>
      <p:pic>
        <p:nvPicPr>
          <p:cNvPr id="5" name="Picture 4">
            <a:extLst>
              <a:ext uri="{FF2B5EF4-FFF2-40B4-BE49-F238E27FC236}">
                <a16:creationId xmlns:a16="http://schemas.microsoft.com/office/drawing/2014/main" id="{A447B076-F9AA-4C37-9EC0-55B80960B045}"/>
              </a:ext>
            </a:extLst>
          </p:cNvPr>
          <p:cNvPicPr>
            <a:picLocks noChangeAspect="1"/>
          </p:cNvPicPr>
          <p:nvPr/>
        </p:nvPicPr>
        <p:blipFill>
          <a:blip r:embed="rId2"/>
          <a:stretch>
            <a:fillRect/>
          </a:stretch>
        </p:blipFill>
        <p:spPr>
          <a:xfrm>
            <a:off x="685800" y="2057400"/>
            <a:ext cx="3789118" cy="991642"/>
          </a:xfrm>
          <a:prstGeom prst="rect">
            <a:avLst/>
          </a:prstGeom>
        </p:spPr>
      </p:pic>
      <p:pic>
        <p:nvPicPr>
          <p:cNvPr id="7" name="Picture 6">
            <a:extLst>
              <a:ext uri="{FF2B5EF4-FFF2-40B4-BE49-F238E27FC236}">
                <a16:creationId xmlns:a16="http://schemas.microsoft.com/office/drawing/2014/main" id="{292D1036-AF8F-48F9-A428-CDF2EC723055}"/>
              </a:ext>
            </a:extLst>
          </p:cNvPr>
          <p:cNvPicPr>
            <a:picLocks noChangeAspect="1"/>
          </p:cNvPicPr>
          <p:nvPr/>
        </p:nvPicPr>
        <p:blipFill>
          <a:blip r:embed="rId3"/>
          <a:stretch>
            <a:fillRect/>
          </a:stretch>
        </p:blipFill>
        <p:spPr>
          <a:xfrm>
            <a:off x="5671771" y="2057400"/>
            <a:ext cx="5473864" cy="991642"/>
          </a:xfrm>
          <a:prstGeom prst="rect">
            <a:avLst/>
          </a:prstGeom>
        </p:spPr>
      </p:pic>
    </p:spTree>
    <p:extLst>
      <p:ext uri="{BB962C8B-B14F-4D97-AF65-F5344CB8AC3E}">
        <p14:creationId xmlns:p14="http://schemas.microsoft.com/office/powerpoint/2010/main" val="264543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DEBFE-932C-420E-93ED-3107AAFD4656}"/>
              </a:ext>
            </a:extLst>
          </p:cNvPr>
          <p:cNvSpPr>
            <a:spLocks noGrp="1"/>
          </p:cNvSpPr>
          <p:nvPr>
            <p:ph type="title"/>
          </p:nvPr>
        </p:nvSpPr>
        <p:spPr/>
        <p:txBody>
          <a:bodyPr/>
          <a:lstStyle/>
          <a:p>
            <a:r>
              <a:rPr lang="en-US" dirty="0"/>
              <a:t>Unbuffered code</a:t>
            </a:r>
            <a:endParaRPr lang="uk-UA" dirty="0"/>
          </a:p>
        </p:txBody>
      </p:sp>
      <p:pic>
        <p:nvPicPr>
          <p:cNvPr id="5" name="Picture 4">
            <a:extLst>
              <a:ext uri="{FF2B5EF4-FFF2-40B4-BE49-F238E27FC236}">
                <a16:creationId xmlns:a16="http://schemas.microsoft.com/office/drawing/2014/main" id="{E6110343-D23D-4D01-BF30-561A4CC1C43A}"/>
              </a:ext>
            </a:extLst>
          </p:cNvPr>
          <p:cNvPicPr>
            <a:picLocks noChangeAspect="1"/>
          </p:cNvPicPr>
          <p:nvPr/>
        </p:nvPicPr>
        <p:blipFill>
          <a:blip r:embed="rId2"/>
          <a:stretch>
            <a:fillRect/>
          </a:stretch>
        </p:blipFill>
        <p:spPr>
          <a:xfrm>
            <a:off x="685800" y="2057400"/>
            <a:ext cx="8394611" cy="885459"/>
          </a:xfrm>
          <a:prstGeom prst="rect">
            <a:avLst/>
          </a:prstGeom>
        </p:spPr>
      </p:pic>
    </p:spTree>
    <p:extLst>
      <p:ext uri="{BB962C8B-B14F-4D97-AF65-F5344CB8AC3E}">
        <p14:creationId xmlns:p14="http://schemas.microsoft.com/office/powerpoint/2010/main" val="3602242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94D7-23D3-402C-A057-AE1FC40F9688}"/>
              </a:ext>
            </a:extLst>
          </p:cNvPr>
          <p:cNvSpPr>
            <a:spLocks noGrp="1"/>
          </p:cNvSpPr>
          <p:nvPr>
            <p:ph type="title"/>
          </p:nvPr>
        </p:nvSpPr>
        <p:spPr/>
        <p:txBody>
          <a:bodyPr/>
          <a:lstStyle/>
          <a:p>
            <a:r>
              <a:rPr lang="en-US" dirty="0"/>
              <a:t>Buffered code</a:t>
            </a:r>
            <a:endParaRPr lang="uk-UA" dirty="0"/>
          </a:p>
        </p:txBody>
      </p:sp>
      <p:pic>
        <p:nvPicPr>
          <p:cNvPr id="7" name="Picture 6">
            <a:extLst>
              <a:ext uri="{FF2B5EF4-FFF2-40B4-BE49-F238E27FC236}">
                <a16:creationId xmlns:a16="http://schemas.microsoft.com/office/drawing/2014/main" id="{CFD30BEB-B500-42E6-80F8-375BF4EF818C}"/>
              </a:ext>
            </a:extLst>
          </p:cNvPr>
          <p:cNvPicPr>
            <a:picLocks noChangeAspect="1"/>
          </p:cNvPicPr>
          <p:nvPr/>
        </p:nvPicPr>
        <p:blipFill>
          <a:blip r:embed="rId2"/>
          <a:stretch>
            <a:fillRect/>
          </a:stretch>
        </p:blipFill>
        <p:spPr>
          <a:xfrm>
            <a:off x="685800" y="2057400"/>
            <a:ext cx="6409210" cy="585788"/>
          </a:xfrm>
          <a:prstGeom prst="rect">
            <a:avLst/>
          </a:prstGeom>
        </p:spPr>
      </p:pic>
    </p:spTree>
    <p:extLst>
      <p:ext uri="{BB962C8B-B14F-4D97-AF65-F5344CB8AC3E}">
        <p14:creationId xmlns:p14="http://schemas.microsoft.com/office/powerpoint/2010/main" val="2568390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9AB0-9999-4790-B5FE-7BE34649775D}"/>
              </a:ext>
            </a:extLst>
          </p:cNvPr>
          <p:cNvSpPr>
            <a:spLocks noGrp="1"/>
          </p:cNvSpPr>
          <p:nvPr>
            <p:ph type="title"/>
          </p:nvPr>
        </p:nvSpPr>
        <p:spPr/>
        <p:txBody>
          <a:bodyPr/>
          <a:lstStyle/>
          <a:p>
            <a:r>
              <a:rPr lang="en-US" dirty="0"/>
              <a:t>Interpolation</a:t>
            </a:r>
            <a:endParaRPr lang="uk-UA" dirty="0"/>
          </a:p>
        </p:txBody>
      </p:sp>
      <p:pic>
        <p:nvPicPr>
          <p:cNvPr id="5" name="Picture 4">
            <a:extLst>
              <a:ext uri="{FF2B5EF4-FFF2-40B4-BE49-F238E27FC236}">
                <a16:creationId xmlns:a16="http://schemas.microsoft.com/office/drawing/2014/main" id="{27B1435C-88C2-4DD4-A50D-8B8428F4E675}"/>
              </a:ext>
            </a:extLst>
          </p:cNvPr>
          <p:cNvPicPr>
            <a:picLocks noChangeAspect="1"/>
          </p:cNvPicPr>
          <p:nvPr/>
        </p:nvPicPr>
        <p:blipFill>
          <a:blip r:embed="rId2"/>
          <a:stretch>
            <a:fillRect/>
          </a:stretch>
        </p:blipFill>
        <p:spPr>
          <a:xfrm>
            <a:off x="685800" y="2057400"/>
            <a:ext cx="4132191" cy="1082919"/>
          </a:xfrm>
          <a:prstGeom prst="rect">
            <a:avLst/>
          </a:prstGeom>
        </p:spPr>
      </p:pic>
    </p:spTree>
    <p:extLst>
      <p:ext uri="{BB962C8B-B14F-4D97-AF65-F5344CB8AC3E}">
        <p14:creationId xmlns:p14="http://schemas.microsoft.com/office/powerpoint/2010/main" val="22133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9B81-54AB-41EA-935F-77B4113B8C08}"/>
              </a:ext>
            </a:extLst>
          </p:cNvPr>
          <p:cNvSpPr>
            <a:spLocks noGrp="1"/>
          </p:cNvSpPr>
          <p:nvPr>
            <p:ph type="title"/>
          </p:nvPr>
        </p:nvSpPr>
        <p:spPr/>
        <p:txBody>
          <a:bodyPr/>
          <a:lstStyle/>
          <a:p>
            <a:r>
              <a:rPr lang="en-US" dirty="0"/>
              <a:t>Iterations</a:t>
            </a:r>
            <a:endParaRPr lang="uk-UA" dirty="0"/>
          </a:p>
        </p:txBody>
      </p:sp>
      <p:pic>
        <p:nvPicPr>
          <p:cNvPr id="7" name="Picture 6">
            <a:extLst>
              <a:ext uri="{FF2B5EF4-FFF2-40B4-BE49-F238E27FC236}">
                <a16:creationId xmlns:a16="http://schemas.microsoft.com/office/drawing/2014/main" id="{27022C7C-9F77-4F76-9095-5FC5E35E8440}"/>
              </a:ext>
            </a:extLst>
          </p:cNvPr>
          <p:cNvPicPr>
            <a:picLocks noChangeAspect="1"/>
          </p:cNvPicPr>
          <p:nvPr/>
        </p:nvPicPr>
        <p:blipFill>
          <a:blip r:embed="rId2"/>
          <a:stretch>
            <a:fillRect/>
          </a:stretch>
        </p:blipFill>
        <p:spPr>
          <a:xfrm>
            <a:off x="685800" y="2057400"/>
            <a:ext cx="7206825" cy="2623405"/>
          </a:xfrm>
          <a:prstGeom prst="rect">
            <a:avLst/>
          </a:prstGeom>
        </p:spPr>
      </p:pic>
    </p:spTree>
    <p:extLst>
      <p:ext uri="{BB962C8B-B14F-4D97-AF65-F5344CB8AC3E}">
        <p14:creationId xmlns:p14="http://schemas.microsoft.com/office/powerpoint/2010/main" val="904304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7D69-4175-45C1-9DDD-FD9404B62098}"/>
              </a:ext>
            </a:extLst>
          </p:cNvPr>
          <p:cNvSpPr>
            <a:spLocks noGrp="1"/>
          </p:cNvSpPr>
          <p:nvPr>
            <p:ph type="title"/>
          </p:nvPr>
        </p:nvSpPr>
        <p:spPr/>
        <p:txBody>
          <a:bodyPr/>
          <a:lstStyle/>
          <a:p>
            <a:r>
              <a:rPr lang="en-US" dirty="0"/>
              <a:t>Else statement for iterators</a:t>
            </a:r>
            <a:endParaRPr lang="uk-UA" dirty="0"/>
          </a:p>
        </p:txBody>
      </p:sp>
      <p:pic>
        <p:nvPicPr>
          <p:cNvPr id="5" name="Picture 4">
            <a:extLst>
              <a:ext uri="{FF2B5EF4-FFF2-40B4-BE49-F238E27FC236}">
                <a16:creationId xmlns:a16="http://schemas.microsoft.com/office/drawing/2014/main" id="{D60BF1ED-4678-4255-BAE8-C13344223195}"/>
              </a:ext>
            </a:extLst>
          </p:cNvPr>
          <p:cNvPicPr>
            <a:picLocks noChangeAspect="1"/>
          </p:cNvPicPr>
          <p:nvPr/>
        </p:nvPicPr>
        <p:blipFill>
          <a:blip r:embed="rId2"/>
          <a:stretch>
            <a:fillRect/>
          </a:stretch>
        </p:blipFill>
        <p:spPr>
          <a:xfrm>
            <a:off x="685800" y="2057400"/>
            <a:ext cx="7591425" cy="2057400"/>
          </a:xfrm>
          <a:prstGeom prst="rect">
            <a:avLst/>
          </a:prstGeom>
        </p:spPr>
      </p:pic>
    </p:spTree>
    <p:extLst>
      <p:ext uri="{BB962C8B-B14F-4D97-AF65-F5344CB8AC3E}">
        <p14:creationId xmlns:p14="http://schemas.microsoft.com/office/powerpoint/2010/main" val="80281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5D052-2E0F-4C06-9775-E818CC0A7AC9}"/>
              </a:ext>
            </a:extLst>
          </p:cNvPr>
          <p:cNvSpPr>
            <a:spLocks noGrp="1"/>
          </p:cNvSpPr>
          <p:nvPr>
            <p:ph type="title"/>
          </p:nvPr>
        </p:nvSpPr>
        <p:spPr/>
        <p:txBody>
          <a:bodyPr/>
          <a:lstStyle/>
          <a:p>
            <a:r>
              <a:rPr lang="en-US" dirty="0"/>
              <a:t>If/else statements</a:t>
            </a:r>
            <a:endParaRPr lang="uk-UA" dirty="0"/>
          </a:p>
        </p:txBody>
      </p:sp>
      <p:pic>
        <p:nvPicPr>
          <p:cNvPr id="5" name="Picture 4">
            <a:extLst>
              <a:ext uri="{FF2B5EF4-FFF2-40B4-BE49-F238E27FC236}">
                <a16:creationId xmlns:a16="http://schemas.microsoft.com/office/drawing/2014/main" id="{10C58753-9739-4FE4-A25D-0D7BB76A9253}"/>
              </a:ext>
            </a:extLst>
          </p:cNvPr>
          <p:cNvPicPr>
            <a:picLocks noChangeAspect="1"/>
          </p:cNvPicPr>
          <p:nvPr/>
        </p:nvPicPr>
        <p:blipFill>
          <a:blip r:embed="rId2"/>
          <a:stretch>
            <a:fillRect/>
          </a:stretch>
        </p:blipFill>
        <p:spPr>
          <a:xfrm>
            <a:off x="685800" y="1960683"/>
            <a:ext cx="7584591" cy="4048125"/>
          </a:xfrm>
          <a:prstGeom prst="rect">
            <a:avLst/>
          </a:prstGeom>
        </p:spPr>
      </p:pic>
    </p:spTree>
    <p:extLst>
      <p:ext uri="{BB962C8B-B14F-4D97-AF65-F5344CB8AC3E}">
        <p14:creationId xmlns:p14="http://schemas.microsoft.com/office/powerpoint/2010/main" val="2761717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a:t>BEM</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p:txBody>
          <a:bodyPr/>
          <a:lstStyle/>
          <a:p>
            <a:r>
              <a:rPr lang="en-US" dirty="0"/>
              <a:t>The BEM methodology is a set of universal rules that can be applied regardless of the technology used, be it CSS, Sass, HTML, JavaScript or </a:t>
            </a:r>
            <a:r>
              <a:rPr lang="en-US" dirty="0" err="1"/>
              <a:t>React.BEM</a:t>
            </a:r>
            <a:r>
              <a:rPr lang="en-US" dirty="0"/>
              <a:t> helps to solve the following tasks:</a:t>
            </a:r>
            <a:endParaRPr lang="uk-UA" dirty="0"/>
          </a:p>
          <a:p>
            <a:pPr marL="342900" indent="-342900">
              <a:buFont typeface="Arial" panose="020B0604020202020204" pitchFamily="34" charset="0"/>
              <a:buChar char="•"/>
            </a:pPr>
            <a:r>
              <a:rPr lang="en-US" dirty="0"/>
              <a:t>reuse layout;</a:t>
            </a:r>
          </a:p>
          <a:p>
            <a:pPr marL="342900" indent="-342900">
              <a:buFont typeface="Arial" panose="020B0604020202020204" pitchFamily="34" charset="0"/>
              <a:buChar char="•"/>
            </a:pPr>
            <a:r>
              <a:rPr lang="en-US" dirty="0"/>
              <a:t>painlessly change the layout in places in one project;</a:t>
            </a:r>
          </a:p>
          <a:p>
            <a:pPr marL="342900" indent="-342900">
              <a:buFont typeface="Arial" panose="020B0604020202020204" pitchFamily="34" charset="0"/>
              <a:buChar char="•"/>
            </a:pPr>
            <a:r>
              <a:rPr lang="en-US" dirty="0"/>
              <a:t>transfer the finished layout from project to project;</a:t>
            </a:r>
          </a:p>
          <a:p>
            <a:pPr marL="342900" indent="-342900">
              <a:buFont typeface="Arial" panose="020B0604020202020204" pitchFamily="34" charset="0"/>
              <a:buChar char="•"/>
            </a:pPr>
            <a:r>
              <a:rPr lang="en-US" dirty="0"/>
              <a:t>create stable, predictable and understandable code;</a:t>
            </a:r>
          </a:p>
          <a:p>
            <a:pPr marL="342900" indent="-342900">
              <a:buFont typeface="Arial" panose="020B0604020202020204" pitchFamily="34" charset="0"/>
              <a:buChar char="•"/>
            </a:pPr>
            <a:r>
              <a:rPr lang="en-US" dirty="0"/>
              <a:t>reduce the time to debug the project.</a:t>
            </a:r>
          </a:p>
          <a:p>
            <a:endParaRPr lang="uk-UA" dirty="0"/>
          </a:p>
        </p:txBody>
      </p:sp>
    </p:spTree>
    <p:extLst>
      <p:ext uri="{BB962C8B-B14F-4D97-AF65-F5344CB8AC3E}">
        <p14:creationId xmlns:p14="http://schemas.microsoft.com/office/powerpoint/2010/main" val="75953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D2E4-D928-4471-AFD4-A421F2D5DAF0}"/>
              </a:ext>
            </a:extLst>
          </p:cNvPr>
          <p:cNvSpPr>
            <a:spLocks noGrp="1"/>
          </p:cNvSpPr>
          <p:nvPr>
            <p:ph type="title"/>
          </p:nvPr>
        </p:nvSpPr>
        <p:spPr/>
        <p:txBody>
          <a:bodyPr/>
          <a:lstStyle/>
          <a:p>
            <a:r>
              <a:rPr lang="en-US" sz="4400" dirty="0">
                <a:latin typeface="Montserrat Black" panose="00000A00000000000000" pitchFamily="2" charset="-52"/>
              </a:rPr>
              <a:t>What is BEM?</a:t>
            </a:r>
            <a:br>
              <a:rPr lang="uk-UA" sz="4400" dirty="0">
                <a:latin typeface="Montserrat Black" panose="00000A00000000000000" pitchFamily="2" charset="-52"/>
              </a:rPr>
            </a:br>
            <a:endParaRPr lang="uk-UA" dirty="0"/>
          </a:p>
        </p:txBody>
      </p:sp>
      <p:pic>
        <p:nvPicPr>
          <p:cNvPr id="5" name="Рисунок 1" descr="Вырезка экрана">
            <a:extLst>
              <a:ext uri="{FF2B5EF4-FFF2-40B4-BE49-F238E27FC236}">
                <a16:creationId xmlns:a16="http://schemas.microsoft.com/office/drawing/2014/main" id="{A7988894-91E2-45AA-8161-AB6901BDF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080" y="2334377"/>
            <a:ext cx="10842139" cy="2736387"/>
          </a:xfrm>
          <a:prstGeom prst="rect">
            <a:avLst/>
          </a:prstGeom>
        </p:spPr>
      </p:pic>
    </p:spTree>
    <p:extLst>
      <p:ext uri="{BB962C8B-B14F-4D97-AF65-F5344CB8AC3E}">
        <p14:creationId xmlns:p14="http://schemas.microsoft.com/office/powerpoint/2010/main" val="1257150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6755B-2226-42B3-BAAB-4D849A4F9302}"/>
              </a:ext>
            </a:extLst>
          </p:cNvPr>
          <p:cNvSpPr>
            <a:spLocks noGrp="1"/>
          </p:cNvSpPr>
          <p:nvPr>
            <p:ph type="title"/>
          </p:nvPr>
        </p:nvSpPr>
        <p:spPr/>
        <p:txBody>
          <a:bodyPr/>
          <a:lstStyle/>
          <a:p>
            <a:r>
              <a:rPr lang="en-US" sz="4400" dirty="0"/>
              <a:t>Benefits</a:t>
            </a:r>
            <a:endParaRPr lang="uk-UA" dirty="0"/>
          </a:p>
        </p:txBody>
      </p:sp>
      <p:sp>
        <p:nvSpPr>
          <p:cNvPr id="4" name="Текст 2">
            <a:extLst>
              <a:ext uri="{FF2B5EF4-FFF2-40B4-BE49-F238E27FC236}">
                <a16:creationId xmlns:a16="http://schemas.microsoft.com/office/drawing/2014/main" id="{4A8F1B20-FAE5-4896-9F13-09B3129BA7E1}"/>
              </a:ext>
            </a:extLst>
          </p:cNvPr>
          <p:cNvSpPr txBox="1">
            <a:spLocks/>
          </p:cNvSpPr>
          <p:nvPr/>
        </p:nvSpPr>
        <p:spPr>
          <a:xfrm>
            <a:off x="685800" y="2057400"/>
            <a:ext cx="3467100" cy="3429000"/>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b="1" dirty="0"/>
              <a:t>Modularity</a:t>
            </a:r>
          </a:p>
          <a:p>
            <a:pPr fontAlgn="auto">
              <a:spcAft>
                <a:spcPts val="0"/>
              </a:spcAft>
            </a:pPr>
            <a:r>
              <a:rPr lang="en-US" dirty="0"/>
              <a:t>Block styles are never dependent on other elements on a page, so you will never experience </a:t>
            </a:r>
            <a:r>
              <a:rPr lang="en-US" dirty="0">
                <a:solidFill>
                  <a:schemeClr val="tx1">
                    <a:lumMod val="95000"/>
                    <a:lumOff val="5000"/>
                  </a:schemeClr>
                </a:solidFill>
              </a:rPr>
              <a:t>problems from cascading.</a:t>
            </a:r>
          </a:p>
          <a:p>
            <a:pPr fontAlgn="auto">
              <a:spcAft>
                <a:spcPts val="0"/>
              </a:spcAft>
            </a:pPr>
            <a:r>
              <a:rPr lang="en-US" dirty="0"/>
              <a:t>You also get the ability to transfer blocks from your finished projects to new ones</a:t>
            </a:r>
          </a:p>
          <a:p>
            <a:pPr fontAlgn="auto">
              <a:spcAft>
                <a:spcPts val="0"/>
              </a:spcAft>
            </a:pPr>
            <a:endParaRPr lang="uk-UA" dirty="0"/>
          </a:p>
        </p:txBody>
      </p:sp>
      <p:sp>
        <p:nvSpPr>
          <p:cNvPr id="7" name="Текст 3">
            <a:extLst>
              <a:ext uri="{FF2B5EF4-FFF2-40B4-BE49-F238E27FC236}">
                <a16:creationId xmlns:a16="http://schemas.microsoft.com/office/drawing/2014/main" id="{E783C389-16E4-460E-92A9-190E70C507F8}"/>
              </a:ext>
            </a:extLst>
          </p:cNvPr>
          <p:cNvSpPr txBox="1">
            <a:spLocks/>
          </p:cNvSpPr>
          <p:nvPr/>
        </p:nvSpPr>
        <p:spPr>
          <a:xfrm>
            <a:off x="4363212" y="2057400"/>
            <a:ext cx="3465576" cy="3429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sz="2000" b="1" dirty="0">
                <a:solidFill>
                  <a:schemeClr val="bg1"/>
                </a:solidFill>
              </a:rPr>
              <a:t>Reusability</a:t>
            </a:r>
          </a:p>
          <a:p>
            <a:pPr marL="0" indent="0" fontAlgn="auto">
              <a:spcAft>
                <a:spcPts val="0"/>
              </a:spcAft>
              <a:buNone/>
            </a:pPr>
            <a:r>
              <a:rPr lang="en-US" sz="2000" dirty="0">
                <a:solidFill>
                  <a:schemeClr val="bg1"/>
                </a:solidFill>
              </a:rPr>
              <a:t>Composing independent blocks in different ways, and reusing them intelligently, reduces the amount of CSS code that you will have to maintain.</a:t>
            </a:r>
          </a:p>
          <a:p>
            <a:pPr marL="0" indent="0" fontAlgn="auto">
              <a:spcAft>
                <a:spcPts val="0"/>
              </a:spcAft>
              <a:buNone/>
            </a:pPr>
            <a:r>
              <a:rPr lang="en-US" sz="2000" dirty="0">
                <a:solidFill>
                  <a:schemeClr val="bg1"/>
                </a:solidFill>
              </a:rPr>
              <a:t>With a set of style guidelines in place, you can build a library of blocks, making your CSS super effective.</a:t>
            </a:r>
          </a:p>
          <a:p>
            <a:pPr fontAlgn="auto">
              <a:spcAft>
                <a:spcPts val="0"/>
              </a:spcAft>
            </a:pPr>
            <a:endParaRPr lang="uk-UA" dirty="0">
              <a:solidFill>
                <a:schemeClr val="bg1"/>
              </a:solidFill>
            </a:endParaRPr>
          </a:p>
        </p:txBody>
      </p:sp>
      <p:sp>
        <p:nvSpPr>
          <p:cNvPr id="8" name="Текст 4">
            <a:extLst>
              <a:ext uri="{FF2B5EF4-FFF2-40B4-BE49-F238E27FC236}">
                <a16:creationId xmlns:a16="http://schemas.microsoft.com/office/drawing/2014/main" id="{68F78AC8-0F59-42E2-8247-EFF5591701F1}"/>
              </a:ext>
            </a:extLst>
          </p:cNvPr>
          <p:cNvSpPr txBox="1">
            <a:spLocks/>
          </p:cNvSpPr>
          <p:nvPr/>
        </p:nvSpPr>
        <p:spPr>
          <a:xfrm>
            <a:off x="8039100" y="2057400"/>
            <a:ext cx="3467100" cy="3429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sz="2000" b="1" dirty="0">
                <a:solidFill>
                  <a:schemeClr val="bg1"/>
                </a:solidFill>
              </a:rPr>
              <a:t>Structure</a:t>
            </a:r>
          </a:p>
          <a:p>
            <a:pPr marL="0" indent="0" fontAlgn="auto">
              <a:spcAft>
                <a:spcPts val="0"/>
              </a:spcAft>
              <a:buNone/>
            </a:pPr>
            <a:r>
              <a:rPr lang="en-US" sz="2000" dirty="0">
                <a:solidFill>
                  <a:schemeClr val="bg1"/>
                </a:solidFill>
              </a:rPr>
              <a:t>BEM methodology gives CSS code a solid structure that remains simple and easy to understand.</a:t>
            </a:r>
            <a:endParaRPr lang="uk-UA" sz="2000" dirty="0">
              <a:solidFill>
                <a:schemeClr val="bg1"/>
              </a:solidFill>
            </a:endParaRPr>
          </a:p>
        </p:txBody>
      </p:sp>
    </p:spTree>
    <p:extLst>
      <p:ext uri="{BB962C8B-B14F-4D97-AF65-F5344CB8AC3E}">
        <p14:creationId xmlns:p14="http://schemas.microsoft.com/office/powerpoint/2010/main" val="1043419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A512D-A193-4212-A087-52EAAD33D6DB}"/>
              </a:ext>
            </a:extLst>
          </p:cNvPr>
          <p:cNvSpPr>
            <a:spLocks noGrp="1"/>
          </p:cNvSpPr>
          <p:nvPr>
            <p:ph type="title"/>
          </p:nvPr>
        </p:nvSpPr>
        <p:spPr/>
        <p:txBody>
          <a:bodyPr/>
          <a:lstStyle/>
          <a:p>
            <a:r>
              <a:rPr lang="en-US" b="0" dirty="0">
                <a:effectLst/>
                <a:latin typeface="OpenSans-SemiBold"/>
              </a:rPr>
              <a:t>File structure organization</a:t>
            </a:r>
            <a:br>
              <a:rPr lang="en-US" b="0" dirty="0">
                <a:solidFill>
                  <a:srgbClr val="000000"/>
                </a:solidFill>
                <a:effectLst/>
                <a:latin typeface="OpenSans-SemiBold"/>
              </a:rPr>
            </a:br>
            <a:endParaRPr lang="uk-UA" dirty="0"/>
          </a:p>
        </p:txBody>
      </p:sp>
      <p:sp>
        <p:nvSpPr>
          <p:cNvPr id="4" name="TextBox 3">
            <a:extLst>
              <a:ext uri="{FF2B5EF4-FFF2-40B4-BE49-F238E27FC236}">
                <a16:creationId xmlns:a16="http://schemas.microsoft.com/office/drawing/2014/main" id="{3BB2559F-B47B-462A-9921-3BF98501F1DD}"/>
              </a:ext>
            </a:extLst>
          </p:cNvPr>
          <p:cNvSpPr txBox="1"/>
          <p:nvPr/>
        </p:nvSpPr>
        <p:spPr>
          <a:xfrm>
            <a:off x="1667995" y="2233243"/>
            <a:ext cx="1116623" cy="646331"/>
          </a:xfrm>
          <a:prstGeom prst="rect">
            <a:avLst/>
          </a:prstGeom>
          <a:noFill/>
        </p:spPr>
        <p:txBody>
          <a:bodyPr wrap="square" rtlCol="0">
            <a:spAutoFit/>
          </a:bodyPr>
          <a:lstStyle/>
          <a:p>
            <a:r>
              <a:rPr lang="en-US" b="0" dirty="0">
                <a:solidFill>
                  <a:srgbClr val="000000"/>
                </a:solidFill>
                <a:effectLst/>
                <a:latin typeface="OpenSans-SemiBold"/>
              </a:rPr>
              <a:t>Nested</a:t>
            </a:r>
          </a:p>
          <a:p>
            <a:endParaRPr lang="uk-UA" dirty="0"/>
          </a:p>
        </p:txBody>
      </p:sp>
      <p:pic>
        <p:nvPicPr>
          <p:cNvPr id="6" name="Picture 5">
            <a:extLst>
              <a:ext uri="{FF2B5EF4-FFF2-40B4-BE49-F238E27FC236}">
                <a16:creationId xmlns:a16="http://schemas.microsoft.com/office/drawing/2014/main" id="{BD51E40E-0B5C-4D2B-B935-F577A8DECBB3}"/>
              </a:ext>
            </a:extLst>
          </p:cNvPr>
          <p:cNvPicPr>
            <a:picLocks noChangeAspect="1"/>
          </p:cNvPicPr>
          <p:nvPr/>
        </p:nvPicPr>
        <p:blipFill>
          <a:blip r:embed="rId2"/>
          <a:stretch>
            <a:fillRect/>
          </a:stretch>
        </p:blipFill>
        <p:spPr>
          <a:xfrm>
            <a:off x="90261" y="2672861"/>
            <a:ext cx="4393816" cy="3047314"/>
          </a:xfrm>
          <a:prstGeom prst="rect">
            <a:avLst/>
          </a:prstGeom>
        </p:spPr>
      </p:pic>
      <p:sp>
        <p:nvSpPr>
          <p:cNvPr id="7" name="TextBox 6">
            <a:extLst>
              <a:ext uri="{FF2B5EF4-FFF2-40B4-BE49-F238E27FC236}">
                <a16:creationId xmlns:a16="http://schemas.microsoft.com/office/drawing/2014/main" id="{16942578-3014-4994-B16A-53CF224458CB}"/>
              </a:ext>
            </a:extLst>
          </p:cNvPr>
          <p:cNvSpPr txBox="1"/>
          <p:nvPr/>
        </p:nvSpPr>
        <p:spPr>
          <a:xfrm>
            <a:off x="5988758" y="2233242"/>
            <a:ext cx="528799" cy="646331"/>
          </a:xfrm>
          <a:prstGeom prst="rect">
            <a:avLst/>
          </a:prstGeom>
          <a:noFill/>
        </p:spPr>
        <p:txBody>
          <a:bodyPr wrap="none" rtlCol="0">
            <a:spAutoFit/>
          </a:bodyPr>
          <a:lstStyle/>
          <a:p>
            <a:r>
              <a:rPr lang="en-US" b="0" dirty="0">
                <a:solidFill>
                  <a:srgbClr val="000000"/>
                </a:solidFill>
                <a:effectLst/>
                <a:latin typeface="OpenSans-SemiBold"/>
              </a:rPr>
              <a:t>Flat</a:t>
            </a:r>
          </a:p>
          <a:p>
            <a:endParaRPr lang="uk-UA" dirty="0"/>
          </a:p>
        </p:txBody>
      </p:sp>
      <p:pic>
        <p:nvPicPr>
          <p:cNvPr id="9" name="Picture 8">
            <a:extLst>
              <a:ext uri="{FF2B5EF4-FFF2-40B4-BE49-F238E27FC236}">
                <a16:creationId xmlns:a16="http://schemas.microsoft.com/office/drawing/2014/main" id="{9A4A705E-D843-4ECA-9253-BB220723E0D3}"/>
              </a:ext>
            </a:extLst>
          </p:cNvPr>
          <p:cNvPicPr>
            <a:picLocks noChangeAspect="1"/>
          </p:cNvPicPr>
          <p:nvPr/>
        </p:nvPicPr>
        <p:blipFill>
          <a:blip r:embed="rId3"/>
          <a:stretch>
            <a:fillRect/>
          </a:stretch>
        </p:blipFill>
        <p:spPr>
          <a:xfrm>
            <a:off x="4679232" y="2671394"/>
            <a:ext cx="3676650" cy="2943225"/>
          </a:xfrm>
          <a:prstGeom prst="rect">
            <a:avLst/>
          </a:prstGeom>
        </p:spPr>
      </p:pic>
      <p:sp>
        <p:nvSpPr>
          <p:cNvPr id="10" name="TextBox 9">
            <a:extLst>
              <a:ext uri="{FF2B5EF4-FFF2-40B4-BE49-F238E27FC236}">
                <a16:creationId xmlns:a16="http://schemas.microsoft.com/office/drawing/2014/main" id="{2B648EAD-7D5A-41B6-B85D-B8CE8D046F03}"/>
              </a:ext>
            </a:extLst>
          </p:cNvPr>
          <p:cNvSpPr txBox="1"/>
          <p:nvPr/>
        </p:nvSpPr>
        <p:spPr>
          <a:xfrm>
            <a:off x="9650656" y="2233242"/>
            <a:ext cx="554704" cy="646331"/>
          </a:xfrm>
          <a:prstGeom prst="rect">
            <a:avLst/>
          </a:prstGeom>
          <a:noFill/>
        </p:spPr>
        <p:txBody>
          <a:bodyPr wrap="none" rtlCol="0">
            <a:spAutoFit/>
          </a:bodyPr>
          <a:lstStyle/>
          <a:p>
            <a:r>
              <a:rPr lang="en-US" b="0" dirty="0">
                <a:solidFill>
                  <a:srgbClr val="000000"/>
                </a:solidFill>
                <a:effectLst/>
                <a:latin typeface="OpenSans-SemiBold"/>
              </a:rPr>
              <a:t>Flex</a:t>
            </a:r>
          </a:p>
          <a:p>
            <a:endParaRPr lang="uk-UA" dirty="0"/>
          </a:p>
        </p:txBody>
      </p:sp>
      <p:pic>
        <p:nvPicPr>
          <p:cNvPr id="14" name="Picture 13">
            <a:extLst>
              <a:ext uri="{FF2B5EF4-FFF2-40B4-BE49-F238E27FC236}">
                <a16:creationId xmlns:a16="http://schemas.microsoft.com/office/drawing/2014/main" id="{7DD4F646-9256-4718-A8F7-793D78E0ADB0}"/>
              </a:ext>
            </a:extLst>
          </p:cNvPr>
          <p:cNvPicPr>
            <a:picLocks noChangeAspect="1"/>
          </p:cNvPicPr>
          <p:nvPr/>
        </p:nvPicPr>
        <p:blipFill>
          <a:blip r:embed="rId4"/>
          <a:stretch>
            <a:fillRect/>
          </a:stretch>
        </p:blipFill>
        <p:spPr>
          <a:xfrm>
            <a:off x="8584799" y="2671394"/>
            <a:ext cx="3241122" cy="2943225"/>
          </a:xfrm>
          <a:prstGeom prst="rect">
            <a:avLst/>
          </a:prstGeom>
        </p:spPr>
      </p:pic>
    </p:spTree>
    <p:extLst>
      <p:ext uri="{BB962C8B-B14F-4D97-AF65-F5344CB8AC3E}">
        <p14:creationId xmlns:p14="http://schemas.microsoft.com/office/powerpoint/2010/main" val="236308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F762-E068-436A-BCEE-AD13C230C6A8}"/>
              </a:ext>
            </a:extLst>
          </p:cNvPr>
          <p:cNvSpPr>
            <a:spLocks noGrp="1"/>
          </p:cNvSpPr>
          <p:nvPr>
            <p:ph type="title"/>
          </p:nvPr>
        </p:nvSpPr>
        <p:spPr>
          <a:xfrm>
            <a:off x="685800" y="307732"/>
            <a:ext cx="10820400" cy="1292468"/>
          </a:xfrm>
        </p:spPr>
        <p:txBody>
          <a:bodyPr/>
          <a:lstStyle/>
          <a:p>
            <a:r>
              <a:rPr lang="en-US" b="0" i="0" dirty="0">
                <a:effectLst/>
                <a:latin typeface="Roboto"/>
              </a:rPr>
              <a:t>What’s a Template Engine and Why Do I Need One?</a:t>
            </a:r>
            <a:br>
              <a:rPr lang="en-US" b="0" i="0" dirty="0">
                <a:solidFill>
                  <a:srgbClr val="262626"/>
                </a:solidFill>
                <a:effectLst/>
                <a:latin typeface="Roboto"/>
              </a:rPr>
            </a:br>
            <a:endParaRPr lang="uk-UA" dirty="0"/>
          </a:p>
        </p:txBody>
      </p:sp>
      <p:sp>
        <p:nvSpPr>
          <p:cNvPr id="3" name="Text Placeholder 2">
            <a:extLst>
              <a:ext uri="{FF2B5EF4-FFF2-40B4-BE49-F238E27FC236}">
                <a16:creationId xmlns:a16="http://schemas.microsoft.com/office/drawing/2014/main" id="{069EE54F-1BEE-4D25-8E7D-3FC019409613}"/>
              </a:ext>
            </a:extLst>
          </p:cNvPr>
          <p:cNvSpPr>
            <a:spLocks noGrp="1"/>
          </p:cNvSpPr>
          <p:nvPr>
            <p:ph type="body" sz="quarter" idx="10"/>
          </p:nvPr>
        </p:nvSpPr>
        <p:spPr/>
        <p:txBody>
          <a:bodyPr/>
          <a:lstStyle/>
          <a:p>
            <a:r>
              <a:rPr lang="en-US" b="0" i="0" dirty="0">
                <a:solidFill>
                  <a:srgbClr val="3A3A3A"/>
                </a:solidFill>
                <a:effectLst/>
                <a:latin typeface="Roboto"/>
              </a:rPr>
              <a:t>A template engine is a program which is responsible for compiling a template (that can be written using any one of a number of languages) into HTML. The template engine will normally receive data from an external source, which it will inject into the template it’s compiling. This is illustrated by the following diagram.</a:t>
            </a:r>
            <a:endParaRPr lang="uk-UA" dirty="0"/>
          </a:p>
        </p:txBody>
      </p:sp>
      <p:pic>
        <p:nvPicPr>
          <p:cNvPr id="1026" name="Picture 2">
            <a:extLst>
              <a:ext uri="{FF2B5EF4-FFF2-40B4-BE49-F238E27FC236}">
                <a16:creationId xmlns:a16="http://schemas.microsoft.com/office/drawing/2014/main" id="{BA46CFB9-BEF3-45E8-97BF-F92E3444F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015" y="3334116"/>
            <a:ext cx="1515752" cy="2864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40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5D90-8013-40FF-90AB-E0F4239E2F53}"/>
              </a:ext>
            </a:extLst>
          </p:cNvPr>
          <p:cNvSpPr>
            <a:spLocks noGrp="1"/>
          </p:cNvSpPr>
          <p:nvPr>
            <p:ph type="title"/>
          </p:nvPr>
        </p:nvSpPr>
        <p:spPr/>
        <p:txBody>
          <a:bodyPr/>
          <a:lstStyle/>
          <a:p>
            <a:r>
              <a:rPr lang="en-US" dirty="0"/>
              <a:t>Pug</a:t>
            </a:r>
            <a:endParaRPr lang="uk-UA" dirty="0"/>
          </a:p>
        </p:txBody>
      </p:sp>
      <p:sp>
        <p:nvSpPr>
          <p:cNvPr id="3" name="Text Placeholder 2">
            <a:extLst>
              <a:ext uri="{FF2B5EF4-FFF2-40B4-BE49-F238E27FC236}">
                <a16:creationId xmlns:a16="http://schemas.microsoft.com/office/drawing/2014/main" id="{B5DF020A-8E97-4CC8-9F33-DED7B218385D}"/>
              </a:ext>
            </a:extLst>
          </p:cNvPr>
          <p:cNvSpPr>
            <a:spLocks noGrp="1"/>
          </p:cNvSpPr>
          <p:nvPr>
            <p:ph type="body" sz="quarter" idx="10"/>
          </p:nvPr>
        </p:nvSpPr>
        <p:spPr>
          <a:xfrm>
            <a:off x="685800" y="1949257"/>
            <a:ext cx="7077808" cy="4800601"/>
          </a:xfrm>
        </p:spPr>
        <p:txBody>
          <a:bodyPr/>
          <a:lstStyle/>
          <a:p>
            <a:r>
              <a:rPr lang="en-US" b="0" i="0" dirty="0">
                <a:solidFill>
                  <a:srgbClr val="24292E"/>
                </a:solidFill>
                <a:effectLst/>
                <a:latin typeface="-apple-system"/>
              </a:rPr>
              <a:t>Pug is a high-performance template engine heavily influenced by </a:t>
            </a:r>
            <a:r>
              <a:rPr lang="en-US" b="0" i="0" dirty="0" err="1">
                <a:solidFill>
                  <a:srgbClr val="24292E"/>
                </a:solidFill>
                <a:effectLst/>
                <a:latin typeface="-apple-system"/>
              </a:rPr>
              <a:t>Haml</a:t>
            </a:r>
            <a:r>
              <a:rPr lang="en-US" b="0" i="0" dirty="0">
                <a:solidFill>
                  <a:srgbClr val="24292E"/>
                </a:solidFill>
                <a:effectLst/>
                <a:latin typeface="-apple-system"/>
              </a:rPr>
              <a:t> and implemented with JavaScript for Node.js and browsers. </a:t>
            </a:r>
          </a:p>
          <a:p>
            <a:endParaRPr lang="en-US" dirty="0">
              <a:solidFill>
                <a:srgbClr val="24292E"/>
              </a:solidFill>
              <a:latin typeface="-apple-system"/>
            </a:endParaRPr>
          </a:p>
          <a:p>
            <a:r>
              <a:rPr lang="en-US" b="0" i="0" dirty="0">
                <a:solidFill>
                  <a:srgbClr val="24292E"/>
                </a:solidFill>
                <a:effectLst/>
                <a:latin typeface="-apple-system"/>
              </a:rPr>
              <a:t>This project was formerly known as "Jade". However, it was revealed to us that "Jade" is a registered trademark; as a result, a rename was needed. After some discussion among the maintainers, </a:t>
            </a:r>
            <a:r>
              <a:rPr lang="en-US" b="1" i="0" dirty="0">
                <a:solidFill>
                  <a:srgbClr val="24292E"/>
                </a:solidFill>
                <a:effectLst/>
                <a:latin typeface="-apple-system"/>
              </a:rPr>
              <a:t>"Pug"</a:t>
            </a:r>
            <a:r>
              <a:rPr lang="en-US" b="0" i="0" dirty="0">
                <a:solidFill>
                  <a:srgbClr val="24292E"/>
                </a:solidFill>
                <a:effectLst/>
                <a:latin typeface="-apple-system"/>
              </a:rPr>
              <a:t> was chosen as the new name for this project. As of version 2, "pug" is the official package name.</a:t>
            </a:r>
          </a:p>
          <a:p>
            <a:endParaRPr lang="en-US" dirty="0">
              <a:solidFill>
                <a:srgbClr val="24292E"/>
              </a:solidFill>
              <a:latin typeface="-apple-system"/>
            </a:endParaRPr>
          </a:p>
          <a:p>
            <a:r>
              <a:rPr lang="en-US" b="0" i="0" dirty="0">
                <a:solidFill>
                  <a:srgbClr val="24292E"/>
                </a:solidFill>
                <a:effectLst/>
                <a:latin typeface="-apple-system"/>
              </a:rPr>
              <a:t>Before the renaming, work had already begun on “Jade 2.0.0”. Therefore, the rename to Pug coincided with the major version bump. As a result, upgrading from Jade to Pug will be the same process as upgrading any other package with a major version bump.</a:t>
            </a:r>
            <a:endParaRPr lang="uk-UA" dirty="0"/>
          </a:p>
        </p:txBody>
      </p:sp>
      <p:pic>
        <p:nvPicPr>
          <p:cNvPr id="7" name="Picture 6">
            <a:extLst>
              <a:ext uri="{FF2B5EF4-FFF2-40B4-BE49-F238E27FC236}">
                <a16:creationId xmlns:a16="http://schemas.microsoft.com/office/drawing/2014/main" id="{7F32D76B-E2DB-4B97-94A5-43451D5B359B}"/>
              </a:ext>
            </a:extLst>
          </p:cNvPr>
          <p:cNvPicPr>
            <a:picLocks noChangeAspect="1"/>
          </p:cNvPicPr>
          <p:nvPr/>
        </p:nvPicPr>
        <p:blipFill>
          <a:blip r:embed="rId2"/>
          <a:stretch>
            <a:fillRect/>
          </a:stretch>
        </p:blipFill>
        <p:spPr>
          <a:xfrm>
            <a:off x="8008327" y="2057400"/>
            <a:ext cx="3263412" cy="2292158"/>
          </a:xfrm>
          <a:prstGeom prst="rect">
            <a:avLst/>
          </a:prstGeom>
        </p:spPr>
      </p:pic>
    </p:spTree>
    <p:extLst>
      <p:ext uri="{BB962C8B-B14F-4D97-AF65-F5344CB8AC3E}">
        <p14:creationId xmlns:p14="http://schemas.microsoft.com/office/powerpoint/2010/main" val="117648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0A05-C0E6-4217-8F6A-22545922FF07}"/>
              </a:ext>
            </a:extLst>
          </p:cNvPr>
          <p:cNvSpPr>
            <a:spLocks noGrp="1"/>
          </p:cNvSpPr>
          <p:nvPr>
            <p:ph type="title"/>
          </p:nvPr>
        </p:nvSpPr>
        <p:spPr/>
        <p:txBody>
          <a:bodyPr/>
          <a:lstStyle/>
          <a:p>
            <a:r>
              <a:rPr lang="en-US" dirty="0"/>
              <a:t>Syntax</a:t>
            </a:r>
            <a:endParaRPr lang="uk-UA" dirty="0"/>
          </a:p>
        </p:txBody>
      </p:sp>
      <p:pic>
        <p:nvPicPr>
          <p:cNvPr id="7" name="Picture 6">
            <a:extLst>
              <a:ext uri="{FF2B5EF4-FFF2-40B4-BE49-F238E27FC236}">
                <a16:creationId xmlns:a16="http://schemas.microsoft.com/office/drawing/2014/main" id="{A946F2FB-7EAF-471F-8C3C-7BDE8190BA95}"/>
              </a:ext>
            </a:extLst>
          </p:cNvPr>
          <p:cNvPicPr>
            <a:picLocks noChangeAspect="1"/>
          </p:cNvPicPr>
          <p:nvPr/>
        </p:nvPicPr>
        <p:blipFill>
          <a:blip r:embed="rId2"/>
          <a:stretch>
            <a:fillRect/>
          </a:stretch>
        </p:blipFill>
        <p:spPr>
          <a:xfrm>
            <a:off x="404446" y="2294794"/>
            <a:ext cx="5257097" cy="3253154"/>
          </a:xfrm>
          <a:prstGeom prst="rect">
            <a:avLst/>
          </a:prstGeom>
        </p:spPr>
      </p:pic>
      <p:pic>
        <p:nvPicPr>
          <p:cNvPr id="9" name="Picture 8">
            <a:extLst>
              <a:ext uri="{FF2B5EF4-FFF2-40B4-BE49-F238E27FC236}">
                <a16:creationId xmlns:a16="http://schemas.microsoft.com/office/drawing/2014/main" id="{16968DDC-9ACA-406E-BAE2-DE5F9B8FDA10}"/>
              </a:ext>
            </a:extLst>
          </p:cNvPr>
          <p:cNvPicPr>
            <a:picLocks noChangeAspect="1"/>
          </p:cNvPicPr>
          <p:nvPr/>
        </p:nvPicPr>
        <p:blipFill>
          <a:blip r:embed="rId3"/>
          <a:stretch>
            <a:fillRect/>
          </a:stretch>
        </p:blipFill>
        <p:spPr>
          <a:xfrm>
            <a:off x="5961185" y="2294794"/>
            <a:ext cx="5992689" cy="2890604"/>
          </a:xfrm>
          <a:prstGeom prst="rect">
            <a:avLst/>
          </a:prstGeom>
        </p:spPr>
      </p:pic>
    </p:spTree>
    <p:extLst>
      <p:ext uri="{BB962C8B-B14F-4D97-AF65-F5344CB8AC3E}">
        <p14:creationId xmlns:p14="http://schemas.microsoft.com/office/powerpoint/2010/main" val="1566369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C58A-7FF2-470F-A0D5-34E2C961CE15}"/>
              </a:ext>
            </a:extLst>
          </p:cNvPr>
          <p:cNvSpPr>
            <a:spLocks noGrp="1"/>
          </p:cNvSpPr>
          <p:nvPr>
            <p:ph type="title"/>
          </p:nvPr>
        </p:nvSpPr>
        <p:spPr/>
        <p:txBody>
          <a:bodyPr/>
          <a:lstStyle/>
          <a:p>
            <a:r>
              <a:rPr lang="en-US" dirty="0"/>
              <a:t>API</a:t>
            </a:r>
            <a:endParaRPr lang="uk-UA" dirty="0"/>
          </a:p>
        </p:txBody>
      </p:sp>
      <p:pic>
        <p:nvPicPr>
          <p:cNvPr id="5" name="Picture 4">
            <a:extLst>
              <a:ext uri="{FF2B5EF4-FFF2-40B4-BE49-F238E27FC236}">
                <a16:creationId xmlns:a16="http://schemas.microsoft.com/office/drawing/2014/main" id="{DFB356BA-75C3-4F9B-B263-0389462BC12A}"/>
              </a:ext>
            </a:extLst>
          </p:cNvPr>
          <p:cNvPicPr>
            <a:picLocks noChangeAspect="1"/>
          </p:cNvPicPr>
          <p:nvPr/>
        </p:nvPicPr>
        <p:blipFill>
          <a:blip r:embed="rId2"/>
          <a:stretch>
            <a:fillRect/>
          </a:stretch>
        </p:blipFill>
        <p:spPr>
          <a:xfrm>
            <a:off x="685800" y="2157046"/>
            <a:ext cx="6986368" cy="2810608"/>
          </a:xfrm>
          <a:prstGeom prst="rect">
            <a:avLst/>
          </a:prstGeom>
        </p:spPr>
      </p:pic>
    </p:spTree>
    <p:extLst>
      <p:ext uri="{BB962C8B-B14F-4D97-AF65-F5344CB8AC3E}">
        <p14:creationId xmlns:p14="http://schemas.microsoft.com/office/powerpoint/2010/main" val="3388114249"/>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TotalTime>
  <Words>439</Words>
  <Application>Microsoft Office PowerPoint</Application>
  <PresentationFormat>Widescreen</PresentationFormat>
  <Paragraphs>44</Paragraphs>
  <Slides>20</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-apple-system</vt:lpstr>
      <vt:lpstr>Arial</vt:lpstr>
      <vt:lpstr>Calibri</vt:lpstr>
      <vt:lpstr>Montserrat Black</vt:lpstr>
      <vt:lpstr>Open Sans</vt:lpstr>
      <vt:lpstr>Open Sans Regular</vt:lpstr>
      <vt:lpstr>OpenSans-SemiBold</vt:lpstr>
      <vt:lpstr>Proxima Nova Black</vt:lpstr>
      <vt:lpstr>Roboto</vt:lpstr>
      <vt:lpstr>1_GRADIENT THEME</vt:lpstr>
      <vt:lpstr>2_GRADIENT THEME</vt:lpstr>
      <vt:lpstr>2_DARK THEME</vt:lpstr>
      <vt:lpstr>BEM,Pug</vt:lpstr>
      <vt:lpstr>BEM</vt:lpstr>
      <vt:lpstr>What is BEM? </vt:lpstr>
      <vt:lpstr>Benefits</vt:lpstr>
      <vt:lpstr>File structure organization </vt:lpstr>
      <vt:lpstr>What’s a Template Engine and Why Do I Need One? </vt:lpstr>
      <vt:lpstr>Pug</vt:lpstr>
      <vt:lpstr>Syntax</vt:lpstr>
      <vt:lpstr>API</vt:lpstr>
      <vt:lpstr>Tags</vt:lpstr>
      <vt:lpstr>ID,classnames and attributes</vt:lpstr>
      <vt:lpstr>Text Blocks</vt:lpstr>
      <vt:lpstr>Comments</vt:lpstr>
      <vt:lpstr>Unbuffered code</vt:lpstr>
      <vt:lpstr>Buffered code</vt:lpstr>
      <vt:lpstr>Interpolation</vt:lpstr>
      <vt:lpstr>Iterations</vt:lpstr>
      <vt:lpstr>Else statement for iterators</vt:lpstr>
      <vt:lpstr>If/else statements</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Максим Струс</cp:lastModifiedBy>
  <cp:revision>7</cp:revision>
  <dcterms:created xsi:type="dcterms:W3CDTF">2018-11-02T13:55:27Z</dcterms:created>
  <dcterms:modified xsi:type="dcterms:W3CDTF">2020-09-25T00:18:02Z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