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696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3507605" cy="2873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застосування</a:t>
            </a:r>
            <a:r>
              <a:rPr lang="ru-RU" sz="2400" dirty="0"/>
              <a:t> великих моделей </a:t>
            </a:r>
            <a:r>
              <a:rPr lang="ru-RU" sz="2400" dirty="0" err="1"/>
              <a:t>графового</a:t>
            </a:r>
            <a:r>
              <a:rPr lang="ru-RU" sz="2400" dirty="0"/>
              <a:t> </a:t>
            </a:r>
            <a:r>
              <a:rPr lang="ru-RU" sz="2400" dirty="0" err="1"/>
              <a:t>представлення</a:t>
            </a:r>
            <a:r>
              <a:rPr lang="ru-RU" sz="2400" dirty="0"/>
              <a:t> </a:t>
            </a:r>
            <a:r>
              <a:rPr lang="ru-RU" sz="2400" dirty="0" err="1"/>
              <a:t>знань</a:t>
            </a:r>
            <a:r>
              <a:rPr lang="ru-RU" sz="2400" dirty="0"/>
              <a:t>   для задач </a:t>
            </a:r>
            <a:r>
              <a:rPr lang="ru-RU" sz="2400" dirty="0" err="1"/>
              <a:t>відповіді</a:t>
            </a:r>
            <a:r>
              <a:rPr lang="ru-RU" sz="2400" dirty="0"/>
              <a:t> на </a:t>
            </a:r>
            <a:r>
              <a:rPr lang="ru-RU" sz="2400" dirty="0" err="1"/>
              <a:t>запитання</a:t>
            </a:r>
            <a:r>
              <a:rPr lang="ru-RU" sz="2400" dirty="0"/>
              <a:t> </a:t>
            </a:r>
            <a:r>
              <a:rPr lang="ru-RU" sz="2400" dirty="0" err="1"/>
              <a:t>стосовно</a:t>
            </a:r>
            <a:r>
              <a:rPr lang="ru-RU" sz="2400" dirty="0"/>
              <a:t> </a:t>
            </a:r>
            <a:r>
              <a:rPr lang="ru-RU" sz="2400" dirty="0" err="1"/>
              <a:t>зображення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Тєльний Максим, ІПЗм-23-2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 Доц. Каф. ПІ </a:t>
            </a:r>
            <a:r>
              <a:rPr lang="ru-RU" dirty="0" err="1"/>
              <a:t>Бабій</a:t>
            </a:r>
            <a:r>
              <a:rPr lang="ru-RU" dirty="0"/>
              <a:t> А.С.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Висновки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dirty="0" err="1"/>
              <a:t>Досліджено</a:t>
            </a:r>
            <a:r>
              <a:rPr lang="ru-UA" altLang="ru-UA" dirty="0"/>
              <a:t> </a:t>
            </a:r>
            <a:r>
              <a:rPr lang="ru-UA" altLang="ru-UA" dirty="0" err="1"/>
              <a:t>застосування</a:t>
            </a:r>
            <a:r>
              <a:rPr lang="ru-UA" altLang="ru-UA" dirty="0"/>
              <a:t> </a:t>
            </a:r>
            <a:r>
              <a:rPr lang="ru-UA" altLang="ru-UA" dirty="0" err="1"/>
              <a:t>графів</a:t>
            </a:r>
            <a:r>
              <a:rPr lang="ru-UA" altLang="ru-UA" dirty="0"/>
              <a:t> </a:t>
            </a:r>
            <a:r>
              <a:rPr lang="ru-UA" altLang="ru-UA" dirty="0" err="1"/>
              <a:t>знань</a:t>
            </a:r>
            <a:r>
              <a:rPr lang="ru-UA" altLang="ru-UA" dirty="0"/>
              <a:t> у VQA для </a:t>
            </a:r>
            <a:r>
              <a:rPr lang="ru-UA" altLang="ru-UA" dirty="0" err="1"/>
              <a:t>підвищення</a:t>
            </a:r>
            <a:r>
              <a:rPr lang="ru-UA" altLang="ru-UA" dirty="0"/>
              <a:t> </a:t>
            </a:r>
            <a:r>
              <a:rPr lang="ru-UA" altLang="ru-UA" dirty="0" err="1"/>
              <a:t>точності</a:t>
            </a:r>
            <a:r>
              <a:rPr lang="ru-UA" altLang="ru-UA" dirty="0"/>
              <a:t> та </a:t>
            </a:r>
            <a:r>
              <a:rPr lang="ru-UA" altLang="ru-UA" dirty="0" err="1"/>
              <a:t>пояснювальності</a:t>
            </a:r>
            <a:r>
              <a:rPr lang="ru-UA" altLang="ru-UA" dirty="0"/>
              <a:t> </a:t>
            </a:r>
            <a:r>
              <a:rPr lang="ru-UA" altLang="ru-UA" dirty="0" err="1"/>
              <a:t>відповідей</a:t>
            </a:r>
            <a:r>
              <a:rPr lang="ru-UA" altLang="ru-UA" dirty="0"/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dirty="0" err="1"/>
              <a:t>Запропоновано</a:t>
            </a:r>
            <a:r>
              <a:rPr lang="ru-UA" altLang="ru-UA" dirty="0"/>
              <a:t> </a:t>
            </a:r>
            <a:r>
              <a:rPr lang="ru-UA" altLang="ru-UA" dirty="0" err="1"/>
              <a:t>інтеграцію</a:t>
            </a:r>
            <a:r>
              <a:rPr lang="ru-UA" altLang="ru-UA" dirty="0"/>
              <a:t> </a:t>
            </a:r>
            <a:r>
              <a:rPr lang="ru-UA" altLang="ru-UA" dirty="0" err="1"/>
              <a:t>графів</a:t>
            </a:r>
            <a:r>
              <a:rPr lang="ru-UA" altLang="ru-UA" dirty="0"/>
              <a:t> </a:t>
            </a:r>
            <a:r>
              <a:rPr lang="ru-UA" altLang="ru-UA" dirty="0" err="1"/>
              <a:t>знань</a:t>
            </a:r>
            <a:r>
              <a:rPr lang="ru-UA" altLang="ru-UA" dirty="0"/>
              <a:t> у </a:t>
            </a:r>
            <a:r>
              <a:rPr lang="ru-UA" altLang="ru-UA" dirty="0" err="1"/>
              <a:t>Transformers</a:t>
            </a:r>
            <a:r>
              <a:rPr lang="ru-UA" altLang="ru-UA" dirty="0"/>
              <a:t>, </a:t>
            </a:r>
            <a:r>
              <a:rPr lang="ru-UA" altLang="ru-UA" dirty="0" err="1"/>
              <a:t>що</a:t>
            </a:r>
            <a:r>
              <a:rPr lang="ru-UA" altLang="ru-UA" dirty="0"/>
              <a:t> </a:t>
            </a:r>
            <a:r>
              <a:rPr lang="ru-UA" altLang="ru-UA" dirty="0" err="1"/>
              <a:t>покращує</a:t>
            </a:r>
            <a:r>
              <a:rPr lang="ru-UA" altLang="ru-UA" dirty="0"/>
              <a:t> </a:t>
            </a:r>
            <a:r>
              <a:rPr lang="ru-UA" altLang="ru-UA" dirty="0" err="1"/>
              <a:t>семантичний</a:t>
            </a:r>
            <a:r>
              <a:rPr lang="ru-UA" altLang="ru-UA" dirty="0"/>
              <a:t> </a:t>
            </a:r>
            <a:r>
              <a:rPr lang="ru-UA" altLang="ru-UA" dirty="0" err="1"/>
              <a:t>аналіз</a:t>
            </a:r>
            <a:r>
              <a:rPr lang="ru-UA" altLang="ru-UA" dirty="0"/>
              <a:t> </a:t>
            </a:r>
            <a:r>
              <a:rPr lang="uk-UA" altLang="ru-UA" dirty="0"/>
              <a:t>зображень</a:t>
            </a:r>
            <a:r>
              <a:rPr lang="ru-UA" altLang="ru-UA" dirty="0"/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dirty="0" err="1"/>
              <a:t>Головні</a:t>
            </a:r>
            <a:r>
              <a:rPr lang="ru-UA" altLang="ru-UA" dirty="0"/>
              <a:t> </a:t>
            </a:r>
            <a:r>
              <a:rPr lang="ru-UA" altLang="ru-UA" dirty="0" err="1"/>
              <a:t>переваги</a:t>
            </a:r>
            <a:r>
              <a:rPr lang="ru-UA" altLang="ru-UA" dirty="0"/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Використання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зовнішньої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бази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 для </a:t>
            </a:r>
            <a:r>
              <a:rPr lang="ru-UA" altLang="ru-UA" sz="1800" dirty="0" err="1"/>
              <a:t>глибшого</a:t>
            </a:r>
            <a:r>
              <a:rPr lang="ru-UA" altLang="ru-UA" sz="1800" dirty="0"/>
              <a:t> </a:t>
            </a:r>
            <a:r>
              <a:rPr lang="ru-UA" altLang="ru-UA" sz="1800" dirty="0" err="1"/>
              <a:t>розуміння</a:t>
            </a:r>
            <a:r>
              <a:rPr lang="ru-UA" altLang="ru-UA" sz="1800" dirty="0"/>
              <a:t> контексту.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Зменшення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залежності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від</a:t>
            </a:r>
            <a:r>
              <a:rPr lang="ru-UA" altLang="ru-UA" sz="1800" dirty="0"/>
              <a:t> великих </a:t>
            </a:r>
            <a:r>
              <a:rPr lang="ru-UA" altLang="ru-UA" sz="1800" dirty="0" err="1"/>
              <a:t>обсягів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навчальних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даних</a:t>
            </a:r>
            <a:r>
              <a:rPr lang="ru-UA" altLang="ru-UA" sz="1800" dirty="0"/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dirty="0" err="1"/>
              <a:t>Перспективи</a:t>
            </a:r>
            <a:r>
              <a:rPr lang="ru-UA" altLang="ru-UA" dirty="0"/>
              <a:t>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Вдосконалення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вибірки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Оптимізація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взаємодії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між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нейромережами</a:t>
            </a:r>
            <a:r>
              <a:rPr lang="ru-UA" altLang="ru-UA" sz="1800" dirty="0"/>
              <a:t> та графами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187051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Дякую за увагу!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b="1" dirty="0"/>
              <a:t>Актуальність і стан галузі</a:t>
            </a:r>
          </a:p>
          <a:p>
            <a:pPr marL="179388" indent="0">
              <a:buNone/>
            </a:pPr>
            <a:r>
              <a:rPr lang="uk-UA" dirty="0"/>
              <a:t>Розвиток </a:t>
            </a:r>
            <a:r>
              <a:rPr lang="en-US" dirty="0"/>
              <a:t>Visual Question Answering (VQA) </a:t>
            </a:r>
            <a:r>
              <a:rPr lang="uk-UA" dirty="0"/>
              <a:t>з інтеграцією зовнішніх семантичних знань для точних та змістовних відповідей.</a:t>
            </a:r>
          </a:p>
          <a:p>
            <a:pPr>
              <a:buNone/>
            </a:pPr>
            <a:r>
              <a:rPr lang="uk-UA" b="1" dirty="0"/>
              <a:t>Напрям дослідження</a:t>
            </a:r>
          </a:p>
          <a:p>
            <a:pPr marL="179388" indent="0">
              <a:buNone/>
              <a:tabLst>
                <a:tab pos="179388" algn="l"/>
              </a:tabLst>
            </a:pPr>
            <a:r>
              <a:rPr lang="uk-UA" dirty="0"/>
              <a:t>Застосування графів знань у </a:t>
            </a:r>
            <a:r>
              <a:rPr lang="uk-UA" dirty="0" err="1"/>
              <a:t>нейромережах</a:t>
            </a:r>
            <a:r>
              <a:rPr lang="uk-UA" dirty="0"/>
              <a:t> (</a:t>
            </a:r>
            <a:r>
              <a:rPr lang="en-US" dirty="0"/>
              <a:t>Transformers) </a:t>
            </a:r>
            <a:r>
              <a:rPr lang="uk-UA" dirty="0"/>
              <a:t>для задачі </a:t>
            </a:r>
            <a:r>
              <a:rPr lang="en-US" dirty="0"/>
              <a:t>VQA.</a:t>
            </a:r>
          </a:p>
          <a:p>
            <a:pPr marL="114300" indent="0">
              <a:buNone/>
            </a:pPr>
            <a:r>
              <a:rPr lang="uk-UA" b="1" dirty="0"/>
              <a:t>Об'єкт дослідження</a:t>
            </a:r>
          </a:p>
          <a:p>
            <a:pPr marL="179388" indent="0">
              <a:buNone/>
            </a:pPr>
            <a:r>
              <a:rPr lang="uk-UA" dirty="0"/>
              <a:t>Процес генерації відповіді на запитання щодо зображення з використанням графів знань.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/>
              <a:t>Zero-</a:t>
            </a:r>
            <a:r>
              <a:rPr lang="ru-UA" altLang="ru-UA" sz="1800" dirty="0" err="1"/>
              <a:t>shot</a:t>
            </a:r>
            <a:r>
              <a:rPr lang="ru-UA" altLang="ru-UA" sz="1800" dirty="0"/>
              <a:t> VQA </a:t>
            </a:r>
            <a:r>
              <a:rPr lang="ru-UA" altLang="ru-UA" sz="1800" dirty="0" err="1"/>
              <a:t>using</a:t>
            </a:r>
            <a:r>
              <a:rPr lang="ru-UA" altLang="ru-UA" sz="1800" dirty="0"/>
              <a:t> </a:t>
            </a:r>
            <a:r>
              <a:rPr lang="ru-UA" altLang="ru-UA" sz="1800" dirty="0" err="1"/>
              <a:t>Knowledge</a:t>
            </a:r>
            <a:r>
              <a:rPr lang="ru-UA" altLang="ru-UA" sz="1800" dirty="0"/>
              <a:t> </a:t>
            </a:r>
            <a:r>
              <a:rPr lang="ru-UA" altLang="ru-UA" sz="1800" dirty="0" err="1"/>
              <a:t>Graph</a:t>
            </a:r>
            <a:r>
              <a:rPr lang="ru-UA" altLang="ru-UA" sz="1800" dirty="0"/>
              <a:t> (2021):</a:t>
            </a:r>
            <a:endParaRPr lang="uk-UA" altLang="ru-UA" sz="1800" dirty="0"/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Використання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графів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 для </a:t>
            </a:r>
            <a:r>
              <a:rPr lang="ru-UA" altLang="ru-UA" sz="1800" dirty="0" err="1"/>
              <a:t>генерації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відповідей</a:t>
            </a:r>
            <a:r>
              <a:rPr lang="ru-UA" altLang="ru-UA" sz="1800" dirty="0"/>
              <a:t> поза </a:t>
            </a:r>
            <a:r>
              <a:rPr lang="ru-UA" altLang="ru-UA" sz="1800" dirty="0" err="1"/>
              <a:t>навчальним</a:t>
            </a:r>
            <a:r>
              <a:rPr lang="ru-UA" altLang="ru-UA" sz="1800" dirty="0"/>
              <a:t> набором.</a:t>
            </a:r>
            <a:endParaRPr lang="uk-UA" altLang="ru-UA" sz="1800" dirty="0"/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Проблеми</a:t>
            </a:r>
            <a:r>
              <a:rPr lang="ru-UA" altLang="ru-UA" sz="1800" dirty="0"/>
              <a:t>: каскад </a:t>
            </a:r>
            <a:r>
              <a:rPr lang="ru-UA" altLang="ru-UA" sz="1800" dirty="0" err="1"/>
              <a:t>помилок</a:t>
            </a:r>
            <a:r>
              <a:rPr lang="ru-UA" altLang="ru-UA" sz="1800" dirty="0"/>
              <a:t>, </a:t>
            </a:r>
            <a:r>
              <a:rPr lang="ru-UA" altLang="ru-UA" sz="1800" dirty="0" err="1"/>
              <a:t>залежність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від</a:t>
            </a:r>
            <a:r>
              <a:rPr lang="ru-UA" altLang="ru-UA" sz="1800" dirty="0"/>
              <a:t> </a:t>
            </a:r>
            <a:r>
              <a:rPr lang="ru-UA" altLang="ru-UA" sz="1800" dirty="0" err="1"/>
              <a:t>якості</a:t>
            </a:r>
            <a:r>
              <a:rPr lang="ru-UA" altLang="ru-UA" sz="1800" dirty="0"/>
              <a:t> графа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/>
              <a:t>Multi-</a:t>
            </a:r>
            <a:r>
              <a:rPr lang="ru-UA" altLang="ru-UA" sz="1800" dirty="0" err="1"/>
              <a:t>Modal</a:t>
            </a:r>
            <a:r>
              <a:rPr lang="ru-UA" altLang="ru-UA" sz="1800" dirty="0"/>
              <a:t> </a:t>
            </a:r>
            <a:r>
              <a:rPr lang="ru-UA" altLang="ru-UA" sz="1800" dirty="0" err="1"/>
              <a:t>Semantic</a:t>
            </a:r>
            <a:r>
              <a:rPr lang="ru-UA" altLang="ru-UA" sz="1800" dirty="0"/>
              <a:t> </a:t>
            </a:r>
            <a:r>
              <a:rPr lang="ru-UA" altLang="ru-UA" sz="1800" dirty="0" err="1"/>
              <a:t>Graph</a:t>
            </a:r>
            <a:r>
              <a:rPr lang="ru-UA" altLang="ru-UA" sz="1800" dirty="0"/>
              <a:t> </a:t>
            </a:r>
            <a:r>
              <a:rPr lang="ru-UA" altLang="ru-UA" sz="1800" dirty="0" err="1"/>
              <a:t>for</a:t>
            </a:r>
            <a:r>
              <a:rPr lang="ru-UA" altLang="ru-UA" sz="1800" dirty="0"/>
              <a:t> VQA (2023):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Комбінація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структурованих</a:t>
            </a:r>
            <a:r>
              <a:rPr lang="ru-UA" altLang="ru-UA" sz="1800" dirty="0"/>
              <a:t> (графи </a:t>
            </a:r>
            <a:r>
              <a:rPr lang="ru-UA" altLang="ru-UA" sz="1800" dirty="0" err="1"/>
              <a:t>фактів</a:t>
            </a:r>
            <a:r>
              <a:rPr lang="ru-UA" altLang="ru-UA" sz="1800" dirty="0"/>
              <a:t>) та </a:t>
            </a:r>
            <a:r>
              <a:rPr lang="ru-UA" altLang="ru-UA" sz="1800" dirty="0" err="1"/>
              <a:t>неструктурованих</a:t>
            </a:r>
            <a:r>
              <a:rPr lang="ru-UA" altLang="ru-UA" sz="1800" dirty="0"/>
              <a:t> (</a:t>
            </a:r>
            <a:r>
              <a:rPr lang="ru-UA" altLang="ru-UA" sz="1800" dirty="0" err="1"/>
              <a:t>тексти</a:t>
            </a:r>
            <a:r>
              <a:rPr lang="ru-UA" altLang="ru-UA" sz="1800" dirty="0"/>
              <a:t>) </a:t>
            </a:r>
            <a:r>
              <a:rPr lang="ru-UA" altLang="ru-UA" sz="1800" dirty="0" err="1"/>
              <a:t>знань</a:t>
            </a:r>
            <a:r>
              <a:rPr lang="ru-UA" altLang="ru-UA" sz="1800" dirty="0"/>
              <a:t>.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Врахування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семантичних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зв’язків</a:t>
            </a:r>
            <a:r>
              <a:rPr lang="ru-UA" altLang="ru-UA" sz="1800" dirty="0"/>
              <a:t> для </a:t>
            </a:r>
            <a:r>
              <a:rPr lang="ru-UA" altLang="ru-UA" sz="1800" dirty="0" err="1"/>
              <a:t>покращення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відповіді</a:t>
            </a:r>
            <a:r>
              <a:rPr lang="ru-UA" altLang="ru-UA" sz="1800" dirty="0"/>
              <a:t>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Hypergraph</a:t>
            </a:r>
            <a:r>
              <a:rPr lang="ru-UA" altLang="ru-UA" sz="1800" dirty="0"/>
              <a:t> </a:t>
            </a:r>
            <a:r>
              <a:rPr lang="ru-UA" altLang="ru-UA" sz="1800" dirty="0" err="1"/>
              <a:t>Transformer</a:t>
            </a:r>
            <a:r>
              <a:rPr lang="ru-UA" altLang="ru-UA" sz="1800" dirty="0"/>
              <a:t> (2023):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Використання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гіперграфів</a:t>
            </a:r>
            <a:r>
              <a:rPr lang="ru-UA" altLang="ru-UA" sz="1800" dirty="0"/>
              <a:t> для </a:t>
            </a:r>
            <a:r>
              <a:rPr lang="ru-UA" altLang="ru-UA" sz="1800" dirty="0" err="1"/>
              <a:t>багатоступеневого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аналізу</a:t>
            </a:r>
            <a:r>
              <a:rPr lang="ru-UA" altLang="ru-UA" sz="1800" dirty="0"/>
              <a:t>.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UA" altLang="ru-UA" sz="1800" dirty="0" err="1"/>
              <a:t>Автоматичне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знаходження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логічних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зв’язків</a:t>
            </a:r>
            <a:r>
              <a:rPr lang="ru-UA" altLang="ru-UA" sz="1800" dirty="0"/>
              <a:t> </a:t>
            </a:r>
            <a:r>
              <a:rPr lang="ru-UA" altLang="ru-UA" sz="1800" dirty="0" err="1"/>
              <a:t>між</a:t>
            </a:r>
            <a:r>
              <a:rPr lang="ru-UA" altLang="ru-UA" sz="1800" dirty="0"/>
              <a:t> фактами.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74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Формулювання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проблеми</a:t>
            </a:r>
            <a:endParaRPr lang="ru-RU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Підвищення точності та </a:t>
            </a:r>
            <a:r>
              <a:rPr lang="uk-UA" dirty="0" err="1"/>
              <a:t>пояснюваності</a:t>
            </a:r>
            <a:r>
              <a:rPr lang="uk-UA" dirty="0"/>
              <a:t> відповідей </a:t>
            </a:r>
            <a:r>
              <a:rPr lang="en-US" dirty="0"/>
              <a:t>VQA-</a:t>
            </a:r>
            <a:r>
              <a:rPr lang="uk-UA" dirty="0"/>
              <a:t>систем шляхом інтеграції моделей </a:t>
            </a:r>
            <a:r>
              <a:rPr lang="uk-UA" dirty="0" err="1"/>
              <a:t>графового</a:t>
            </a:r>
            <a:r>
              <a:rPr lang="uk-UA" dirty="0"/>
              <a:t> представлення знань у </a:t>
            </a:r>
            <a:r>
              <a:rPr lang="uk-UA" dirty="0" err="1"/>
              <a:t>нейромережеві</a:t>
            </a:r>
            <a:r>
              <a:rPr lang="uk-UA" dirty="0"/>
              <a:t> архітектури (</a:t>
            </a:r>
            <a:r>
              <a:rPr lang="en-US" dirty="0"/>
              <a:t>Transformers).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Опис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очікуваних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результатів</a:t>
            </a:r>
            <a:endParaRPr lang="ru-RU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прототипу,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графи </a:t>
            </a:r>
            <a:r>
              <a:rPr lang="ru-RU" dirty="0" err="1"/>
              <a:t>знань</a:t>
            </a:r>
            <a:r>
              <a:rPr lang="ru-RU" dirty="0"/>
              <a:t> для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точних</a:t>
            </a:r>
            <a:r>
              <a:rPr lang="ru-RU" dirty="0"/>
              <a:t> та </a:t>
            </a:r>
            <a:r>
              <a:rPr lang="ru-RU" dirty="0" err="1"/>
              <a:t>семантично</a:t>
            </a:r>
            <a:r>
              <a:rPr lang="ru-RU" dirty="0"/>
              <a:t> </a:t>
            </a:r>
            <a:r>
              <a:rPr lang="ru-RU" dirty="0" err="1"/>
              <a:t>обґрунтованих</a:t>
            </a:r>
            <a:r>
              <a:rPr lang="ru-RU" dirty="0"/>
              <a:t> </a:t>
            </a:r>
            <a:r>
              <a:rPr lang="ru-RU" dirty="0" err="1"/>
              <a:t>відповідей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b="1" dirty="0"/>
              <a:t>Методи дослідження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Аналіз та огляд наукових джерел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Експериментальна розробка та тестування моделей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Оцінювання якості відповідей системи</a:t>
            </a:r>
          </a:p>
          <a:p>
            <a:pPr>
              <a:buNone/>
            </a:pPr>
            <a:r>
              <a:rPr lang="uk-UA" b="1" dirty="0"/>
              <a:t>Інструментарій та технології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PyTorch</a:t>
            </a:r>
            <a:r>
              <a:rPr lang="en-US" dirty="0"/>
              <a:t>, Transformers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YOLOv8 (</a:t>
            </a:r>
            <a:r>
              <a:rPr lang="uk-UA" dirty="0" err="1"/>
              <a:t>детекція</a:t>
            </a:r>
            <a:r>
              <a:rPr lang="uk-UA" dirty="0"/>
              <a:t> об'єктів)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SPARQL-</a:t>
            </a:r>
            <a:r>
              <a:rPr lang="uk-UA" dirty="0"/>
              <a:t>запити до </a:t>
            </a:r>
            <a:r>
              <a:rPr lang="en-US" dirty="0" err="1"/>
              <a:t>Wikidata</a:t>
            </a:r>
            <a:r>
              <a:rPr lang="en-US" dirty="0"/>
              <a:t> (</a:t>
            </a:r>
            <a:r>
              <a:rPr lang="uk-UA" dirty="0"/>
              <a:t>отримання графів знань)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</a:t>
            </a:r>
            <a:r>
              <a:rPr lang="ru-UA" sz="3200" dirty="0"/>
              <a:t>и</a:t>
            </a:r>
            <a:r>
              <a:rPr lang="uk" sz="3200" dirty="0"/>
              <a:t>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Архітектура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розробленої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системи</a:t>
            </a:r>
            <a:endParaRPr lang="ru-UA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Модуль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детекції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об'єктів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YOLOv8)</a:t>
            </a:r>
          </a:p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Модуль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вилучення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зовнішніх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знань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Wikidata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, SPARQL)</a:t>
            </a: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Мультимодальна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модель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генерації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відповідей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Transformers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T5)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Вибрані</a:t>
            </a:r>
            <a:r>
              <a:rPr lang="ru-RU" sz="3200" dirty="0"/>
              <a:t> </a:t>
            </a:r>
            <a:r>
              <a:rPr lang="ru-RU" sz="3200" dirty="0" err="1"/>
              <a:t>технології</a:t>
            </a:r>
            <a:endParaRPr lang="ru-RU"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</a:pP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Мова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програмування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Python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Фреймворки: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PyTorch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, Transformers,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Ultralytics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(YOLOv8)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доступу до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знань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SPARQL,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Wikidata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261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674548" y="1584568"/>
            <a:ext cx="7709353" cy="179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uk-UA" dirty="0">
                <a:latin typeface="Economica" panose="020B0604020202020204" charset="0"/>
              </a:rPr>
              <a:t>Реалізовано прототип </a:t>
            </a:r>
            <a:r>
              <a:rPr lang="en-US" dirty="0">
                <a:latin typeface="Economica" panose="020B0604020202020204" charset="0"/>
              </a:rPr>
              <a:t>VQA-</a:t>
            </a:r>
            <a:r>
              <a:rPr lang="uk-UA" dirty="0">
                <a:latin typeface="Economica" panose="020B0604020202020204" charset="0"/>
              </a:rPr>
              <a:t>системи з інтеграцією графа знань.</a:t>
            </a:r>
          </a:p>
          <a:p>
            <a:pPr marL="285750" indent="-285750"/>
            <a:r>
              <a:rPr lang="uk-UA" dirty="0">
                <a:latin typeface="Economica" panose="020B0604020202020204" charset="0"/>
              </a:rPr>
              <a:t>Отримано підвищення точності відповідей завдяки використанню зовнішніх знань.</a:t>
            </a:r>
          </a:p>
          <a:p>
            <a:pPr marL="285750" indent="-285750"/>
            <a:r>
              <a:rPr lang="uk-UA" dirty="0">
                <a:latin typeface="Economica" panose="020B0604020202020204" charset="0"/>
              </a:rPr>
              <a:t>Показано можливість формування змістовних та обґрунтованих відповідей на запитання, що вимагають контекстуальних знань.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30782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775863" y="1568922"/>
            <a:ext cx="3846414" cy="2005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Участь у конференції «</a:t>
            </a:r>
            <a:r>
              <a:rPr lang="en-US" dirty="0"/>
              <a:t>Modern Information Technologies and Artificial Intelligent Systems MIT@AIS-2025</a:t>
            </a:r>
            <a:r>
              <a:rPr lang="uk-UA" dirty="0"/>
              <a:t>»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25FE3-7CF7-52C7-CDBD-47604318D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77" y="360716"/>
            <a:ext cx="3013760" cy="4289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Тєльний</Template>
  <TotalTime>95</TotalTime>
  <Words>434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Economica</vt:lpstr>
      <vt:lpstr>Open Sans</vt:lpstr>
      <vt:lpstr>Arial</vt:lpstr>
      <vt:lpstr>Luxe</vt:lpstr>
      <vt:lpstr>Дослідження застосування великих моделей графового представлення знань   для задач відповіді на запитання стосовно зображення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системи для проведення експериментального дослідження</vt:lpstr>
      <vt:lpstr>Вибрані технології</vt:lpstr>
      <vt:lpstr>Результати експерименту </vt:lpstr>
      <vt:lpstr>Публікація результатів </vt:lpstr>
      <vt:lpstr>Висновки</vt:lpstr>
      <vt:lpstr>Дякую за увагу!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Тєльний Максим</dc:creator>
  <cp:lastModifiedBy>Тєльний Максим</cp:lastModifiedBy>
  <cp:revision>20</cp:revision>
  <dcterms:created xsi:type="dcterms:W3CDTF">2025-06-13T05:22:59Z</dcterms:created>
  <dcterms:modified xsi:type="dcterms:W3CDTF">2025-06-13T06:59:00Z</dcterms:modified>
</cp:coreProperties>
</file>