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B048200-2F6A-46D3-8274-AEB83591C2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5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2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6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0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5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0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4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1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1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5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9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3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8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1171000" y="1149750"/>
            <a:ext cx="37149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8875" y="3533600"/>
            <a:ext cx="4112100" cy="3750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580" name="Google Shape;11;p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2;p2"/>
          <p:cNvGrpSpPr/>
          <p:nvPr/>
        </p:nvGrpSpPr>
        <p:grpSpPr>
          <a:xfrm>
            <a:off x="703424" y="4603507"/>
            <a:ext cx="3546724" cy="2479312"/>
            <a:chOff x="1409750" y="2858575"/>
            <a:chExt cx="1859650" cy="1299975"/>
          </a:xfrm>
        </p:grpSpPr>
        <p:sp>
          <p:nvSpPr>
            <p:cNvPr id="1048581" name="Google Shape;13;p2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19;p2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0;p2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1;p2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22;p2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23;p2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4;p2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5;p2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6;p2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7;p2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28;p2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29;p2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30;p2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1;p2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2;p2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3;p2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4;p2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5;p2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6;p2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7;p2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38;p2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39;p2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40;p2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41;p2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1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92" name="Google Shape;120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793" name="Google Shape;121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794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95" name="Google Shape;123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96" name="Google Shape;124;p5"/>
          <p:cNvSpPr/>
          <p:nvPr/>
        </p:nvSpPr>
        <p:spPr>
          <a:xfrm>
            <a:off x="0" y="459045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125;p5"/>
          <p:cNvGrpSpPr/>
          <p:nvPr/>
        </p:nvGrpSpPr>
        <p:grpSpPr>
          <a:xfrm>
            <a:off x="-2972576" y="1672171"/>
            <a:ext cx="3546724" cy="2479312"/>
            <a:chOff x="1409750" y="2858575"/>
            <a:chExt cx="1859650" cy="1299975"/>
          </a:xfrm>
        </p:grpSpPr>
        <p:sp>
          <p:nvSpPr>
            <p:cNvPr id="1048797" name="Google Shape;126;p5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127;p5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128;p5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0" name="Google Shape;129;p5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1" name="Google Shape;130;p5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2" name="Google Shape;131;p5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3" name="Google Shape;132;p5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4" name="Google Shape;133;p5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5" name="Google Shape;134;p5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135;p5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136;p5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137;p5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138;p5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139;p5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140;p5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141;p5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142;p5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143;p5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144;p5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145;p5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146;p5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147;p5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148;p5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149;p5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150;p5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151;p5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152;p5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153;p5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154;p5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55;p5"/>
          <p:cNvGrpSpPr/>
          <p:nvPr/>
        </p:nvGrpSpPr>
        <p:grpSpPr>
          <a:xfrm rot="10800000">
            <a:off x="6671407" y="-130253"/>
            <a:ext cx="1490881" cy="540027"/>
            <a:chOff x="3828775" y="3352575"/>
            <a:chExt cx="2018250" cy="731050"/>
          </a:xfrm>
        </p:grpSpPr>
        <p:sp>
          <p:nvSpPr>
            <p:cNvPr id="1048826" name="Google Shape;156;p5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157;p5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158;p5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159;p5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160;p5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01;p7"/>
          <p:cNvSpPr txBox="1">
            <a:spLocks noGrp="1"/>
          </p:cNvSpPr>
          <p:nvPr>
            <p:ph type="title"/>
          </p:nvPr>
        </p:nvSpPr>
        <p:spPr>
          <a:xfrm>
            <a:off x="1314870" y="1351650"/>
            <a:ext cx="47016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06" name="Google Shape;202;p7"/>
          <p:cNvSpPr txBox="1">
            <a:spLocks noGrp="1"/>
          </p:cNvSpPr>
          <p:nvPr>
            <p:ph type="subTitle" idx="1"/>
          </p:nvPr>
        </p:nvSpPr>
        <p:spPr>
          <a:xfrm>
            <a:off x="1314825" y="2737625"/>
            <a:ext cx="47016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39" name="Google Shape;203;p7"/>
          <p:cNvGrpSpPr/>
          <p:nvPr/>
        </p:nvGrpSpPr>
        <p:grpSpPr>
          <a:xfrm>
            <a:off x="-541351" y="-1939806"/>
            <a:ext cx="3546724" cy="2479312"/>
            <a:chOff x="1409750" y="2858575"/>
            <a:chExt cx="1859650" cy="1299975"/>
          </a:xfrm>
        </p:grpSpPr>
        <p:sp>
          <p:nvSpPr>
            <p:cNvPr id="1048707" name="Google Shape;204;p7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205;p7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9" name="Google Shape;206;p7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207;p7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1" name="Google Shape;208;p7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209;p7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210;p7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211;p7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212;p7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213;p7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7" name="Google Shape;214;p7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215;p7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216;p7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0" name="Google Shape;217;p7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218;p7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219;p7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3" name="Google Shape;220;p7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4" name="Google Shape;221;p7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5" name="Google Shape;222;p7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6" name="Google Shape;223;p7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7" name="Google Shape;224;p7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8" name="Google Shape;225;p7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226;p7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227;p7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228;p7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2" name="Google Shape;229;p7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230;p7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231;p7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232;p7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36" name="Google Shape;233;p7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274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</a:lvl9pPr>
          </a:lstStyle>
          <a:p>
            <a:endParaRPr/>
          </a:p>
        </p:txBody>
      </p:sp>
      <p:sp>
        <p:nvSpPr>
          <p:cNvPr id="1048886" name="Google Shape;27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887" name="Google Shape;276;p9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277;p9"/>
          <p:cNvGrpSpPr/>
          <p:nvPr/>
        </p:nvGrpSpPr>
        <p:grpSpPr>
          <a:xfrm rot="10800000" flipH="1">
            <a:off x="713232" y="4309522"/>
            <a:ext cx="1490881" cy="540027"/>
            <a:chOff x="3828775" y="3352575"/>
            <a:chExt cx="2018250" cy="731050"/>
          </a:xfrm>
        </p:grpSpPr>
        <p:sp>
          <p:nvSpPr>
            <p:cNvPr id="1048888" name="Google Shape;278;p9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9" name="Google Shape;279;p9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0" name="Google Shape;280;p9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1" name="Google Shape;281;p9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2" name="Google Shape;282;p9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83;p9"/>
          <p:cNvGrpSpPr/>
          <p:nvPr/>
        </p:nvGrpSpPr>
        <p:grpSpPr>
          <a:xfrm>
            <a:off x="8423999" y="445021"/>
            <a:ext cx="3546724" cy="2479312"/>
            <a:chOff x="1409750" y="2858575"/>
            <a:chExt cx="1859650" cy="1299975"/>
          </a:xfrm>
        </p:grpSpPr>
        <p:sp>
          <p:nvSpPr>
            <p:cNvPr id="1048893" name="Google Shape;284;p9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4" name="Google Shape;285;p9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5" name="Google Shape;286;p9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6" name="Google Shape;287;p9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7" name="Google Shape;288;p9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8" name="Google Shape;289;p9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9" name="Google Shape;290;p9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0" name="Google Shape;291;p9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1" name="Google Shape;292;p9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2" name="Google Shape;293;p9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3" name="Google Shape;294;p9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4" name="Google Shape;295;p9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5" name="Google Shape;296;p9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297;p9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298;p9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299;p9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300;p9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0" name="Google Shape;301;p9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1" name="Google Shape;302;p9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303;p9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3" name="Google Shape;304;p9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305;p9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306;p9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307;p9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308;p9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309;p9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9" name="Google Shape;310;p9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0" name="Google Shape;311;p9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1" name="Google Shape;312;p9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314;p10"/>
          <p:cNvSpPr txBox="1">
            <a:spLocks noGrp="1"/>
          </p:cNvSpPr>
          <p:nvPr>
            <p:ph type="body" idx="1"/>
          </p:nvPr>
        </p:nvSpPr>
        <p:spPr>
          <a:xfrm>
            <a:off x="720000" y="3947975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None/>
              <a:defRPr sz="4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542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6" name="Google Shape;352;p13"/>
          <p:cNvSpPr txBox="1">
            <a:spLocks noGrp="1"/>
          </p:cNvSpPr>
          <p:nvPr>
            <p:ph type="title" idx="2"/>
          </p:nvPr>
        </p:nvSpPr>
        <p:spPr>
          <a:xfrm>
            <a:off x="1500195" y="1707300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7" name="Google Shape;353;p13"/>
          <p:cNvSpPr txBox="1">
            <a:spLocks noGrp="1"/>
          </p:cNvSpPr>
          <p:nvPr>
            <p:ph type="title" idx="3"/>
          </p:nvPr>
        </p:nvSpPr>
        <p:spPr>
          <a:xfrm>
            <a:off x="5472695" y="1705400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8" name="Google Shape;354;p13"/>
          <p:cNvSpPr txBox="1">
            <a:spLocks noGrp="1"/>
          </p:cNvSpPr>
          <p:nvPr>
            <p:ph type="subTitle" idx="1"/>
          </p:nvPr>
        </p:nvSpPr>
        <p:spPr>
          <a:xfrm>
            <a:off x="1500206" y="2103448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5472694" y="2103450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0" name="Google Shape;356;p13"/>
          <p:cNvSpPr txBox="1">
            <a:spLocks noGrp="1"/>
          </p:cNvSpPr>
          <p:nvPr>
            <p:ph type="title" idx="5"/>
          </p:nvPr>
        </p:nvSpPr>
        <p:spPr>
          <a:xfrm>
            <a:off x="1500204" y="2940067"/>
            <a:ext cx="28032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1" name="Google Shape;357;p13"/>
          <p:cNvSpPr txBox="1">
            <a:spLocks noGrp="1"/>
          </p:cNvSpPr>
          <p:nvPr>
            <p:ph type="title" idx="6"/>
          </p:nvPr>
        </p:nvSpPr>
        <p:spPr>
          <a:xfrm>
            <a:off x="5472695" y="2940063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52" name="Google Shape;358;p13"/>
          <p:cNvSpPr txBox="1">
            <a:spLocks noGrp="1"/>
          </p:cNvSpPr>
          <p:nvPr>
            <p:ph type="subTitle" idx="7"/>
          </p:nvPr>
        </p:nvSpPr>
        <p:spPr>
          <a:xfrm>
            <a:off x="1500237" y="3333363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472720" y="3336238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30" y="17053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655" name="Google Shape;36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230" y="2940058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656" name="Google Shape;3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5255" y="17053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657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5255" y="2940058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3" name="Google Shape;364;p13"/>
          <p:cNvGrpSpPr/>
          <p:nvPr/>
        </p:nvGrpSpPr>
        <p:grpSpPr>
          <a:xfrm>
            <a:off x="8430774" y="1655371"/>
            <a:ext cx="3546724" cy="2479312"/>
            <a:chOff x="1409750" y="2858575"/>
            <a:chExt cx="1859650" cy="1299975"/>
          </a:xfrm>
        </p:grpSpPr>
        <p:sp>
          <p:nvSpPr>
            <p:cNvPr id="1048658" name="Google Shape;365;p1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366;p1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367;p1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368;p1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369;p1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370;p1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371;p1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372;p1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373;p1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374;p1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375;p1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376;p1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377;p1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378;p1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379;p1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380;p1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4" name="Google Shape;381;p1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382;p1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383;p1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384;p1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8" name="Google Shape;385;p1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386;p1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387;p1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388;p1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389;p1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390;p1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391;p1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392;p1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393;p1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87" name="Google Shape;394;p13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95;p13"/>
          <p:cNvGrpSpPr/>
          <p:nvPr/>
        </p:nvGrpSpPr>
        <p:grpSpPr>
          <a:xfrm>
            <a:off x="-454256" y="183660"/>
            <a:ext cx="1490881" cy="540027"/>
            <a:chOff x="3828775" y="3352575"/>
            <a:chExt cx="2018250" cy="731050"/>
          </a:xfrm>
        </p:grpSpPr>
        <p:sp>
          <p:nvSpPr>
            <p:cNvPr id="1048688" name="Google Shape;396;p1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397;p1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398;p1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399;p1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400;p1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Google Shape;891;p25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2;p25"/>
          <p:cNvGrpSpPr/>
          <p:nvPr/>
        </p:nvGrpSpPr>
        <p:grpSpPr>
          <a:xfrm rot="10800000">
            <a:off x="713232" y="4338560"/>
            <a:ext cx="1490881" cy="540027"/>
            <a:chOff x="3828775" y="3352575"/>
            <a:chExt cx="2018250" cy="731050"/>
          </a:xfrm>
        </p:grpSpPr>
        <p:sp>
          <p:nvSpPr>
            <p:cNvPr id="1048924" name="Google Shape;893;p25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5" name="Google Shape;894;p25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6" name="Google Shape;895;p25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7" name="Google Shape;896;p25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8" name="Google Shape;897;p25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898;p25"/>
          <p:cNvGrpSpPr/>
          <p:nvPr/>
        </p:nvGrpSpPr>
        <p:grpSpPr>
          <a:xfrm>
            <a:off x="7230624" y="-4"/>
            <a:ext cx="3546724" cy="2479312"/>
            <a:chOff x="1409750" y="2858575"/>
            <a:chExt cx="1859650" cy="1299975"/>
          </a:xfrm>
        </p:grpSpPr>
        <p:sp>
          <p:nvSpPr>
            <p:cNvPr id="1048929" name="Google Shape;899;p25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0" name="Google Shape;900;p25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1" name="Google Shape;901;p25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2" name="Google Shape;902;p25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3" name="Google Shape;903;p25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4" name="Google Shape;904;p25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5" name="Google Shape;905;p25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6" name="Google Shape;906;p25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7" name="Google Shape;907;p25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8" name="Google Shape;908;p25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9" name="Google Shape;909;p25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0" name="Google Shape;910;p25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1" name="Google Shape;911;p25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2" name="Google Shape;912;p25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3" name="Google Shape;913;p25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4" name="Google Shape;914;p25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5" name="Google Shape;915;p25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6" name="Google Shape;916;p25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7" name="Google Shape;917;p25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8" name="Google Shape;918;p25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9" name="Google Shape;919;p25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0" name="Google Shape;920;p25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1" name="Google Shape;921;p25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2" name="Google Shape;922;p25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3" name="Google Shape;923;p25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4" name="Google Shape;924;p25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5" name="Google Shape;925;p25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6" name="Google Shape;926;p25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7" name="Google Shape;927;p25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Google Shape;929;p2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930;p26"/>
          <p:cNvGrpSpPr/>
          <p:nvPr/>
        </p:nvGrpSpPr>
        <p:grpSpPr>
          <a:xfrm rot="-5400000">
            <a:off x="7955357" y="1014922"/>
            <a:ext cx="1490881" cy="540027"/>
            <a:chOff x="3828775" y="3352575"/>
            <a:chExt cx="2018250" cy="731050"/>
          </a:xfrm>
        </p:grpSpPr>
        <p:sp>
          <p:nvSpPr>
            <p:cNvPr id="1048832" name="Google Shape;931;p26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932;p26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933;p26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5" name="Google Shape;934;p26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6" name="Google Shape;935;p26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936;p26"/>
          <p:cNvGrpSpPr/>
          <p:nvPr/>
        </p:nvGrpSpPr>
        <p:grpSpPr>
          <a:xfrm rot="5400000">
            <a:off x="-705212" y="329819"/>
            <a:ext cx="2478698" cy="1348787"/>
            <a:chOff x="8714463" y="1982294"/>
            <a:chExt cx="2478698" cy="1348787"/>
          </a:xfrm>
        </p:grpSpPr>
        <p:sp>
          <p:nvSpPr>
            <p:cNvPr id="1048837" name="Google Shape;937;p26"/>
            <p:cNvSpPr/>
            <p:nvPr/>
          </p:nvSpPr>
          <p:spPr>
            <a:xfrm rot="5400000">
              <a:off x="8049735" y="2647022"/>
              <a:ext cx="1339326" cy="9870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8" name="Google Shape;938;p26"/>
            <p:cNvSpPr/>
            <p:nvPr/>
          </p:nvSpPr>
          <p:spPr>
            <a:xfrm rot="5400000">
              <a:off x="8273555" y="2647247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9" name="Google Shape;939;p26"/>
            <p:cNvSpPr/>
            <p:nvPr/>
          </p:nvSpPr>
          <p:spPr>
            <a:xfrm rot="5400000">
              <a:off x="8497390" y="2647476"/>
              <a:ext cx="1339308" cy="9917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0" name="Google Shape;940;p26"/>
            <p:cNvSpPr/>
            <p:nvPr/>
          </p:nvSpPr>
          <p:spPr>
            <a:xfrm rot="5400000">
              <a:off x="8721178" y="2647687"/>
              <a:ext cx="1339308" cy="996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1" name="Google Shape;941;p26"/>
            <p:cNvSpPr/>
            <p:nvPr/>
          </p:nvSpPr>
          <p:spPr>
            <a:xfrm rot="5400000">
              <a:off x="8944995" y="2647993"/>
              <a:ext cx="1339344" cy="9822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2" name="Google Shape;942;p26"/>
            <p:cNvSpPr/>
            <p:nvPr/>
          </p:nvSpPr>
          <p:spPr>
            <a:xfrm rot="5400000">
              <a:off x="9168810" y="2648194"/>
              <a:ext cx="1339290" cy="9870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3" name="Google Shape;943;p26"/>
            <p:cNvSpPr/>
            <p:nvPr/>
          </p:nvSpPr>
          <p:spPr>
            <a:xfrm rot="5400000">
              <a:off x="9392612" y="2648438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4" name="Google Shape;944;p26"/>
            <p:cNvSpPr/>
            <p:nvPr/>
          </p:nvSpPr>
          <p:spPr>
            <a:xfrm rot="5400000">
              <a:off x="9616433" y="2648682"/>
              <a:ext cx="1339290" cy="9870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5" name="Google Shape;945;p26"/>
            <p:cNvSpPr/>
            <p:nvPr/>
          </p:nvSpPr>
          <p:spPr>
            <a:xfrm rot="5400000">
              <a:off x="9840169" y="2648907"/>
              <a:ext cx="1339344" cy="9870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6" name="Google Shape;946;p26"/>
            <p:cNvSpPr/>
            <p:nvPr/>
          </p:nvSpPr>
          <p:spPr>
            <a:xfrm rot="5400000">
              <a:off x="10063999" y="2649142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7" name="Google Shape;947;p26"/>
            <p:cNvSpPr/>
            <p:nvPr/>
          </p:nvSpPr>
          <p:spPr>
            <a:xfrm rot="5400000">
              <a:off x="10287810" y="2649376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8" name="Google Shape;948;p26"/>
            <p:cNvSpPr/>
            <p:nvPr/>
          </p:nvSpPr>
          <p:spPr>
            <a:xfrm rot="5400000">
              <a:off x="10511556" y="2649611"/>
              <a:ext cx="1339344" cy="9870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9" name="Google Shape;949;p26"/>
            <p:cNvSpPr/>
            <p:nvPr/>
          </p:nvSpPr>
          <p:spPr>
            <a:xfrm rot="5400000">
              <a:off x="9951144" y="971665"/>
              <a:ext cx="6961" cy="2477071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0" name="Google Shape;950;p26"/>
            <p:cNvSpPr/>
            <p:nvPr/>
          </p:nvSpPr>
          <p:spPr>
            <a:xfrm rot="5400000">
              <a:off x="9950596" y="1192256"/>
              <a:ext cx="6866" cy="2477119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1" name="Google Shape;951;p26"/>
            <p:cNvSpPr/>
            <p:nvPr/>
          </p:nvSpPr>
          <p:spPr>
            <a:xfrm rot="5400000">
              <a:off x="9949952" y="1412896"/>
              <a:ext cx="6866" cy="2477167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2" name="Google Shape;952;p26"/>
            <p:cNvSpPr/>
            <p:nvPr/>
          </p:nvSpPr>
          <p:spPr>
            <a:xfrm rot="5400000">
              <a:off x="9953170" y="1637445"/>
              <a:ext cx="6866" cy="246939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3" name="Google Shape;953;p26"/>
            <p:cNvSpPr/>
            <p:nvPr/>
          </p:nvSpPr>
          <p:spPr>
            <a:xfrm rot="5400000">
              <a:off x="9952550" y="1857965"/>
              <a:ext cx="6866" cy="2469490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4" name="Google Shape;954;p26"/>
            <p:cNvSpPr/>
            <p:nvPr/>
          </p:nvSpPr>
          <p:spPr>
            <a:xfrm rot="5400000">
              <a:off x="9951954" y="2092926"/>
              <a:ext cx="6866" cy="2469443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5" name="Google Shape;955;p26"/>
            <p:cNvSpPr/>
            <p:nvPr/>
          </p:nvSpPr>
          <p:spPr>
            <a:xfrm rot="5400000">
              <a:off x="9949958" y="754895"/>
              <a:ext cx="6866" cy="246939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956;p26"/>
          <p:cNvGrpSpPr/>
          <p:nvPr/>
        </p:nvGrpSpPr>
        <p:grpSpPr>
          <a:xfrm>
            <a:off x="5687574" y="3633846"/>
            <a:ext cx="3546724" cy="2479312"/>
            <a:chOff x="1409750" y="2858575"/>
            <a:chExt cx="1859650" cy="1299975"/>
          </a:xfrm>
        </p:grpSpPr>
        <p:sp>
          <p:nvSpPr>
            <p:cNvPr id="1048856" name="Google Shape;957;p26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7" name="Google Shape;958;p26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8" name="Google Shape;959;p26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9" name="Google Shape;960;p26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0" name="Google Shape;961;p26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1" name="Google Shape;962;p26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2" name="Google Shape;963;p26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3" name="Google Shape;964;p26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4" name="Google Shape;965;p26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5" name="Google Shape;966;p26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6" name="Google Shape;967;p26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7" name="Google Shape;968;p26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8" name="Google Shape;969;p26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9" name="Google Shape;970;p26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0" name="Google Shape;971;p26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1" name="Google Shape;972;p26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2" name="Google Shape;973;p26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3" name="Google Shape;974;p26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4" name="Google Shape;975;p26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5" name="Google Shape;976;p26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6" name="Google Shape;977;p26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7" name="Google Shape;978;p26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8" name="Google Shape;979;p26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9" name="Google Shape;980;p26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0" name="Google Shape;981;p26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1" name="Google Shape;982;p26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2" name="Google Shape;983;p26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3" name="Google Shape;984;p26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4" name="Google Shape;985;p26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 idx="4294967295"/>
          </p:nvPr>
        </p:nvSpPr>
        <p:spPr>
          <a:xfrm>
            <a:off x="2235059" y="1715757"/>
            <a:ext cx="6062662" cy="1506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200" b="1" noProof="1">
                <a:latin typeface="Kanit"/>
                <a:ea typeface="Kanit"/>
                <a:cs typeface="Kanit"/>
                <a:sym typeface="Kanit"/>
              </a:rPr>
              <a:t>«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для обліку основних засобів приватного підприємства</a:t>
            </a:r>
            <a:r>
              <a:rPr lang="ru-RU" sz="3200" b="1" dirty="0">
                <a:latin typeface="Kanit"/>
                <a:ea typeface="Kanit"/>
                <a:cs typeface="Kanit"/>
                <a:sym typeface="Kanit"/>
              </a:rPr>
              <a:t>»</a:t>
            </a:r>
            <a:endParaRPr lang="uk-UA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2338700" y="3593531"/>
            <a:ext cx="5087938" cy="153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Ткаченко Максим Андрійович, ПЗПІ-21-7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доц. каф. ПІ Турута Олексій Петрович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FFC95-8E8C-E5A9-8347-7B07AF2CDA25}"/>
              </a:ext>
            </a:extLst>
          </p:cNvPr>
          <p:cNvSpPr txBox="1"/>
          <p:nvPr/>
        </p:nvSpPr>
        <p:spPr>
          <a:xfrm>
            <a:off x="2030829" y="821300"/>
            <a:ext cx="5251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noProof="1">
                <a:latin typeface="Kanit"/>
                <a:ea typeface="Kanit"/>
                <a:cs typeface="Kanit"/>
                <a:sym typeface="Kanit"/>
              </a:rPr>
              <a:t>Кваліфікаційна робота бакалавра</a:t>
            </a:r>
            <a:endParaRPr lang="uk-UA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Фрагмент коду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в </a:t>
            </a:r>
            <a:r>
              <a:rPr lang="ru-RU" dirty="0" err="1"/>
              <a:t>обліковій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2097167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70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10</a:t>
            </a:r>
            <a:endParaRPr lang="en-US" altLang="zh-CN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097168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" y="1156635"/>
            <a:ext cx="3305785" cy="3698646"/>
          </a:xfrm>
          <a:prstGeom prst="rect">
            <a:avLst/>
          </a:prstGeom>
        </p:spPr>
      </p:pic>
      <p:pic>
        <p:nvPicPr>
          <p:cNvPr id="2097169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435" y="1217199"/>
            <a:ext cx="3166135" cy="3577517"/>
          </a:xfrm>
          <a:prstGeom prst="rect">
            <a:avLst/>
          </a:prstGeom>
        </p:spPr>
      </p:pic>
      <p:pic>
        <p:nvPicPr>
          <p:cNvPr id="2097170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395" y="978769"/>
            <a:ext cx="2388582" cy="4054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73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11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74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Інтерфейс</a:t>
            </a:r>
            <a:r>
              <a:rPr lang="ru-RU" sz="2800" dirty="0"/>
              <a:t> </a:t>
            </a:r>
            <a:r>
              <a:rPr lang="ru-RU" sz="2800" dirty="0" err="1"/>
              <a:t>користувача</a:t>
            </a:r>
            <a:endParaRPr lang="en-US" sz="2800" dirty="0"/>
          </a:p>
        </p:txBody>
      </p:sp>
      <p:pic>
        <p:nvPicPr>
          <p:cNvPr id="2097172" name="Рисунок 4"/>
          <p:cNvPicPr>
            <a:picLocks noChangeAspect="1"/>
          </p:cNvPicPr>
          <p:nvPr/>
        </p:nvPicPr>
        <p:blipFill rotWithShape="1">
          <a:blip r:embed="rId4"/>
          <a:srcRect t="10617"/>
          <a:stretch>
            <a:fillRect/>
          </a:stretch>
        </p:blipFill>
        <p:spPr bwMode="auto">
          <a:xfrm>
            <a:off x="141141" y="1179663"/>
            <a:ext cx="8861717" cy="27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Тестування</a:t>
            </a:r>
            <a:endParaRPr lang="en-US" dirty="0"/>
          </a:p>
        </p:txBody>
      </p:sp>
      <p:pic>
        <p:nvPicPr>
          <p:cNvPr id="2097173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78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12</a:t>
            </a:r>
            <a:endParaRPr lang="en-US" altLang="zh-CN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097174" name="Рисунок 1"/>
          <p:cNvPicPr>
            <a:picLocks noChangeAspect="1"/>
          </p:cNvPicPr>
          <p:nvPr/>
        </p:nvPicPr>
        <p:blipFill rotWithShape="1">
          <a:blip r:embed="rId4"/>
          <a:srcRect r="36292"/>
          <a:stretch>
            <a:fillRect/>
          </a:stretch>
        </p:blipFill>
        <p:spPr>
          <a:xfrm>
            <a:off x="208541" y="770556"/>
            <a:ext cx="3834878" cy="4263210"/>
          </a:xfrm>
          <a:prstGeom prst="rect">
            <a:avLst/>
          </a:prstGeom>
        </p:spPr>
      </p:pic>
      <p:pic>
        <p:nvPicPr>
          <p:cNvPr id="2097175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920" y="2258561"/>
            <a:ext cx="5034280" cy="1016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81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13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82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Перспективи</a:t>
            </a:r>
            <a:r>
              <a:rPr lang="ru-RU" sz="2800" dirty="0"/>
              <a:t> </a:t>
            </a:r>
            <a:r>
              <a:rPr lang="ru-RU" sz="2800" dirty="0" err="1"/>
              <a:t>розвитку</a:t>
            </a:r>
            <a:r>
              <a:rPr lang="ru-RU" sz="2800" dirty="0"/>
              <a:t> </a:t>
            </a:r>
            <a:r>
              <a:rPr lang="ru-RU" sz="2800" dirty="0" err="1"/>
              <a:t>програмної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endParaRPr lang="en-US" sz="2800" dirty="0"/>
          </a:p>
        </p:txBody>
      </p:sp>
      <p:sp>
        <p:nvSpPr>
          <p:cNvPr id="1048783" name="Google Shape;1061;p32"/>
          <p:cNvSpPr txBox="1"/>
          <p:nvPr/>
        </p:nvSpPr>
        <p:spPr>
          <a:xfrm>
            <a:off x="1573815" y="1021548"/>
            <a:ext cx="5996370" cy="3100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Розширені можливості та функціональність.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Інтеграція із зовнішніми системами.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Хмарні рішення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Мобільні додатки.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Відповідність нормативним вимогам, що змінюються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Інтеграція штучного інтелекту та автоматизації.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Галузеві налаштування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Висновки</a:t>
            </a:r>
            <a:endParaRPr lang="en-US" dirty="0"/>
          </a:p>
        </p:txBody>
      </p:sp>
      <p:pic>
        <p:nvPicPr>
          <p:cNvPr id="2097177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87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14</a:t>
            </a:r>
            <a:endParaRPr lang="en-US" altLang="zh-CN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88" name="Google Shape;1061;p32"/>
          <p:cNvSpPr txBox="1"/>
          <p:nvPr/>
        </p:nvSpPr>
        <p:spPr>
          <a:xfrm>
            <a:off x="1573815" y="1021548"/>
            <a:ext cx="5996370" cy="3100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Був проведений аналіз предметної галузі, розроблено вимоги до програмної системи.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Проведено проектування архітектури та способів взаємодії між частинами системи.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Реалізовано функціонал, зазначений у вимогах.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Проведено мануальне та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юніт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050;p32"/>
          <p:cNvSpPr txBox="1">
            <a:spLocks noGrp="1"/>
          </p:cNvSpPr>
          <p:nvPr>
            <p:ph type="title" idx="4294967295"/>
          </p:nvPr>
        </p:nvSpPr>
        <p:spPr>
          <a:xfrm>
            <a:off x="0" y="1687513"/>
            <a:ext cx="776288" cy="776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48694" name="Google Shape;1051;p32"/>
          <p:cNvSpPr txBox="1">
            <a:spLocks noGrp="1"/>
          </p:cNvSpPr>
          <p:nvPr>
            <p:ph type="title" idx="4294967295"/>
          </p:nvPr>
        </p:nvSpPr>
        <p:spPr>
          <a:xfrm>
            <a:off x="0" y="3240088"/>
            <a:ext cx="774700" cy="7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48695" name="Google Shape;1052;p32"/>
          <p:cNvSpPr txBox="1">
            <a:spLocks noGrp="1"/>
          </p:cNvSpPr>
          <p:nvPr>
            <p:ph type="title" idx="4294967295"/>
          </p:nvPr>
        </p:nvSpPr>
        <p:spPr>
          <a:xfrm>
            <a:off x="0" y="2463800"/>
            <a:ext cx="776288" cy="776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48696" name="Google Shape;1053;p32"/>
          <p:cNvSpPr txBox="1">
            <a:spLocks noGrp="1"/>
          </p:cNvSpPr>
          <p:nvPr>
            <p:ph type="title" idx="4294967295"/>
          </p:nvPr>
        </p:nvSpPr>
        <p:spPr>
          <a:xfrm>
            <a:off x="0" y="930275"/>
            <a:ext cx="776288" cy="7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48697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Мета </a:t>
            </a:r>
            <a:r>
              <a:rPr lang="ru-RU" dirty="0" err="1"/>
              <a:t>роботи</a:t>
            </a:r>
            <a:endParaRPr lang="en-US" dirty="0"/>
          </a:p>
        </p:txBody>
      </p:sp>
      <p:sp>
        <p:nvSpPr>
          <p:cNvPr id="1048698" name="Google Shape;1057;p32"/>
          <p:cNvSpPr txBox="1">
            <a:spLocks noGrp="1"/>
          </p:cNvSpPr>
          <p:nvPr>
            <p:ph type="subTitle" idx="4294967295"/>
          </p:nvPr>
        </p:nvSpPr>
        <p:spPr>
          <a:xfrm>
            <a:off x="1495425" y="3471632"/>
            <a:ext cx="7305675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програмої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</a:t>
            </a:r>
            <a:r>
              <a:rPr lang="ru-RU" sz="1600" dirty="0" err="1"/>
              <a:t>обліку</a:t>
            </a:r>
            <a:r>
              <a:rPr lang="ru-RU" sz="1600" dirty="0"/>
              <a:t> </a:t>
            </a:r>
            <a:r>
              <a:rPr lang="ru-RU" sz="1600" dirty="0" err="1"/>
              <a:t>основних</a:t>
            </a:r>
            <a:r>
              <a:rPr lang="ru-RU" sz="1600" dirty="0"/>
              <a:t> </a:t>
            </a:r>
            <a:r>
              <a:rPr lang="ru-RU" sz="1600" dirty="0" err="1"/>
              <a:t>засобів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1048699" name="Google Shape;1058;p32"/>
          <p:cNvSpPr txBox="1">
            <a:spLocks noGrp="1"/>
          </p:cNvSpPr>
          <p:nvPr>
            <p:ph type="subTitle" idx="4294967295"/>
          </p:nvPr>
        </p:nvSpPr>
        <p:spPr>
          <a:xfrm>
            <a:off x="1495425" y="1839231"/>
            <a:ext cx="337820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/>
              <a:t>Формування</a:t>
            </a:r>
            <a:r>
              <a:rPr lang="ru-RU" sz="1600" dirty="0"/>
              <a:t> </a:t>
            </a:r>
            <a:r>
              <a:rPr lang="ru-RU" sz="1600" dirty="0" err="1"/>
              <a:t>вимог</a:t>
            </a:r>
            <a:r>
              <a:rPr lang="ru-RU" sz="1600" dirty="0"/>
              <a:t> до </a:t>
            </a:r>
            <a:r>
              <a:rPr lang="ru-RU" sz="1600" dirty="0" err="1"/>
              <a:t>системи</a:t>
            </a:r>
            <a:r>
              <a:rPr lang="ru-RU" sz="1600" dirty="0"/>
              <a:t>.</a:t>
            </a:r>
          </a:p>
        </p:txBody>
      </p:sp>
      <p:sp>
        <p:nvSpPr>
          <p:cNvPr id="1048700" name="Google Shape;1061;p32"/>
          <p:cNvSpPr txBox="1">
            <a:spLocks noGrp="1"/>
          </p:cNvSpPr>
          <p:nvPr>
            <p:ph type="subTitle" idx="4294967295"/>
          </p:nvPr>
        </p:nvSpPr>
        <p:spPr>
          <a:xfrm>
            <a:off x="1495425" y="1036638"/>
            <a:ext cx="764857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/>
              <a:t>Виявлення</a:t>
            </a:r>
            <a:r>
              <a:rPr lang="ru-RU" sz="1600" dirty="0"/>
              <a:t> </a:t>
            </a:r>
            <a:r>
              <a:rPr lang="ru-RU" sz="1600" dirty="0" err="1"/>
              <a:t>актуальних</a:t>
            </a:r>
            <a:r>
              <a:rPr lang="ru-RU" sz="1600" dirty="0"/>
              <a:t> проблем у </a:t>
            </a:r>
            <a:r>
              <a:rPr lang="ru-RU" sz="1600" dirty="0" err="1"/>
              <a:t>сфері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</a:t>
            </a:r>
            <a:r>
              <a:rPr lang="ru-RU" sz="1600" dirty="0" err="1"/>
              <a:t>обліку</a:t>
            </a:r>
            <a:r>
              <a:rPr lang="ru-RU" sz="1600" dirty="0"/>
              <a:t> </a:t>
            </a:r>
            <a:r>
              <a:rPr lang="ru-RU" sz="1600" dirty="0" err="1"/>
              <a:t>основних</a:t>
            </a:r>
            <a:r>
              <a:rPr lang="ru-RU" sz="1600" dirty="0"/>
              <a:t> </a:t>
            </a:r>
            <a:r>
              <a:rPr lang="ru-RU" sz="1600" dirty="0" err="1"/>
              <a:t>засобів</a:t>
            </a:r>
            <a:r>
              <a:rPr lang="ru-RU" sz="1600" dirty="0"/>
              <a:t>.</a:t>
            </a:r>
          </a:p>
        </p:txBody>
      </p:sp>
      <p:sp>
        <p:nvSpPr>
          <p:cNvPr id="1048701" name="Google Shape;1062;p32"/>
          <p:cNvSpPr txBox="1">
            <a:spLocks noGrp="1"/>
          </p:cNvSpPr>
          <p:nvPr>
            <p:ph type="subTitle" idx="4294967295"/>
          </p:nvPr>
        </p:nvSpPr>
        <p:spPr>
          <a:xfrm>
            <a:off x="1495425" y="2655431"/>
            <a:ext cx="6332537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/>
              <a:t>Проектування</a:t>
            </a:r>
            <a:r>
              <a:rPr lang="ru-RU" sz="1600" dirty="0"/>
              <a:t> </a:t>
            </a:r>
            <a:r>
              <a:rPr lang="ru-RU" sz="1600" dirty="0" err="1"/>
              <a:t>архітектури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.</a:t>
            </a:r>
          </a:p>
        </p:txBody>
      </p:sp>
      <p:pic>
        <p:nvPicPr>
          <p:cNvPr id="2097153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02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37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38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Актуальність</a:t>
            </a:r>
            <a:r>
              <a:rPr lang="ru-RU" sz="2800" dirty="0"/>
              <a:t> </a:t>
            </a:r>
            <a:r>
              <a:rPr lang="ru-RU" sz="2800" dirty="0" err="1"/>
              <a:t>розробки</a:t>
            </a:r>
            <a:endParaRPr lang="en-US" sz="2800" dirty="0"/>
          </a:p>
        </p:txBody>
      </p:sp>
      <p:sp>
        <p:nvSpPr>
          <p:cNvPr id="1048739" name="Google Shape;1061;p32"/>
          <p:cNvSpPr txBox="1"/>
          <p:nvPr/>
        </p:nvSpPr>
        <p:spPr>
          <a:xfrm>
            <a:off x="1573815" y="721470"/>
            <a:ext cx="5996370" cy="380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Відповідність стандартам бухгалтерського обліку.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Точний облік та відстеження активів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Прийняття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обґрунтованих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облікових процесів.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Зниження ризиків.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Покращена звітність та аналіз.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 та адаптивність.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Покращена можливість аудиту.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ресурсів.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 </a:t>
            </a:r>
            <a:r>
              <a:rPr lang="ru-RU" dirty="0" err="1"/>
              <a:t>відсутності</a:t>
            </a:r>
            <a:r>
              <a:rPr lang="ru-RU" dirty="0"/>
              <a:t> </a:t>
            </a:r>
            <a:r>
              <a:rPr lang="ru-RU" dirty="0" err="1"/>
              <a:t>надійної</a:t>
            </a:r>
            <a:r>
              <a:rPr lang="ru-RU" dirty="0"/>
              <a:t> </a:t>
            </a:r>
            <a:r>
              <a:rPr lang="ru-RU" sz="2800" dirty="0" err="1"/>
              <a:t>програмної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r>
              <a:rPr lang="ru-RU" sz="2800" dirty="0"/>
              <a:t> </a:t>
            </a:r>
            <a:r>
              <a:rPr lang="ru-RU" sz="2800" dirty="0" err="1"/>
              <a:t>обліку</a:t>
            </a:r>
            <a:r>
              <a:rPr lang="ru-RU" sz="2800" dirty="0"/>
              <a:t> </a:t>
            </a:r>
            <a:r>
              <a:rPr lang="ru-RU" sz="2800" dirty="0" err="1"/>
              <a:t>основних</a:t>
            </a:r>
            <a:r>
              <a:rPr lang="ru-RU" sz="2800" dirty="0"/>
              <a:t> </a:t>
            </a:r>
            <a:r>
              <a:rPr lang="ru-RU" sz="2800" dirty="0" err="1"/>
              <a:t>засобів</a:t>
            </a:r>
            <a:endParaRPr lang="en-US" dirty="0"/>
          </a:p>
        </p:txBody>
      </p:sp>
      <p:pic>
        <p:nvPicPr>
          <p:cNvPr id="2097155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43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</a:t>
            </a:r>
          </a:p>
        </p:txBody>
      </p:sp>
      <p:sp>
        <p:nvSpPr>
          <p:cNvPr id="1048744" name="Google Shape;1061;p32"/>
          <p:cNvSpPr txBox="1"/>
          <p:nvPr/>
        </p:nvSpPr>
        <p:spPr>
          <a:xfrm>
            <a:off x="1573815" y="1064370"/>
            <a:ext cx="5996370" cy="380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Неточний облік.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Труднощі з відстеженням вартості та стану активів.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Невідповідність стандартам бухгалтерського обліку.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Підвищений ризик помилок та шахрайства.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Обмежені можливості звітування та аналізу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Зниження ефективності та продуктивності.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Труднощі з аудитом та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комплаєнс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-перевірками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Обмежена масштабованість.</a:t>
            </a:r>
            <a:endParaRPr lang="uk-UA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47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48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Функціонал</a:t>
            </a:r>
            <a:r>
              <a:rPr lang="ru-RU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підтримуватися</a:t>
            </a:r>
            <a:r>
              <a:rPr lang="ru-RU" sz="2800" dirty="0"/>
              <a:t> системою</a:t>
            </a:r>
            <a:endParaRPr lang="en-US" sz="2800" dirty="0"/>
          </a:p>
        </p:txBody>
      </p:sp>
      <p:sp>
        <p:nvSpPr>
          <p:cNvPr id="1048749" name="Google Shape;1061;p32"/>
          <p:cNvSpPr txBox="1"/>
          <p:nvPr/>
        </p:nvSpPr>
        <p:spPr>
          <a:xfrm>
            <a:off x="1396507" y="1416105"/>
            <a:ext cx="6350985" cy="231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Авторизація/реєстрація.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операції підприємства.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операції власності.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операції податку.</a:t>
            </a:r>
            <a:endParaRPr lang="uk-UA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Зміна ролі, паролю та редагування профілю користувача.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endParaRPr lang="en-US" dirty="0"/>
          </a:p>
        </p:txBody>
      </p:sp>
      <p:pic>
        <p:nvPicPr>
          <p:cNvPr id="2097157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53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6</a:t>
            </a:r>
            <a:endParaRPr lang="en-US" altLang="zh-CN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097158" name="Picture 2" descr="Сравнение архитектуры ASP.NET Web Forms и Blazor | Microsoft Lear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6202" y="914400"/>
            <a:ext cx="3871595" cy="346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56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7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57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Діаграма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endParaRPr lang="en-US" sz="2800" dirty="0"/>
          </a:p>
        </p:txBody>
      </p:sp>
      <p:pic>
        <p:nvPicPr>
          <p:cNvPr id="2097160" name="Рисунок 4" descr="Изображение выглядит как текст, снимок экрана, диаграмма, Шрифт  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08" y="981075"/>
            <a:ext cx="6437784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1054;p3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7702550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 для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FixedAsset</a:t>
            </a:r>
            <a:endParaRPr lang="en-US" dirty="0"/>
          </a:p>
        </p:txBody>
      </p:sp>
      <p:pic>
        <p:nvPicPr>
          <p:cNvPr id="209716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61" name="TextBox 1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8</a:t>
            </a:r>
            <a:endParaRPr lang="en-US" altLang="zh-CN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097162" name="Рисунок 1" descr="Изображение выглядит как текст, снимок экрана, диаграмма, круг  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45" y="1084262"/>
            <a:ext cx="52743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-3810"/>
            <a:ext cx="304800" cy="485775"/>
          </a:xfrm>
          <a:prstGeom prst="rect">
            <a:avLst/>
          </a:prstGeom>
        </p:spPr>
      </p:pic>
      <p:sp>
        <p:nvSpPr>
          <p:cNvPr id="1048764" name="TextBox 2"/>
          <p:cNvSpPr txBox="1"/>
          <p:nvPr/>
        </p:nvSpPr>
        <p:spPr>
          <a:xfrm>
            <a:off x="5690235" y="109734"/>
            <a:ext cx="6221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zh-CN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9</a:t>
            </a:r>
            <a:endParaRPr lang="zh-CN" altLang="en-US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765" name="Google Shape;1054;p32"/>
          <p:cNvSpPr txBox="1"/>
          <p:nvPr/>
        </p:nvSpPr>
        <p:spPr>
          <a:xfrm>
            <a:off x="720000" y="1537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4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ru-RU" sz="2800" dirty="0" err="1"/>
              <a:t>Використані</a:t>
            </a:r>
            <a:r>
              <a:rPr lang="ru-RU" sz="2800" dirty="0"/>
              <a:t> </a:t>
            </a:r>
            <a:r>
              <a:rPr lang="ru-RU" sz="2800" dirty="0" err="1"/>
              <a:t>технології</a:t>
            </a:r>
            <a:endParaRPr lang="en-US" sz="2800" dirty="0"/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00" y="1822565"/>
            <a:ext cx="1295400" cy="1295400"/>
          </a:xfrm>
          <a:prstGeom prst="rect">
            <a:avLst/>
          </a:prstGeom>
          <a:noFill/>
        </p:spPr>
      </p:pic>
      <p:pic>
        <p:nvPicPr>
          <p:cNvPr id="2097165" name="Picture 4" descr="NET – Logos Downloa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5251" y="1822565"/>
            <a:ext cx="1313498" cy="1250950"/>
          </a:xfrm>
          <a:prstGeom prst="rect">
            <a:avLst/>
          </a:prstGeom>
          <a:noFill/>
        </p:spPr>
      </p:pic>
      <p:pic>
        <p:nvPicPr>
          <p:cNvPr id="2097166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037" y="1654995"/>
            <a:ext cx="1724963" cy="1394460"/>
          </a:xfrm>
          <a:prstGeom prst="rect">
            <a:avLst/>
          </a:prstGeom>
        </p:spPr>
      </p:pic>
      <p:sp>
        <p:nvSpPr>
          <p:cNvPr id="1048766" name="TextBox 10"/>
          <p:cNvSpPr txBox="1"/>
          <p:nvPr/>
        </p:nvSpPr>
        <p:spPr>
          <a:xfrm>
            <a:off x="841920" y="3300454"/>
            <a:ext cx="79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ru-RU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ru-RU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</a:t>
            </a:r>
            <a:endParaRPr lang="ru-UA" sz="1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Fees Consulting by Slidesgo">
  <a:themeElements>
    <a:clrScheme name="Simple Light">
      <a:dk1>
        <a:srgbClr val="1F272B"/>
      </a:dk1>
      <a:lt1>
        <a:srgbClr val="F1EAE0"/>
      </a:lt1>
      <a:dk2>
        <a:srgbClr val="7DAC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301</Words>
  <Application>Microsoft Office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Kanit</vt:lpstr>
      <vt:lpstr>Lato</vt:lpstr>
      <vt:lpstr>Open Sans</vt:lpstr>
      <vt:lpstr>Times New Roman</vt:lpstr>
      <vt:lpstr>字魂58号-创中黑</vt:lpstr>
      <vt:lpstr>Professional Fees Consulting by Slidesgo</vt:lpstr>
      <vt:lpstr>«Програмна система для обліку основних засобів приватного підприємства»</vt:lpstr>
      <vt:lpstr>02</vt:lpstr>
      <vt:lpstr>PowerPoint Presentation</vt:lpstr>
      <vt:lpstr>Проблема відсутності надійної програмної системи обліку основних засобів</vt:lpstr>
      <vt:lpstr>PowerPoint Presentation</vt:lpstr>
      <vt:lpstr>Архітектура програмної системи</vt:lpstr>
      <vt:lpstr>PowerPoint Presentation</vt:lpstr>
      <vt:lpstr>Діаграма станів для об'єкта FixedAsset</vt:lpstr>
      <vt:lpstr>PowerPoint Presentation</vt:lpstr>
      <vt:lpstr>Фрагмент коду керування користувачами в обліковій системі </vt:lpstr>
      <vt:lpstr>PowerPoint Presentation</vt:lpstr>
      <vt:lpstr>Тестування</vt:lpstr>
      <vt:lpstr>PowerPoint Presentation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Кваліфікаційна робота бакалавра  «Бухгалтерія приватного підприємства. Програмна система обліку основних засобів.»</dc:title>
  <dc:creator>M2102J20SG</dc:creator>
  <cp:lastModifiedBy>Maksym Tkachenko</cp:lastModifiedBy>
  <cp:revision>2</cp:revision>
  <dcterms:created xsi:type="dcterms:W3CDTF">2025-06-05T18:22:21Z</dcterms:created>
  <dcterms:modified xsi:type="dcterms:W3CDTF">2025-06-05T19:05:26Z</dcterms:modified>
</cp:coreProperties>
</file>