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3"/>
      <p:bold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52C5E0-02A1-4BDF-A32D-8819A11A3D53}">
  <a:tblStyle styleId="{BD52C5E0-02A1-4BDF-A32D-8819A11A3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7db6e3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7db6e3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706198" y="1011901"/>
            <a:ext cx="1400095" cy="37184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6731" y="16682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Canvas Business Model - </a:t>
            </a:r>
            <a:r>
              <a:rPr lang="en-GB" dirty="0" err="1"/>
              <a:t>PsychoSim</a:t>
            </a:r>
            <a:r>
              <a:rPr lang="en-GB" dirty="0"/>
              <a:t> Secure Scenarios</a:t>
            </a:r>
          </a:p>
        </p:txBody>
      </p:sp>
      <p:sp>
        <p:nvSpPr>
          <p:cNvPr id="74" name="Google Shape;74;p18"/>
          <p:cNvSpPr txBox="1"/>
          <p:nvPr/>
        </p:nvSpPr>
        <p:spPr>
          <a:xfrm>
            <a:off x="764217" y="1167239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Партнери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661234" y="1425057"/>
            <a:ext cx="1422364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Навчальні заклади</a:t>
            </a:r>
            <a:b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Державні органи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Виробники 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VR-</a:t>
            </a: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обладнання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1079389" y="683088"/>
            <a:ext cx="653711" cy="572683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3923283" y="1011901"/>
            <a:ext cx="1285800" cy="179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4223335" y="715456"/>
            <a:ext cx="653711" cy="572683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8"/>
          <p:cNvSpPr/>
          <p:nvPr/>
        </p:nvSpPr>
        <p:spPr>
          <a:xfrm>
            <a:off x="7146165" y="1011901"/>
            <a:ext cx="1279446" cy="37184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0" name="Google Shape;80;p18"/>
          <p:cNvSpPr/>
          <p:nvPr/>
        </p:nvSpPr>
        <p:spPr>
          <a:xfrm>
            <a:off x="7432329" y="741080"/>
            <a:ext cx="653711" cy="572762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8"/>
          <p:cNvSpPr/>
          <p:nvPr/>
        </p:nvSpPr>
        <p:spPr>
          <a:xfrm>
            <a:off x="2317200" y="1017496"/>
            <a:ext cx="1281600" cy="17697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2618237" y="725559"/>
            <a:ext cx="653711" cy="572683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8"/>
          <p:cNvSpPr/>
          <p:nvPr/>
        </p:nvSpPr>
        <p:spPr>
          <a:xfrm>
            <a:off x="5534752" y="1011901"/>
            <a:ext cx="1285800" cy="17753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5815679" y="721274"/>
            <a:ext cx="653711" cy="572762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698112" y="2784778"/>
            <a:ext cx="1408181" cy="1945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8"/>
          <p:cNvSpPr txBox="1"/>
          <p:nvPr/>
        </p:nvSpPr>
        <p:spPr>
          <a:xfrm>
            <a:off x="2282876" y="1207926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Активності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229381" y="1408078"/>
            <a:ext cx="1382752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Розробка програмного забезпечення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Розширення партнерства з клієнтами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326333" y="2787275"/>
            <a:ext cx="1279446" cy="19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627858" y="2642394"/>
            <a:ext cx="653711" cy="572683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534795" y="2763785"/>
            <a:ext cx="1279446" cy="19665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856733" y="2642394"/>
            <a:ext cx="653711" cy="572683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325689" y="3191869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Ресурси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271741" y="3398004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Розробники та адміністратори платформи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VR-</a:t>
            </a: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обладнання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Домовленності</a:t>
            </a: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про співпрацю</a:t>
            </a:r>
          </a:p>
        </p:txBody>
      </p:sp>
      <p:sp>
        <p:nvSpPr>
          <p:cNvPr id="94" name="Google Shape;94;p18"/>
          <p:cNvSpPr txBox="1"/>
          <p:nvPr/>
        </p:nvSpPr>
        <p:spPr>
          <a:xfrm>
            <a:off x="3947907" y="1207926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Цінність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869721" y="1390069"/>
            <a:ext cx="1425236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Підвищення кваліфікації через 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VR-</a:t>
            </a: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тренування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Зменшення вартості в порівнянні з навчаннями </a:t>
            </a:r>
            <a:r>
              <a:rPr lang="uk-UA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вживу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482962" y="1251127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Відносини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529527" y="145002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Комунікація через навчальний відділ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Проведення групових тренінгів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535180" y="3366169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Канали Поширення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40688" y="3728958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Непублічна комунікація з партнерами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Технічні презентації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152002" y="1251127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Користувачі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923570" y="2787275"/>
            <a:ext cx="1279203" cy="19430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908813" y="28285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Витрати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908813" y="3177148"/>
            <a:ext cx="1308119" cy="52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Витрати на розробку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Витрати на придбання обладнання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Витрати на утримання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982307" y="825961"/>
            <a:ext cx="319831" cy="318987"/>
          </a:xfrm>
          <a:custGeom>
            <a:avLst/>
            <a:gdLst/>
            <a:ahLst/>
            <a:cxnLst/>
            <a:rect l="l" t="t" r="r" b="b"/>
            <a:pathLst>
              <a:path w="11752" h="11721" extrusionOk="0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7618660" y="841496"/>
            <a:ext cx="288021" cy="288021"/>
            <a:chOff x="-46772025" y="2701925"/>
            <a:chExt cx="300900" cy="300900"/>
          </a:xfrm>
        </p:grpSpPr>
        <p:sp>
          <p:nvSpPr>
            <p:cNvPr id="109" name="Google Shape;109;p18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8"/>
          <p:cNvSpPr/>
          <p:nvPr/>
        </p:nvSpPr>
        <p:spPr>
          <a:xfrm>
            <a:off x="4405811" y="841458"/>
            <a:ext cx="288757" cy="287991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830943" y="2763784"/>
            <a:ext cx="252555" cy="289499"/>
            <a:chOff x="-49398750" y="2684600"/>
            <a:chExt cx="263875" cy="302475"/>
          </a:xfrm>
        </p:grpSpPr>
        <p:sp>
          <p:nvSpPr>
            <p:cNvPr id="113" name="Google Shape;113;p18"/>
            <p:cNvSpPr/>
            <p:nvPr/>
          </p:nvSpPr>
          <p:spPr>
            <a:xfrm>
              <a:off x="-49294775" y="2684600"/>
              <a:ext cx="73275" cy="299325"/>
            </a:xfrm>
            <a:custGeom>
              <a:avLst/>
              <a:gdLst/>
              <a:ahLst/>
              <a:cxnLst/>
              <a:rect l="l" t="t" r="r" b="b"/>
              <a:pathLst>
                <a:path w="2931" h="11973" extrusionOk="0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-49398750" y="2684600"/>
              <a:ext cx="87450" cy="300900"/>
            </a:xfrm>
            <a:custGeom>
              <a:avLst/>
              <a:gdLst/>
              <a:ahLst/>
              <a:cxnLst/>
              <a:rect l="l" t="t" r="r" b="b"/>
              <a:pathLst>
                <a:path w="3498" h="12036" extrusionOk="0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-49207350" y="2686175"/>
              <a:ext cx="72475" cy="300900"/>
            </a:xfrm>
            <a:custGeom>
              <a:avLst/>
              <a:gdLst/>
              <a:ahLst/>
              <a:cxnLst/>
              <a:rect l="l" t="t" r="r" b="b"/>
              <a:pathLst>
                <a:path w="2899" h="12036" extrusionOk="0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2797771" y="823800"/>
            <a:ext cx="285718" cy="28930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030235" y="2766560"/>
            <a:ext cx="288566" cy="286723"/>
            <a:chOff x="-45665400" y="2703250"/>
            <a:chExt cx="301500" cy="299575"/>
          </a:xfrm>
        </p:grpSpPr>
        <p:sp>
          <p:nvSpPr>
            <p:cNvPr id="118" name="Google Shape;118;p18"/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/>
          <p:nvPr/>
        </p:nvSpPr>
        <p:spPr>
          <a:xfrm>
            <a:off x="1262616" y="785776"/>
            <a:ext cx="287256" cy="287226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705722" y="2720520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923290" y="2238664"/>
            <a:ext cx="1285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5;p18">
            <a:extLst>
              <a:ext uri="{FF2B5EF4-FFF2-40B4-BE49-F238E27FC236}">
                <a16:creationId xmlns:a16="http://schemas.microsoft.com/office/drawing/2014/main" id="{8E2F6D55-F79C-DA71-1A78-213E6DE050EE}"/>
              </a:ext>
            </a:extLst>
          </p:cNvPr>
          <p:cNvSpPr txBox="1"/>
          <p:nvPr/>
        </p:nvSpPr>
        <p:spPr>
          <a:xfrm>
            <a:off x="7069807" y="1466982"/>
            <a:ext cx="1422364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Працівники екстрених служб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Поліцейські</a:t>
            </a:r>
            <a:b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Військові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Учні навчальних закладів за відповідними спеціальностями</a:t>
            </a:r>
          </a:p>
        </p:txBody>
      </p:sp>
      <p:sp>
        <p:nvSpPr>
          <p:cNvPr id="5" name="Google Shape;103;p18">
            <a:extLst>
              <a:ext uri="{FF2B5EF4-FFF2-40B4-BE49-F238E27FC236}">
                <a16:creationId xmlns:a16="http://schemas.microsoft.com/office/drawing/2014/main" id="{92AD44D1-A095-5604-E7ED-D8F65DFB79BE}"/>
              </a:ext>
            </a:extLst>
          </p:cNvPr>
          <p:cNvSpPr txBox="1"/>
          <p:nvPr/>
        </p:nvSpPr>
        <p:spPr>
          <a:xfrm>
            <a:off x="743333" y="2787614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Доходи 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104;p18">
            <a:extLst>
              <a:ext uri="{FF2B5EF4-FFF2-40B4-BE49-F238E27FC236}">
                <a16:creationId xmlns:a16="http://schemas.microsoft.com/office/drawing/2014/main" id="{DFFAE92A-DA2D-0C14-F00A-3A0F3A76E365}"/>
              </a:ext>
            </a:extLst>
          </p:cNvPr>
          <p:cNvSpPr txBox="1"/>
          <p:nvPr/>
        </p:nvSpPr>
        <p:spPr>
          <a:xfrm>
            <a:off x="614704" y="3019352"/>
            <a:ext cx="1552054" cy="69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Ліцензійні договори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Разова оплата тренування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Державні гранти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Витрати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9719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4F878-2FF4-A1B7-059E-E7182C9CB465}"/>
              </a:ext>
            </a:extLst>
          </p:cNvPr>
          <p:cNvSpPr txBox="1"/>
          <p:nvPr/>
        </p:nvSpPr>
        <p:spPr>
          <a:xfrm>
            <a:off x="253092" y="2302329"/>
            <a:ext cx="863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b="1" dirty="0" err="1"/>
              <a:t>Витрати</a:t>
            </a:r>
            <a:r>
              <a:rPr lang="ru-RU" sz="1600" b="1" dirty="0"/>
              <a:t> на </a:t>
            </a:r>
            <a:r>
              <a:rPr lang="ru-RU" sz="1600" b="1" dirty="0" err="1"/>
              <a:t>розробку</a:t>
            </a:r>
            <a:r>
              <a:rPr lang="ru-RU" sz="1600" b="1" dirty="0"/>
              <a:t>: </a:t>
            </a:r>
            <a:r>
              <a:rPr lang="ru-RU" sz="1600" dirty="0" err="1"/>
              <a:t>включають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 на оплату </a:t>
            </a:r>
            <a:r>
              <a:rPr lang="ru-RU" sz="1600" dirty="0" err="1"/>
              <a:t>розробників</a:t>
            </a:r>
            <a:r>
              <a:rPr lang="ru-RU" sz="1600" dirty="0"/>
              <a:t> та </a:t>
            </a:r>
            <a:r>
              <a:rPr lang="ru-RU" sz="1600" dirty="0" err="1"/>
              <a:t>програмістів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працюють</a:t>
            </a:r>
            <a:r>
              <a:rPr lang="ru-RU" sz="1600" dirty="0"/>
              <a:t> над </a:t>
            </a:r>
            <a:r>
              <a:rPr lang="ru-RU" sz="1600" dirty="0" err="1"/>
              <a:t>постійним</a:t>
            </a:r>
            <a:r>
              <a:rPr lang="ru-RU" sz="1600" dirty="0"/>
              <a:t> </a:t>
            </a:r>
            <a:r>
              <a:rPr lang="ru-RU" sz="1600" dirty="0" err="1"/>
              <a:t>оновленням</a:t>
            </a:r>
            <a:r>
              <a:rPr lang="ru-RU" sz="1600" dirty="0"/>
              <a:t> та </a:t>
            </a:r>
            <a:r>
              <a:rPr lang="ru-RU" sz="1600" dirty="0" err="1"/>
              <a:t>вдосконаленням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</a:t>
            </a:r>
            <a:r>
              <a:rPr lang="ru-RU" sz="1600" dirty="0" err="1"/>
              <a:t>забезпечення</a:t>
            </a:r>
            <a:r>
              <a:rPr lang="ru-RU" sz="1600" dirty="0"/>
              <a:t>, </a:t>
            </a:r>
            <a:r>
              <a:rPr lang="ru-RU" sz="1600" dirty="0" err="1"/>
              <a:t>розширенням</a:t>
            </a:r>
            <a:r>
              <a:rPr lang="ru-RU" sz="1600" dirty="0"/>
              <a:t> </a:t>
            </a:r>
            <a:r>
              <a:rPr lang="ru-RU" sz="1600" dirty="0" err="1"/>
              <a:t>функціональності</a:t>
            </a:r>
            <a:r>
              <a:rPr lang="ru-RU" sz="1600" dirty="0"/>
              <a:t> та </a:t>
            </a:r>
            <a:r>
              <a:rPr lang="ru-RU" sz="1600" dirty="0" err="1"/>
              <a:t>вирішенням</a:t>
            </a:r>
            <a:r>
              <a:rPr lang="ru-RU" sz="1600" dirty="0"/>
              <a:t> </a:t>
            </a:r>
            <a:r>
              <a:rPr lang="ru-RU" sz="1600" dirty="0" err="1"/>
              <a:t>поточних</a:t>
            </a:r>
            <a:r>
              <a:rPr lang="ru-RU" sz="1600" dirty="0"/>
              <a:t> </a:t>
            </a:r>
            <a:r>
              <a:rPr lang="ru-RU" sz="1600" dirty="0" err="1"/>
              <a:t>завдань</a:t>
            </a:r>
            <a:r>
              <a:rPr lang="ru-RU" sz="1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1" dirty="0" err="1"/>
              <a:t>Витрати</a:t>
            </a:r>
            <a:r>
              <a:rPr lang="ru-RU" sz="1600" b="1" dirty="0"/>
              <a:t> на </a:t>
            </a:r>
            <a:r>
              <a:rPr lang="ru-RU" sz="1600" b="1" dirty="0" err="1"/>
              <a:t>придбання</a:t>
            </a:r>
            <a:r>
              <a:rPr lang="ru-RU" sz="1600" b="1" dirty="0"/>
              <a:t> </a:t>
            </a:r>
            <a:r>
              <a:rPr lang="ru-RU" sz="1600" b="1" dirty="0" err="1"/>
              <a:t>обладнання</a:t>
            </a:r>
            <a:r>
              <a:rPr lang="ru-RU" sz="1600" b="1" dirty="0"/>
              <a:t>: </a:t>
            </a:r>
            <a:r>
              <a:rPr lang="ru-RU" sz="1600" dirty="0" err="1"/>
              <a:t>охоплюють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 на </a:t>
            </a:r>
            <a:r>
              <a:rPr lang="ru-RU" sz="1600" dirty="0" err="1"/>
              <a:t>закупівлю</a:t>
            </a:r>
            <a:r>
              <a:rPr lang="ru-RU" sz="1600" dirty="0"/>
              <a:t> та </a:t>
            </a:r>
            <a:r>
              <a:rPr lang="ru-RU" sz="1600" dirty="0" err="1"/>
              <a:t>підтримку</a:t>
            </a:r>
            <a:r>
              <a:rPr lang="ru-RU" sz="1600" dirty="0"/>
              <a:t> </a:t>
            </a:r>
            <a:r>
              <a:rPr lang="ru-RU" sz="1600" dirty="0" err="1"/>
              <a:t>відповідного</a:t>
            </a:r>
            <a:r>
              <a:rPr lang="ru-RU" sz="1600" dirty="0"/>
              <a:t> </a:t>
            </a:r>
            <a:r>
              <a:rPr lang="en-US" sz="1600" dirty="0"/>
              <a:t>VR-</a:t>
            </a:r>
            <a:r>
              <a:rPr lang="ru-RU" sz="1600" dirty="0" err="1"/>
              <a:t>обладнання</a:t>
            </a:r>
            <a:r>
              <a:rPr lang="ru-RU" sz="1600" dirty="0"/>
              <a:t>, яке </a:t>
            </a:r>
            <a:r>
              <a:rPr lang="ru-RU" sz="1600" dirty="0" err="1"/>
              <a:t>використовується</a:t>
            </a:r>
            <a:r>
              <a:rPr lang="ru-RU" sz="1600" dirty="0"/>
              <a:t> для </a:t>
            </a:r>
            <a:r>
              <a:rPr lang="ru-RU" sz="1600" dirty="0" err="1"/>
              <a:t>проведення</a:t>
            </a:r>
            <a:r>
              <a:rPr lang="ru-RU" sz="1600" dirty="0"/>
              <a:t> </a:t>
            </a:r>
            <a:r>
              <a:rPr lang="ru-RU" sz="1600" dirty="0" err="1"/>
              <a:t>тренувань</a:t>
            </a:r>
            <a:r>
              <a:rPr lang="ru-RU" sz="1600" dirty="0"/>
              <a:t> та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користувачів</a:t>
            </a:r>
            <a:r>
              <a:rPr lang="ru-RU" sz="1600" dirty="0"/>
              <a:t> доступом до </a:t>
            </a:r>
            <a:r>
              <a:rPr lang="ru-RU" sz="1600" dirty="0" err="1"/>
              <a:t>віртуальних</a:t>
            </a:r>
            <a:r>
              <a:rPr lang="ru-RU" sz="1600" dirty="0"/>
              <a:t> </a:t>
            </a:r>
            <a:r>
              <a:rPr lang="ru-RU" sz="1600" dirty="0" err="1"/>
              <a:t>сценаріїв</a:t>
            </a:r>
            <a:r>
              <a:rPr lang="ru-RU" sz="1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1" dirty="0" err="1"/>
              <a:t>Витрати</a:t>
            </a:r>
            <a:r>
              <a:rPr lang="ru-RU" sz="1600" b="1" dirty="0"/>
              <a:t> на </a:t>
            </a:r>
            <a:r>
              <a:rPr lang="ru-RU" sz="1600" b="1" dirty="0" err="1"/>
              <a:t>утримання</a:t>
            </a:r>
            <a:r>
              <a:rPr lang="ru-RU" sz="1600" b="1" dirty="0"/>
              <a:t>: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фінансування</a:t>
            </a:r>
            <a:r>
              <a:rPr lang="ru-RU" sz="1600" dirty="0"/>
              <a:t> для </a:t>
            </a:r>
            <a:r>
              <a:rPr lang="ru-RU" sz="1600" dirty="0" err="1"/>
              <a:t>підтримки</a:t>
            </a:r>
            <a:r>
              <a:rPr lang="ru-RU" sz="1600" dirty="0"/>
              <a:t> </a:t>
            </a:r>
            <a:r>
              <a:rPr lang="ru-RU" sz="1600" dirty="0" err="1"/>
              <a:t>інфраструктури</a:t>
            </a:r>
            <a:r>
              <a:rPr lang="ru-RU" sz="1600" dirty="0"/>
              <a:t>, </a:t>
            </a:r>
            <a:r>
              <a:rPr lang="ru-RU" sz="1600" dirty="0" err="1"/>
              <a:t>включаючи</a:t>
            </a:r>
            <a:r>
              <a:rPr lang="ru-RU" sz="1600" dirty="0"/>
              <a:t> оплату хостингу, </a:t>
            </a:r>
            <a:r>
              <a:rPr lang="ru-RU" sz="1600" dirty="0" err="1"/>
              <a:t>технічну</a:t>
            </a:r>
            <a:r>
              <a:rPr lang="ru-RU" sz="1600" dirty="0"/>
              <a:t> </a:t>
            </a:r>
            <a:r>
              <a:rPr lang="ru-RU" sz="1600" dirty="0" err="1"/>
              <a:t>підтримку</a:t>
            </a:r>
            <a:r>
              <a:rPr lang="ru-RU" sz="1600" dirty="0"/>
              <a:t> та </a:t>
            </a:r>
            <a:r>
              <a:rPr lang="ru-RU" sz="1600" dirty="0" err="1"/>
              <a:t>інші</a:t>
            </a:r>
            <a:r>
              <a:rPr lang="ru-RU" sz="1600" dirty="0"/>
              <a:t> </a:t>
            </a:r>
            <a:r>
              <a:rPr lang="ru-RU" sz="1600" dirty="0" err="1"/>
              <a:t>аспекти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забезпечують</a:t>
            </a:r>
            <a:r>
              <a:rPr lang="ru-RU" sz="1600" dirty="0"/>
              <a:t> </a:t>
            </a:r>
            <a:r>
              <a:rPr lang="ru-RU" sz="1600" dirty="0" err="1"/>
              <a:t>надійну</a:t>
            </a:r>
            <a:r>
              <a:rPr lang="ru-RU" sz="1600" dirty="0"/>
              <a:t> та </a:t>
            </a:r>
            <a:r>
              <a:rPr lang="ru-RU" sz="1600" dirty="0" err="1"/>
              <a:t>безперебійну</a:t>
            </a:r>
            <a:r>
              <a:rPr lang="ru-RU" sz="1600" dirty="0"/>
              <a:t> роботу </a:t>
            </a:r>
            <a:r>
              <a:rPr lang="ru-RU" sz="1600" dirty="0" err="1"/>
              <a:t>платформи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10666-E877-5E70-35AE-9AE30FE19303}"/>
              </a:ext>
            </a:extLst>
          </p:cNvPr>
          <p:cNvSpPr txBox="1"/>
          <p:nvPr/>
        </p:nvSpPr>
        <p:spPr>
          <a:xfrm>
            <a:off x="979714" y="176903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38684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6147"/>
            <a:ext cx="8229600" cy="572700"/>
          </a:xfrm>
        </p:spPr>
        <p:txBody>
          <a:bodyPr/>
          <a:lstStyle/>
          <a:p>
            <a:r>
              <a:rPr lang="uk-UA" sz="9600" dirty="0"/>
              <a:t>   Партнери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273973" y="18325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22;p18">
            <a:extLst>
              <a:ext uri="{FF2B5EF4-FFF2-40B4-BE49-F238E27FC236}">
                <a16:creationId xmlns:a16="http://schemas.microsoft.com/office/drawing/2014/main" id="{1EF5F277-0BF9-8B18-98E7-129CF99B888B}"/>
              </a:ext>
            </a:extLst>
          </p:cNvPr>
          <p:cNvSpPr/>
          <p:nvPr/>
        </p:nvSpPr>
        <p:spPr>
          <a:xfrm>
            <a:off x="925676" y="576718"/>
            <a:ext cx="1021712" cy="1065996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CA77A-5524-61F7-7C58-EC34C3C9FB76}"/>
              </a:ext>
            </a:extLst>
          </p:cNvPr>
          <p:cNvSpPr txBox="1"/>
          <p:nvPr/>
        </p:nvSpPr>
        <p:spPr>
          <a:xfrm>
            <a:off x="253092" y="2491573"/>
            <a:ext cx="863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Навчальні заклади</a:t>
            </a:r>
            <a:r>
              <a:rPr lang="uk-UA" sz="1600" dirty="0"/>
              <a:t>: є ключовими партнерами, які надають можливість студентам отримати практичний досвід віртуального навчання із завданнями, що імітують реальні стресові ситуації.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Державні органи</a:t>
            </a:r>
            <a:r>
              <a:rPr lang="uk-UA" sz="1600" dirty="0"/>
              <a:t>: Співпраця з державними органами відкриває можливості для отримання підтримки, фінансування та визнання програми віртуального тренування у сфері безпеки та рятувальних робіт.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Виробники </a:t>
            </a:r>
            <a:r>
              <a:rPr lang="en-US" sz="1600" b="1" dirty="0"/>
              <a:t>VR-</a:t>
            </a:r>
            <a:r>
              <a:rPr lang="uk-UA" sz="1600" b="1" dirty="0"/>
              <a:t>обладнання</a:t>
            </a:r>
            <a:r>
              <a:rPr lang="uk-UA" sz="1600" dirty="0"/>
              <a:t>: Партнерство з виробниками </a:t>
            </a:r>
            <a:r>
              <a:rPr lang="en-US" sz="1600" dirty="0"/>
              <a:t>VR-</a:t>
            </a:r>
            <a:r>
              <a:rPr lang="uk-UA" sz="1600" dirty="0"/>
              <a:t>обладнання гарантує доступ до передових технологій віртуальної реальності, поліпшуючи реалізм та інтерактивність віртуальних тренажерів.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9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 Активності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4298" y="18325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CA77A-5524-61F7-7C58-EC34C3C9FB76}"/>
              </a:ext>
            </a:extLst>
          </p:cNvPr>
          <p:cNvSpPr txBox="1"/>
          <p:nvPr/>
        </p:nvSpPr>
        <p:spPr>
          <a:xfrm>
            <a:off x="253092" y="2491573"/>
            <a:ext cx="8637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Розробка</a:t>
            </a:r>
            <a:r>
              <a:rPr lang="uk-UA" sz="1600" dirty="0"/>
              <a:t>: Активно розробляються та оновлюються віртуальні сценарії, небезпечні ситуації та боти, щоб забезпечити високу якість та реалізм тренажерів, покращуючи ефективність навчання користувачів.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Розширення партнерства з клієнтами</a:t>
            </a:r>
            <a:r>
              <a:rPr lang="uk-UA" sz="1600" dirty="0"/>
              <a:t>: Активно здійснюються заходи щодо підтримки і взаємодії з користувачами, розширення функціоналу відповідно до їхніх потреб і отримання зворотного зв'язку для подальшого вдосконалення платформи.</a:t>
            </a:r>
            <a:endParaRPr lang="en-US" sz="1600" dirty="0"/>
          </a:p>
        </p:txBody>
      </p:sp>
      <p:sp>
        <p:nvSpPr>
          <p:cNvPr id="7" name="Google Shape;116;p18">
            <a:extLst>
              <a:ext uri="{FF2B5EF4-FFF2-40B4-BE49-F238E27FC236}">
                <a16:creationId xmlns:a16="http://schemas.microsoft.com/office/drawing/2014/main" id="{B280401D-E0FE-C5D0-CA08-23AA4552E2CD}"/>
              </a:ext>
            </a:extLst>
          </p:cNvPr>
          <p:cNvSpPr/>
          <p:nvPr/>
        </p:nvSpPr>
        <p:spPr>
          <a:xfrm>
            <a:off x="928150" y="507843"/>
            <a:ext cx="1137414" cy="1133178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52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 Цінність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4298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CA77A-5524-61F7-7C58-EC34C3C9FB76}"/>
              </a:ext>
            </a:extLst>
          </p:cNvPr>
          <p:cNvSpPr txBox="1"/>
          <p:nvPr/>
        </p:nvSpPr>
        <p:spPr>
          <a:xfrm>
            <a:off x="253092" y="2302329"/>
            <a:ext cx="8637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uk-UA" sz="1600" dirty="0"/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Підвищення кваліфікації через </a:t>
            </a:r>
            <a:r>
              <a:rPr lang="en-US" sz="1600" b="1" dirty="0"/>
              <a:t>VR-</a:t>
            </a:r>
            <a:r>
              <a:rPr lang="uk-UA" sz="1600" b="1" dirty="0"/>
              <a:t>тренування</a:t>
            </a:r>
            <a:r>
              <a:rPr lang="uk-UA" sz="1600" dirty="0"/>
              <a:t>: Платформа дозволяє підвищувати кваліфікацію працівників у віртуальних умовах, що сприяє кращій підготовці до реальних стресових ситуацій і підвищує ефективність їхньої роботи.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Зменшення вартості в порівнянні з навчаннями </a:t>
            </a:r>
            <a:r>
              <a:rPr lang="uk-UA" sz="1600" b="1" dirty="0" err="1"/>
              <a:t>вживу</a:t>
            </a:r>
            <a:r>
              <a:rPr lang="uk-UA" sz="1600" dirty="0"/>
              <a:t>: Використання віртуальної реальності дозволяє ефективно зменшити витрати на тренування, оскільки не вимагає реального обладнання та спеціалізованих приміщень для тренувань, що призводить до значного економічного виграшу.</a:t>
            </a:r>
            <a:endParaRPr lang="en-US" sz="1600" dirty="0"/>
          </a:p>
        </p:txBody>
      </p:sp>
      <p:sp>
        <p:nvSpPr>
          <p:cNvPr id="8" name="Google Shape;111;p18">
            <a:extLst>
              <a:ext uri="{FF2B5EF4-FFF2-40B4-BE49-F238E27FC236}">
                <a16:creationId xmlns:a16="http://schemas.microsoft.com/office/drawing/2014/main" id="{B2CBE44F-4C10-68A1-9F6D-9A2BDA6F9714}"/>
              </a:ext>
            </a:extLst>
          </p:cNvPr>
          <p:cNvSpPr/>
          <p:nvPr/>
        </p:nvSpPr>
        <p:spPr>
          <a:xfrm>
            <a:off x="957107" y="612366"/>
            <a:ext cx="1079500" cy="996949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80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 Відносини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4298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CA77A-5524-61F7-7C58-EC34C3C9FB76}"/>
              </a:ext>
            </a:extLst>
          </p:cNvPr>
          <p:cNvSpPr txBox="1"/>
          <p:nvPr/>
        </p:nvSpPr>
        <p:spPr>
          <a:xfrm>
            <a:off x="253092" y="2302329"/>
            <a:ext cx="8637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uk-UA" sz="1600" dirty="0"/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Комунікація через навчальний відділ:</a:t>
            </a:r>
            <a:r>
              <a:rPr lang="en-US" sz="1600" b="1" dirty="0"/>
              <a:t> </a:t>
            </a:r>
            <a:r>
              <a:rPr lang="uk-UA" sz="1600" dirty="0"/>
              <a:t>Взаємодія та обмін інформацією з навчальними закладами сприяє адаптації тренажерів до потреб освітніх програм та забезпечує використання платформи.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Проведення групових тренінгів</a:t>
            </a:r>
            <a:r>
              <a:rPr lang="uk-UA" sz="1600" dirty="0"/>
              <a:t>:</a:t>
            </a:r>
            <a:r>
              <a:rPr lang="en-US" sz="1600" dirty="0"/>
              <a:t> </a:t>
            </a:r>
            <a:r>
              <a:rPr lang="uk-UA" sz="1600" dirty="0"/>
              <a:t>Організація та проведення групових тренінгів для користувачів сприяє підвищенню ефективності використання тренажерів та створює сприятливий простір для обміну досвідом між учасниками.</a:t>
            </a:r>
            <a:endParaRPr lang="en-US" sz="1600" dirty="0"/>
          </a:p>
        </p:txBody>
      </p:sp>
      <p:sp>
        <p:nvSpPr>
          <p:cNvPr id="3" name="Google Shape;107;p18">
            <a:extLst>
              <a:ext uri="{FF2B5EF4-FFF2-40B4-BE49-F238E27FC236}">
                <a16:creationId xmlns:a16="http://schemas.microsoft.com/office/drawing/2014/main" id="{27F0C8B3-8C26-10CA-B445-D36FDA4D5A9A}"/>
              </a:ext>
            </a:extLst>
          </p:cNvPr>
          <p:cNvSpPr/>
          <p:nvPr/>
        </p:nvSpPr>
        <p:spPr>
          <a:xfrm>
            <a:off x="953932" y="629953"/>
            <a:ext cx="1085849" cy="1004207"/>
          </a:xfrm>
          <a:custGeom>
            <a:avLst/>
            <a:gdLst/>
            <a:ahLst/>
            <a:cxnLst/>
            <a:rect l="l" t="t" r="r" b="b"/>
            <a:pathLst>
              <a:path w="11752" h="11721" extrusionOk="0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9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  Користувачі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4298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CA77A-5524-61F7-7C58-EC34C3C9FB76}"/>
              </a:ext>
            </a:extLst>
          </p:cNvPr>
          <p:cNvSpPr txBox="1"/>
          <p:nvPr/>
        </p:nvSpPr>
        <p:spPr>
          <a:xfrm>
            <a:off x="253092" y="2302329"/>
            <a:ext cx="86378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Працівники екстрених служб</a:t>
            </a:r>
            <a:r>
              <a:rPr lang="uk-UA" sz="1600" dirty="0"/>
              <a:t>: Програмний продукт призначений для навчання та тренування працівників екстрених служб у віртуальних умовах для підготовки до реальних небезпечних ситуацій.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Поліцейські</a:t>
            </a:r>
            <a:r>
              <a:rPr lang="uk-UA" sz="1600" dirty="0"/>
              <a:t>: можуть скористатися платформою для тренування та вдосконалення своїх навичок, що може покращити їх реакцію на різноманітні ситуації на вулицях.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Військові</a:t>
            </a:r>
            <a:r>
              <a:rPr lang="uk-UA" sz="1600" dirty="0"/>
              <a:t>: отримають можливість проводити віртуальні тренування для підготовки до різних військових сценаріїв, зменшуючи необхідність у великому обсязі реальних полігонів та спеціального обладнання.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Учні навчальних закладів за відповідними спеціальностями</a:t>
            </a:r>
            <a:r>
              <a:rPr lang="uk-UA" sz="1600" dirty="0"/>
              <a:t>: отримають можливість отримати практичні навички у віртуальних умовах, що може полегшити їхнє майбутнє використання у справжніх ситуаціях роботи.</a:t>
            </a:r>
            <a:endParaRPr lang="en-US" sz="1600" dirty="0"/>
          </a:p>
        </p:txBody>
      </p:sp>
      <p:grpSp>
        <p:nvGrpSpPr>
          <p:cNvPr id="9" name="Google Shape;108;p18">
            <a:extLst>
              <a:ext uri="{FF2B5EF4-FFF2-40B4-BE49-F238E27FC236}">
                <a16:creationId xmlns:a16="http://schemas.microsoft.com/office/drawing/2014/main" id="{28F53F8B-9007-2397-D365-CD16251E8346}"/>
              </a:ext>
            </a:extLst>
          </p:cNvPr>
          <p:cNvGrpSpPr/>
          <p:nvPr/>
        </p:nvGrpSpPr>
        <p:grpSpPr>
          <a:xfrm>
            <a:off x="857057" y="504735"/>
            <a:ext cx="1279600" cy="1156536"/>
            <a:chOff x="-46772025" y="2701925"/>
            <a:chExt cx="300900" cy="300900"/>
          </a:xfrm>
        </p:grpSpPr>
        <p:sp>
          <p:nvSpPr>
            <p:cNvPr id="10" name="Google Shape;109;p18">
              <a:extLst>
                <a:ext uri="{FF2B5EF4-FFF2-40B4-BE49-F238E27FC236}">
                  <a16:creationId xmlns:a16="http://schemas.microsoft.com/office/drawing/2014/main" id="{1FCD639A-C152-30B1-0E70-8E62AB3F5876}"/>
                </a:ext>
              </a:extLst>
            </p:cNvPr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;p18">
              <a:extLst>
                <a:ext uri="{FF2B5EF4-FFF2-40B4-BE49-F238E27FC236}">
                  <a16:creationId xmlns:a16="http://schemas.microsoft.com/office/drawing/2014/main" id="{F89D7CE4-13DE-3AA0-CFC3-C71CE7506325}"/>
                </a:ext>
              </a:extLst>
            </p:cNvPr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97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Ресурси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9719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112;p18">
            <a:extLst>
              <a:ext uri="{FF2B5EF4-FFF2-40B4-BE49-F238E27FC236}">
                <a16:creationId xmlns:a16="http://schemas.microsoft.com/office/drawing/2014/main" id="{319E8F8A-0E30-85CF-4D29-0C7CD1BC4DF8}"/>
              </a:ext>
            </a:extLst>
          </p:cNvPr>
          <p:cNvGrpSpPr/>
          <p:nvPr/>
        </p:nvGrpSpPr>
        <p:grpSpPr>
          <a:xfrm>
            <a:off x="990103" y="629953"/>
            <a:ext cx="1024350" cy="1041518"/>
            <a:chOff x="-49398750" y="2684600"/>
            <a:chExt cx="263875" cy="302475"/>
          </a:xfrm>
        </p:grpSpPr>
        <p:sp>
          <p:nvSpPr>
            <p:cNvPr id="5" name="Google Shape;113;p18">
              <a:extLst>
                <a:ext uri="{FF2B5EF4-FFF2-40B4-BE49-F238E27FC236}">
                  <a16:creationId xmlns:a16="http://schemas.microsoft.com/office/drawing/2014/main" id="{386B7F21-F3CA-AD7E-1D05-4A28C6FE2025}"/>
                </a:ext>
              </a:extLst>
            </p:cNvPr>
            <p:cNvSpPr/>
            <p:nvPr/>
          </p:nvSpPr>
          <p:spPr>
            <a:xfrm>
              <a:off x="-49294775" y="2684600"/>
              <a:ext cx="73275" cy="299325"/>
            </a:xfrm>
            <a:custGeom>
              <a:avLst/>
              <a:gdLst/>
              <a:ahLst/>
              <a:cxnLst/>
              <a:rect l="l" t="t" r="r" b="b"/>
              <a:pathLst>
                <a:path w="2931" h="11973" extrusionOk="0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;p18">
              <a:extLst>
                <a:ext uri="{FF2B5EF4-FFF2-40B4-BE49-F238E27FC236}">
                  <a16:creationId xmlns:a16="http://schemas.microsoft.com/office/drawing/2014/main" id="{1FFB8F08-33A8-390E-CA54-7CE44D04F8F2}"/>
                </a:ext>
              </a:extLst>
            </p:cNvPr>
            <p:cNvSpPr/>
            <p:nvPr/>
          </p:nvSpPr>
          <p:spPr>
            <a:xfrm>
              <a:off x="-49398750" y="2684600"/>
              <a:ext cx="87450" cy="300900"/>
            </a:xfrm>
            <a:custGeom>
              <a:avLst/>
              <a:gdLst/>
              <a:ahLst/>
              <a:cxnLst/>
              <a:rect l="l" t="t" r="r" b="b"/>
              <a:pathLst>
                <a:path w="3498" h="12036" extrusionOk="0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;p18">
              <a:extLst>
                <a:ext uri="{FF2B5EF4-FFF2-40B4-BE49-F238E27FC236}">
                  <a16:creationId xmlns:a16="http://schemas.microsoft.com/office/drawing/2014/main" id="{9B8888AF-874F-8822-18BD-5BD2894C9F4F}"/>
                </a:ext>
              </a:extLst>
            </p:cNvPr>
            <p:cNvSpPr/>
            <p:nvPr/>
          </p:nvSpPr>
          <p:spPr>
            <a:xfrm>
              <a:off x="-49207350" y="2686175"/>
              <a:ext cx="72475" cy="300900"/>
            </a:xfrm>
            <a:custGeom>
              <a:avLst/>
              <a:gdLst/>
              <a:ahLst/>
              <a:cxnLst/>
              <a:rect l="l" t="t" r="r" b="b"/>
              <a:pathLst>
                <a:path w="2899" h="12036" extrusionOk="0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54F878-2FF4-A1B7-059E-E7182C9CB465}"/>
              </a:ext>
            </a:extLst>
          </p:cNvPr>
          <p:cNvSpPr txBox="1"/>
          <p:nvPr/>
        </p:nvSpPr>
        <p:spPr>
          <a:xfrm>
            <a:off x="253092" y="2302329"/>
            <a:ext cx="8637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Розробники та адміністратори платформи</a:t>
            </a:r>
            <a:r>
              <a:rPr lang="uk-UA" sz="1600" dirty="0"/>
              <a:t>: Команда розробників та адміністраторів відповідає за розробку, супровід та підтримку платформи. Їхні навички та експертиза визначають якість та функціональність програмного продукту.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VR-</a:t>
            </a:r>
            <a:r>
              <a:rPr lang="uk-UA" sz="1600" b="1" dirty="0"/>
              <a:t>обладнання</a:t>
            </a:r>
            <a:r>
              <a:rPr lang="uk-UA" sz="1600" dirty="0"/>
              <a:t>: Наявність високоякісного </a:t>
            </a:r>
            <a:r>
              <a:rPr lang="en-US" sz="1600" dirty="0"/>
              <a:t>VR-</a:t>
            </a:r>
            <a:r>
              <a:rPr lang="uk-UA" sz="1600" dirty="0"/>
              <a:t>обладнання є ключовим ресурсом для користувачів, оскільки воно забезпечує можливість </a:t>
            </a:r>
            <a:r>
              <a:rPr lang="uk-UA" sz="1600" dirty="0" err="1"/>
              <a:t>іммерсивного</a:t>
            </a:r>
            <a:r>
              <a:rPr lang="uk-UA" sz="1600" dirty="0"/>
              <a:t> взаємодії з тренажерами та симуляціями.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 err="1"/>
              <a:t>Домовленності</a:t>
            </a:r>
            <a:r>
              <a:rPr lang="uk-UA" sz="1600" b="1" dirty="0"/>
              <a:t> про співпрацю</a:t>
            </a:r>
            <a:r>
              <a:rPr lang="uk-UA" sz="1600" dirty="0"/>
              <a:t>: Заключення угод та партнерських відносин з іншими організаціями, виробниками обладнання та навчальними закладами є важливим елементом успішної експлуатації та подальшого розвитку платформи.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213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56" y="293314"/>
            <a:ext cx="8229600" cy="572700"/>
          </a:xfrm>
        </p:spPr>
        <p:txBody>
          <a:bodyPr/>
          <a:lstStyle/>
          <a:p>
            <a:r>
              <a:rPr lang="uk-UA" sz="9600" dirty="0"/>
              <a:t>  </a:t>
            </a:r>
            <a:r>
              <a:rPr lang="uk-UA" sz="6000" dirty="0"/>
              <a:t>Канали поширення</a:t>
            </a:r>
            <a:endParaRPr lang="en-US" sz="60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283904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4F878-2FF4-A1B7-059E-E7182C9CB465}"/>
              </a:ext>
            </a:extLst>
          </p:cNvPr>
          <p:cNvSpPr txBox="1"/>
          <p:nvPr/>
        </p:nvSpPr>
        <p:spPr>
          <a:xfrm>
            <a:off x="253092" y="2302329"/>
            <a:ext cx="8637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Непублічна комунікація з партнерами: </a:t>
            </a:r>
            <a:r>
              <a:rPr lang="uk-UA" sz="1600" dirty="0"/>
              <a:t>Використання закритих каналів комунікації дозволяє ефективно обговорювати стратегічні питання та вирішувати завдання в обмеженому колі учасників. Особистий підхід до потенційних покупців послуги чи клієнтів є вигіднішим за рекламну кампанію на велику аудиторію через вузьку </a:t>
            </a:r>
            <a:r>
              <a:rPr lang="uk-UA" sz="1600" dirty="0" err="1"/>
              <a:t>нішувикористання</a:t>
            </a:r>
            <a:r>
              <a:rPr lang="uk-UA" sz="1600" dirty="0"/>
              <a:t> продукту.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1600" b="1" dirty="0"/>
              <a:t>Технічні презентації: </a:t>
            </a:r>
            <a:r>
              <a:rPr lang="uk-UA" sz="1600" dirty="0"/>
              <a:t>Проведення презентацій для партнерів та потенційних клієнтів дозволяє детально представити функціональні можливості тренажерів та привернути увагу нових користувачів..</a:t>
            </a:r>
            <a:endParaRPr lang="en-US" sz="1600" dirty="0"/>
          </a:p>
        </p:txBody>
      </p:sp>
      <p:grpSp>
        <p:nvGrpSpPr>
          <p:cNvPr id="6" name="Google Shape;117;p18">
            <a:extLst>
              <a:ext uri="{FF2B5EF4-FFF2-40B4-BE49-F238E27FC236}">
                <a16:creationId xmlns:a16="http://schemas.microsoft.com/office/drawing/2014/main" id="{0BE08346-386D-3B23-73F1-1F475D890A21}"/>
              </a:ext>
            </a:extLst>
          </p:cNvPr>
          <p:cNvGrpSpPr/>
          <p:nvPr/>
        </p:nvGrpSpPr>
        <p:grpSpPr>
          <a:xfrm>
            <a:off x="906236" y="579664"/>
            <a:ext cx="1077685" cy="1036865"/>
            <a:chOff x="-45665400" y="2703250"/>
            <a:chExt cx="301500" cy="299575"/>
          </a:xfrm>
        </p:grpSpPr>
        <p:sp>
          <p:nvSpPr>
            <p:cNvPr id="9" name="Google Shape;118;p18">
              <a:extLst>
                <a:ext uri="{FF2B5EF4-FFF2-40B4-BE49-F238E27FC236}">
                  <a16:creationId xmlns:a16="http://schemas.microsoft.com/office/drawing/2014/main" id="{10B5142E-3202-51BB-2865-B6D29179956A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;p18">
              <a:extLst>
                <a:ext uri="{FF2B5EF4-FFF2-40B4-BE49-F238E27FC236}">
                  <a16:creationId xmlns:a16="http://schemas.microsoft.com/office/drawing/2014/main" id="{73AEF7C7-437D-580A-65CD-30D0B8688673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;p18">
              <a:extLst>
                <a:ext uri="{FF2B5EF4-FFF2-40B4-BE49-F238E27FC236}">
                  <a16:creationId xmlns:a16="http://schemas.microsoft.com/office/drawing/2014/main" id="{348BB4AB-8044-892E-08AF-5A9A66513BB6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;p18">
              <a:extLst>
                <a:ext uri="{FF2B5EF4-FFF2-40B4-BE49-F238E27FC236}">
                  <a16:creationId xmlns:a16="http://schemas.microsoft.com/office/drawing/2014/main" id="{97DAF579-68AF-6422-F402-CAA9D782F20D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79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D9C1-3C44-9F9C-5205-72E56F4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343603"/>
            <a:ext cx="8229600" cy="572700"/>
          </a:xfrm>
        </p:spPr>
        <p:txBody>
          <a:bodyPr/>
          <a:lstStyle/>
          <a:p>
            <a:r>
              <a:rPr lang="uk-UA" sz="9600" dirty="0"/>
              <a:t>  Доходи</a:t>
            </a:r>
            <a:endParaRPr lang="en-US" sz="9600" dirty="0"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E47952A2-7EC8-2D32-6478-9C6085D81230}"/>
              </a:ext>
            </a:extLst>
          </p:cNvPr>
          <p:cNvSpPr/>
          <p:nvPr/>
        </p:nvSpPr>
        <p:spPr>
          <a:xfrm>
            <a:off x="339719" y="176903"/>
            <a:ext cx="2325118" cy="2125426"/>
          </a:xfrm>
          <a:custGeom>
            <a:avLst/>
            <a:gdLst/>
            <a:ahLst/>
            <a:cxnLst/>
            <a:rect l="l" t="t" r="r" b="b"/>
            <a:pathLst>
              <a:path w="33571" h="31710" extrusionOk="0">
                <a:moveTo>
                  <a:pt x="8678" y="1"/>
                </a:moveTo>
                <a:cubicBezTo>
                  <a:pt x="7221" y="1"/>
                  <a:pt x="5923" y="951"/>
                  <a:pt x="5448" y="2344"/>
                </a:cubicBezTo>
                <a:lnTo>
                  <a:pt x="444" y="17735"/>
                </a:lnTo>
                <a:cubicBezTo>
                  <a:pt x="1" y="19160"/>
                  <a:pt x="508" y="20681"/>
                  <a:pt x="1679" y="21536"/>
                </a:cubicBezTo>
                <a:lnTo>
                  <a:pt x="14790" y="31068"/>
                </a:lnTo>
                <a:cubicBezTo>
                  <a:pt x="15376" y="31495"/>
                  <a:pt x="16073" y="31709"/>
                  <a:pt x="16774" y="31709"/>
                </a:cubicBezTo>
                <a:cubicBezTo>
                  <a:pt x="17474" y="31709"/>
                  <a:pt x="18179" y="31495"/>
                  <a:pt x="18781" y="31068"/>
                </a:cubicBezTo>
                <a:lnTo>
                  <a:pt x="31892" y="21567"/>
                </a:lnTo>
                <a:cubicBezTo>
                  <a:pt x="33063" y="20681"/>
                  <a:pt x="33570" y="19160"/>
                  <a:pt x="33127" y="17735"/>
                </a:cubicBezTo>
                <a:lnTo>
                  <a:pt x="28123" y="2344"/>
                </a:lnTo>
                <a:cubicBezTo>
                  <a:pt x="27648" y="951"/>
                  <a:pt x="26350" y="1"/>
                  <a:pt x="248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4F878-2FF4-A1B7-059E-E7182C9CB465}"/>
              </a:ext>
            </a:extLst>
          </p:cNvPr>
          <p:cNvSpPr txBox="1"/>
          <p:nvPr/>
        </p:nvSpPr>
        <p:spPr>
          <a:xfrm>
            <a:off x="253092" y="2302329"/>
            <a:ext cx="863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b="1" dirty="0" err="1"/>
              <a:t>Ліцензійні</a:t>
            </a:r>
            <a:r>
              <a:rPr lang="ru-RU" sz="1600" b="1" dirty="0"/>
              <a:t> договори: </a:t>
            </a:r>
            <a:r>
              <a:rPr lang="ru-RU" sz="1600" dirty="0" err="1"/>
              <a:t>Забезпечення</a:t>
            </a:r>
            <a:r>
              <a:rPr lang="ru-RU" sz="1600" dirty="0"/>
              <a:t> доступу </a:t>
            </a:r>
            <a:r>
              <a:rPr lang="ru-RU" sz="1600" dirty="0" err="1"/>
              <a:t>навчальних</a:t>
            </a:r>
            <a:r>
              <a:rPr lang="ru-RU" sz="1600" dirty="0"/>
              <a:t> </a:t>
            </a:r>
            <a:r>
              <a:rPr lang="ru-RU" sz="1600" dirty="0" err="1"/>
              <a:t>закладів</a:t>
            </a:r>
            <a:r>
              <a:rPr lang="ru-RU" sz="1600" dirty="0"/>
              <a:t> та </a:t>
            </a:r>
            <a:r>
              <a:rPr lang="ru-RU" sz="1600" dirty="0" err="1"/>
              <a:t>державних</a:t>
            </a:r>
            <a:r>
              <a:rPr lang="ru-RU" sz="1600" dirty="0"/>
              <a:t> служб до </a:t>
            </a:r>
            <a:r>
              <a:rPr lang="ru-RU" sz="1600" dirty="0" err="1"/>
              <a:t>високоякісних</a:t>
            </a:r>
            <a:r>
              <a:rPr lang="ru-RU" sz="1600" dirty="0"/>
              <a:t> </a:t>
            </a:r>
            <a:r>
              <a:rPr lang="ru-RU" sz="1600" dirty="0" err="1"/>
              <a:t>тренажерів</a:t>
            </a:r>
            <a:r>
              <a:rPr lang="ru-RU" sz="1600" dirty="0"/>
              <a:t> через </a:t>
            </a:r>
            <a:r>
              <a:rPr lang="ru-RU" sz="1600" dirty="0" err="1"/>
              <a:t>укладення</a:t>
            </a:r>
            <a:r>
              <a:rPr lang="ru-RU" sz="1600" dirty="0"/>
              <a:t> </a:t>
            </a:r>
            <a:r>
              <a:rPr lang="ru-RU" sz="1600" dirty="0" err="1"/>
              <a:t>ліцензійних</a:t>
            </a:r>
            <a:r>
              <a:rPr lang="ru-RU" sz="1600" dirty="0"/>
              <a:t> </a:t>
            </a:r>
            <a:r>
              <a:rPr lang="ru-RU" sz="1600" dirty="0" err="1"/>
              <a:t>угод</a:t>
            </a:r>
            <a:r>
              <a:rPr lang="ru-RU" sz="1600" dirty="0"/>
              <a:t> </a:t>
            </a:r>
            <a:r>
              <a:rPr lang="ru-RU" sz="1600" dirty="0" err="1"/>
              <a:t>сприяє</a:t>
            </a:r>
            <a:r>
              <a:rPr lang="ru-RU" sz="1600" dirty="0"/>
              <a:t> </a:t>
            </a:r>
            <a:r>
              <a:rPr lang="ru-RU" sz="1600" dirty="0" err="1"/>
              <a:t>стабільному</a:t>
            </a:r>
            <a:r>
              <a:rPr lang="ru-RU" sz="1600" dirty="0"/>
              <a:t> та </a:t>
            </a:r>
            <a:r>
              <a:rPr lang="ru-RU" sz="1600" dirty="0" err="1"/>
              <a:t>довгостроковому</a:t>
            </a:r>
            <a:r>
              <a:rPr lang="ru-RU" sz="1600" dirty="0"/>
              <a:t> </a:t>
            </a:r>
            <a:r>
              <a:rPr lang="ru-RU" sz="1600" dirty="0" err="1"/>
              <a:t>отриманню</a:t>
            </a:r>
            <a:r>
              <a:rPr lang="ru-RU" sz="1600" dirty="0"/>
              <a:t> </a:t>
            </a:r>
            <a:r>
              <a:rPr lang="ru-RU" sz="1600" dirty="0" err="1"/>
              <a:t>доходів</a:t>
            </a:r>
            <a:r>
              <a:rPr lang="ru-RU" sz="1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1" dirty="0"/>
              <a:t>Разова оплата </a:t>
            </a:r>
            <a:r>
              <a:rPr lang="ru-RU" sz="1600" b="1" dirty="0" err="1"/>
              <a:t>тренування</a:t>
            </a:r>
            <a:r>
              <a:rPr lang="ru-RU" sz="1600" b="1" dirty="0"/>
              <a:t>: </a:t>
            </a:r>
            <a:r>
              <a:rPr lang="ru-RU" sz="1600" dirty="0" err="1"/>
              <a:t>Введення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оплати за </a:t>
            </a:r>
            <a:r>
              <a:rPr lang="ru-RU" sz="1600" dirty="0" err="1"/>
              <a:t>одноразовий</a:t>
            </a:r>
            <a:r>
              <a:rPr lang="ru-RU" sz="1600" dirty="0"/>
              <a:t> доступ до </a:t>
            </a:r>
            <a:r>
              <a:rPr lang="ru-RU" sz="1600" dirty="0" err="1"/>
              <a:t>конкретних</a:t>
            </a:r>
            <a:r>
              <a:rPr lang="ru-RU" sz="1600" dirty="0"/>
              <a:t> </a:t>
            </a:r>
            <a:r>
              <a:rPr lang="ru-RU" sz="1600" dirty="0" err="1"/>
              <a:t>симуляцій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тренувань</a:t>
            </a:r>
            <a:r>
              <a:rPr lang="ru-RU" sz="1600" dirty="0"/>
              <a:t> дозволить </a:t>
            </a:r>
            <a:r>
              <a:rPr lang="ru-RU" sz="1600" dirty="0" err="1"/>
              <a:t>впровадити</a:t>
            </a:r>
            <a:r>
              <a:rPr lang="ru-RU" sz="1600" dirty="0"/>
              <a:t>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гнучку</a:t>
            </a:r>
            <a:r>
              <a:rPr lang="ru-RU" sz="1600" dirty="0"/>
              <a:t> </a:t>
            </a:r>
            <a:r>
              <a:rPr lang="ru-RU" sz="1600" dirty="0" err="1"/>
              <a:t>політику</a:t>
            </a:r>
            <a:r>
              <a:rPr lang="ru-RU" sz="1600" dirty="0"/>
              <a:t> </a:t>
            </a:r>
            <a:r>
              <a:rPr lang="ru-RU" sz="1600" dirty="0" err="1"/>
              <a:t>співпраці</a:t>
            </a:r>
            <a:r>
              <a:rPr lang="ru-RU" sz="1600" dirty="0"/>
              <a:t> з </a:t>
            </a:r>
            <a:r>
              <a:rPr lang="ru-RU" sz="1600" dirty="0" err="1"/>
              <a:t>навчальними</a:t>
            </a:r>
            <a:r>
              <a:rPr lang="ru-RU" sz="1600" dirty="0"/>
              <a:t> закладами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інституціями</a:t>
            </a:r>
            <a:r>
              <a:rPr lang="ru-RU" sz="1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1" dirty="0" err="1"/>
              <a:t>Державні</a:t>
            </a:r>
            <a:r>
              <a:rPr lang="ru-RU" sz="1600" b="1" dirty="0"/>
              <a:t> </a:t>
            </a:r>
            <a:r>
              <a:rPr lang="ru-RU" sz="1600" b="1" dirty="0" err="1"/>
              <a:t>гранти</a:t>
            </a:r>
            <a:r>
              <a:rPr lang="ru-RU" sz="1600" b="1" dirty="0"/>
              <a:t>: </a:t>
            </a:r>
            <a:r>
              <a:rPr lang="ru-RU" sz="1600" dirty="0" err="1"/>
              <a:t>Залучення</a:t>
            </a:r>
            <a:r>
              <a:rPr lang="ru-RU" sz="1600" dirty="0"/>
              <a:t> </a:t>
            </a:r>
            <a:r>
              <a:rPr lang="ru-RU" sz="1600" dirty="0" err="1"/>
              <a:t>фінансування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державних</a:t>
            </a:r>
            <a:r>
              <a:rPr lang="ru-RU" sz="1600" dirty="0"/>
              <a:t> </a:t>
            </a:r>
            <a:r>
              <a:rPr lang="ru-RU" sz="1600" dirty="0" err="1"/>
              <a:t>грантових</a:t>
            </a:r>
            <a:r>
              <a:rPr lang="ru-RU" sz="1600" dirty="0"/>
              <a:t> </a:t>
            </a:r>
            <a:r>
              <a:rPr lang="ru-RU" sz="1600" dirty="0" err="1"/>
              <a:t>програм</a:t>
            </a:r>
            <a:r>
              <a:rPr lang="ru-RU" sz="1600" dirty="0"/>
              <a:t> </a:t>
            </a:r>
            <a:r>
              <a:rPr lang="ru-RU" sz="1600" dirty="0" err="1"/>
              <a:t>сприяє</a:t>
            </a:r>
            <a:r>
              <a:rPr lang="ru-RU" sz="1600" dirty="0"/>
              <a:t> </a:t>
            </a:r>
            <a:r>
              <a:rPr lang="ru-RU" sz="1600" dirty="0" err="1"/>
              <a:t>розвитку</a:t>
            </a:r>
            <a:r>
              <a:rPr lang="ru-RU" sz="1600" dirty="0"/>
              <a:t> та </a:t>
            </a:r>
            <a:r>
              <a:rPr lang="ru-RU" sz="1600" dirty="0" err="1"/>
              <a:t>вдосконаленню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, а також </a:t>
            </a:r>
            <a:r>
              <a:rPr lang="ru-RU" sz="1600" dirty="0" err="1"/>
              <a:t>підтримує</a:t>
            </a:r>
            <a:r>
              <a:rPr lang="ru-RU" sz="1600" dirty="0"/>
              <a:t> широкий доступ до </a:t>
            </a:r>
            <a:r>
              <a:rPr lang="ru-RU" sz="1600" dirty="0" err="1"/>
              <a:t>навчальних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для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категорій</a:t>
            </a:r>
            <a:r>
              <a:rPr lang="ru-RU" sz="1600" dirty="0"/>
              <a:t> </a:t>
            </a:r>
            <a:r>
              <a:rPr lang="ru-RU" sz="1600" dirty="0" err="1"/>
              <a:t>користувачів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10666-E877-5E70-35AE-9AE30FE19303}"/>
              </a:ext>
            </a:extLst>
          </p:cNvPr>
          <p:cNvSpPr txBox="1"/>
          <p:nvPr/>
        </p:nvSpPr>
        <p:spPr>
          <a:xfrm>
            <a:off x="979714" y="176903"/>
            <a:ext cx="91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69762317"/>
      </p:ext>
    </p:extLst>
  </p:cSld>
  <p:clrMapOvr>
    <a:masterClrMapping/>
  </p:clrMapOvr>
</p:sld>
</file>

<file path=ppt/theme/theme1.xml><?xml version="1.0" encoding="utf-8"?>
<a:theme xmlns:a="http://schemas.openxmlformats.org/drawingml/2006/main" name="Canvas Business Mode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BEBEB"/>
      </a:lt2>
      <a:accent1>
        <a:srgbClr val="FF7B68"/>
      </a:accent1>
      <a:accent2>
        <a:srgbClr val="0B83C2"/>
      </a:accent2>
      <a:accent3>
        <a:srgbClr val="01B4C4"/>
      </a:accent3>
      <a:accent4>
        <a:srgbClr val="4BBCDC"/>
      </a:accent4>
      <a:accent5>
        <a:srgbClr val="096D77"/>
      </a:accent5>
      <a:accent6>
        <a:srgbClr val="E9BD3B"/>
      </a:accent6>
      <a:hlink>
        <a:srgbClr val="FF7B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On-screen Show (16:9)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 Black</vt:lpstr>
      <vt:lpstr>Fira Sans Extra Condensed</vt:lpstr>
      <vt:lpstr>Roboto</vt:lpstr>
      <vt:lpstr>Arial</vt:lpstr>
      <vt:lpstr>Canvas Business Model Infographics by Slidesgo</vt:lpstr>
      <vt:lpstr>Canvas Business Model - PsychoSim Secure Scenarios</vt:lpstr>
      <vt:lpstr>   Партнери</vt:lpstr>
      <vt:lpstr>   Активності</vt:lpstr>
      <vt:lpstr>   Цінність</vt:lpstr>
      <vt:lpstr>   Відносини</vt:lpstr>
      <vt:lpstr>    Користувачі</vt:lpstr>
      <vt:lpstr>  Ресурси</vt:lpstr>
      <vt:lpstr>  Канали поширення</vt:lpstr>
      <vt:lpstr>  Доходи</vt:lpstr>
      <vt:lpstr>  Витрати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Business Model - PsychoSim Secure Scenarios</dc:title>
  <cp:lastModifiedBy>Maksym</cp:lastModifiedBy>
  <cp:revision>1</cp:revision>
  <dcterms:modified xsi:type="dcterms:W3CDTF">2023-12-07T14:58:51Z</dcterms:modified>
</cp:coreProperties>
</file>