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3"/>
    <p:sldId id="258" r:id="rId4"/>
    <p:sldId id="259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6060" y="6136005"/>
            <a:ext cx="6416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[1] </a:t>
            </a:r>
            <a:r>
              <a:rPr sz="1400"/>
              <a:t>Peek: A Formally Verified Peephole</a:t>
            </a:r>
            <a:r>
              <a:rPr lang="en-US" sz="1400"/>
              <a:t> </a:t>
            </a:r>
            <a:r>
              <a:rPr sz="1400"/>
              <a:t>Optimization Framework for x86</a:t>
            </a:r>
            <a:endParaRPr sz="1400"/>
          </a:p>
        </p:txBody>
      </p:sp>
      <p:sp>
        <p:nvSpPr>
          <p:cNvPr id="6" name="文本框 5"/>
          <p:cNvSpPr txBox="1"/>
          <p:nvPr/>
        </p:nvSpPr>
        <p:spPr>
          <a:xfrm>
            <a:off x="8256270" y="2308225"/>
            <a:ext cx="56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[1]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241925" y="146050"/>
            <a:ext cx="22294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peephole</a:t>
            </a:r>
            <a:endParaRPr lang="en-US" altLang="zh-CN" sz="4000"/>
          </a:p>
        </p:txBody>
      </p:sp>
      <p:sp>
        <p:nvSpPr>
          <p:cNvPr id="11" name="文本框 10"/>
          <p:cNvSpPr txBox="1"/>
          <p:nvPr/>
        </p:nvSpPr>
        <p:spPr>
          <a:xfrm>
            <a:off x="513080" y="2005965"/>
            <a:ext cx="860107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+mj-ea"/>
                <a:ea typeface="+mj-ea"/>
                <a:cs typeface="+mj-ea"/>
              </a:rPr>
              <a:t>1.Peek is a first step toward adding support for assembly-level program analyses, transformations, and optimizations in CompCert: </a:t>
            </a:r>
            <a:r>
              <a:rPr sz="2000">
                <a:latin typeface="+mj-ea"/>
                <a:ea typeface="+mj-ea"/>
                <a:cs typeface="+mj-ea"/>
              </a:rPr>
              <a:t>https://compcert.org/</a:t>
            </a:r>
            <a:endParaRPr sz="2000">
              <a:latin typeface="+mj-ea"/>
              <a:ea typeface="+mj-ea"/>
              <a:cs typeface="+mj-ea"/>
            </a:endParaRPr>
          </a:p>
          <a:p>
            <a:endParaRPr lang="en-US" altLang="zh-CN" sz="2000">
              <a:latin typeface="+mj-ea"/>
              <a:ea typeface="+mj-ea"/>
              <a:cs typeface="+mj-ea"/>
            </a:endParaRPr>
          </a:p>
          <a:p>
            <a:r>
              <a:rPr lang="en-US" altLang="zh-CN" sz="2000">
                <a:latin typeface="+mj-ea"/>
                <a:ea typeface="+mj-ea"/>
                <a:cs typeface="+mj-ea"/>
              </a:rPr>
              <a:t>2. </a:t>
            </a:r>
            <a:r>
              <a:rPr sz="2000">
                <a:latin typeface="+mj-ea"/>
                <a:ea typeface="+mj-ea"/>
                <a:cs typeface="+mj-ea"/>
              </a:rPr>
              <a:t>Peek</a:t>
            </a:r>
            <a:r>
              <a:rPr lang="en-US" sz="2000">
                <a:latin typeface="+mj-ea"/>
                <a:ea typeface="+mj-ea"/>
                <a:cs typeface="+mj-ea"/>
              </a:rPr>
              <a:t> </a:t>
            </a:r>
            <a:r>
              <a:rPr sz="2000">
                <a:latin typeface="+mj-ea"/>
                <a:ea typeface="+mj-ea"/>
                <a:cs typeface="+mj-ea"/>
              </a:rPr>
              <a:t>provides an x86-level liveness analysis over registers</a:t>
            </a:r>
            <a:endParaRPr sz="2000">
              <a:latin typeface="+mj-ea"/>
              <a:ea typeface="+mj-ea"/>
              <a:cs typeface="+mj-ea"/>
            </a:endParaRPr>
          </a:p>
          <a:p>
            <a:r>
              <a:rPr lang="zh-CN" altLang="en-US" sz="2000">
                <a:latin typeface="+mj-ea"/>
                <a:ea typeface="+mj-ea"/>
                <a:cs typeface="+mj-ea"/>
              </a:rPr>
              <a:t>把寄存器分成</a:t>
            </a:r>
            <a:r>
              <a:rPr lang="en-US" altLang="zh-CN" sz="2000">
                <a:latin typeface="+mj-ea"/>
                <a:ea typeface="+mj-ea"/>
                <a:cs typeface="+mj-ea"/>
              </a:rPr>
              <a:t>live_in </a:t>
            </a:r>
            <a:r>
              <a:rPr lang="zh-CN" altLang="en-US" sz="2000">
                <a:latin typeface="+mj-ea"/>
                <a:ea typeface="+mj-ea"/>
                <a:cs typeface="+mj-ea"/>
              </a:rPr>
              <a:t>，</a:t>
            </a:r>
            <a:r>
              <a:rPr lang="en-US" altLang="zh-CN" sz="2000">
                <a:latin typeface="+mj-ea"/>
                <a:ea typeface="+mj-ea"/>
                <a:cs typeface="+mj-ea"/>
              </a:rPr>
              <a:t>live_out</a:t>
            </a:r>
            <a:r>
              <a:rPr lang="zh-CN" altLang="en-US" sz="2000">
                <a:latin typeface="+mj-ea"/>
                <a:ea typeface="+mj-ea"/>
                <a:cs typeface="+mj-ea"/>
              </a:rPr>
              <a:t>，</a:t>
            </a:r>
            <a:r>
              <a:rPr lang="en-US" altLang="zh-CN" sz="2000">
                <a:latin typeface="+mj-ea"/>
                <a:ea typeface="+mj-ea"/>
                <a:cs typeface="+mj-ea"/>
              </a:rPr>
              <a:t> pres(</a:t>
            </a:r>
            <a:r>
              <a:rPr lang="zh-CN" altLang="en-US" sz="2000">
                <a:latin typeface="+mj-ea"/>
                <a:ea typeface="+mj-ea"/>
                <a:cs typeface="+mj-ea"/>
              </a:rPr>
              <a:t>没有影响的寄存器列表</a:t>
            </a:r>
            <a:r>
              <a:rPr lang="en-US" altLang="zh-CN" sz="2000">
                <a:latin typeface="+mj-ea"/>
                <a:ea typeface="+mj-ea"/>
                <a:cs typeface="+mj-ea"/>
              </a:rPr>
              <a:t>)</a:t>
            </a:r>
            <a:endParaRPr lang="en-US" altLang="zh-CN" sz="2000">
              <a:latin typeface="+mj-ea"/>
              <a:ea typeface="+mj-ea"/>
              <a:cs typeface="+mj-ea"/>
            </a:endParaRPr>
          </a:p>
          <a:p>
            <a:endParaRPr lang="en-US" altLang="zh-CN" sz="2000">
              <a:latin typeface="+mj-ea"/>
              <a:ea typeface="+mj-ea"/>
              <a:cs typeface="+mj-ea"/>
            </a:endParaRPr>
          </a:p>
          <a:p>
            <a:r>
              <a:rPr lang="en-US" altLang="zh-CN" sz="2000">
                <a:latin typeface="+mj-ea"/>
                <a:ea typeface="+mj-ea"/>
                <a:cs typeface="+mj-ea"/>
              </a:rPr>
              <a:t>3. Currently our symbolic evaluator supports only non-jump instructions, and does not support any instructions which access memory</a:t>
            </a:r>
            <a:endParaRPr lang="en-US" altLang="zh-CN" sz="20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6060" y="6136005"/>
            <a:ext cx="6416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[2] </a:t>
            </a:r>
            <a:r>
              <a:rPr sz="1400"/>
              <a:t>Automatic Generation of Peephole Superoptimizers</a:t>
            </a:r>
            <a:r>
              <a:rPr lang="en-US" sz="1400"/>
              <a:t>, Stanford, 2006</a:t>
            </a:r>
            <a:endParaRPr 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5241925" y="146050"/>
            <a:ext cx="22294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peephole</a:t>
            </a:r>
            <a:endParaRPr lang="en-US" altLang="zh-CN" sz="4000"/>
          </a:p>
        </p:txBody>
      </p:sp>
      <p:sp>
        <p:nvSpPr>
          <p:cNvPr id="11" name="文本框 10"/>
          <p:cNvSpPr txBox="1"/>
          <p:nvPr/>
        </p:nvSpPr>
        <p:spPr>
          <a:xfrm>
            <a:off x="424815" y="852805"/>
            <a:ext cx="860107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+mj-ea"/>
                <a:ea typeface="+mj-ea"/>
                <a:cs typeface="+mj-ea"/>
              </a:rPr>
              <a:t>1.</a:t>
            </a:r>
            <a:r>
              <a:rPr lang="en-US" sz="2000">
                <a:latin typeface="+mj-ea"/>
                <a:ea typeface="+mj-ea"/>
                <a:cs typeface="+mj-ea"/>
              </a:rPr>
              <a:t>This paper explore a different approach to </a:t>
            </a:r>
            <a:r>
              <a:rPr lang="en-US" sz="200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automaticly</a:t>
            </a:r>
            <a:r>
              <a:rPr lang="en-US" sz="2000">
                <a:latin typeface="+mj-ea"/>
                <a:ea typeface="+mj-ea"/>
                <a:cs typeface="+mj-ea"/>
              </a:rPr>
              <a:t> build peephole optimizer by using </a:t>
            </a:r>
            <a:r>
              <a:rPr lang="en-US" sz="200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superoptimization </a:t>
            </a:r>
            <a:r>
              <a:rPr lang="en-US" sz="2000">
                <a:latin typeface="+mj-ea"/>
                <a:ea typeface="+mj-ea"/>
                <a:cs typeface="+mj-ea"/>
              </a:rPr>
              <a:t>techniques in off-line.</a:t>
            </a:r>
            <a:endParaRPr lang="en-US" altLang="zh-CN" sz="2000">
              <a:latin typeface="+mj-ea"/>
              <a:ea typeface="+mj-ea"/>
              <a:cs typeface="+mj-ea"/>
            </a:endParaRPr>
          </a:p>
          <a:p>
            <a:endParaRPr lang="en-US" altLang="zh-CN" sz="2000">
              <a:latin typeface="+mj-ea"/>
              <a:ea typeface="+mj-ea"/>
              <a:cs typeface="+mj-ea"/>
            </a:endParaRPr>
          </a:p>
          <a:p>
            <a:r>
              <a:rPr lang="en-US" altLang="zh-CN" sz="2000">
                <a:latin typeface="+mj-ea"/>
                <a:ea typeface="+mj-ea"/>
                <a:cs typeface="+mj-ea"/>
              </a:rPr>
              <a:t>2. The optimization are organized into a</a:t>
            </a:r>
            <a:r>
              <a:rPr lang="en-US" altLang="zh-CN" sz="2000">
                <a:solidFill>
                  <a:srgbClr val="FF0000"/>
                </a:solidFill>
                <a:latin typeface="+mj-ea"/>
                <a:ea typeface="+mj-ea"/>
                <a:cs typeface="+mj-ea"/>
              </a:rPr>
              <a:t> lookup table,</a:t>
            </a:r>
            <a:r>
              <a:rPr lang="en-US" altLang="zh-CN" sz="2000">
                <a:latin typeface="+mj-ea"/>
                <a:ea typeface="+mj-ea"/>
                <a:cs typeface="+mj-ea"/>
              </a:rPr>
              <a:t> mapping guest sequenses to host sequeneces.</a:t>
            </a:r>
            <a:endParaRPr lang="en-US" altLang="zh-CN" sz="2000">
              <a:latin typeface="+mj-ea"/>
              <a:ea typeface="+mj-ea"/>
              <a:cs typeface="+mj-ea"/>
            </a:endParaRPr>
          </a:p>
          <a:p>
            <a:r>
              <a:rPr lang="en-US" altLang="zh-CN" sz="2000">
                <a:latin typeface="+mj-ea"/>
                <a:ea typeface="+mj-ea"/>
                <a:cs typeface="+mj-ea"/>
              </a:rPr>
              <a:t> </a:t>
            </a:r>
            <a:endParaRPr lang="en-US" altLang="zh-CN" sz="2000">
              <a:latin typeface="+mj-ea"/>
              <a:ea typeface="+mj-ea"/>
              <a:cs typeface="+mj-ea"/>
            </a:endParaRPr>
          </a:p>
          <a:p>
            <a:r>
              <a:rPr lang="en-US" altLang="zh-CN" sz="2000">
                <a:latin typeface="+mj-ea"/>
                <a:ea typeface="+mj-ea"/>
                <a:cs typeface="+mj-ea"/>
              </a:rPr>
              <a:t>3.自动生成guest 到host的映射指令序列，并作为一条规则放到查找表中，需要优化的时候，进行查表，根据源指令序列查找优化后的指令序列进行替换</a:t>
            </a:r>
            <a:endParaRPr lang="en-US" altLang="zh-CN" sz="2000">
              <a:latin typeface="+mj-ea"/>
              <a:ea typeface="+mj-ea"/>
              <a:cs typeface="+mj-ea"/>
            </a:endParaRPr>
          </a:p>
        </p:txBody>
      </p:sp>
      <p:pic>
        <p:nvPicPr>
          <p:cNvPr id="3" name="图片 2" descr="2022-04-15 17-28-05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3080" y="3714115"/>
            <a:ext cx="5328920" cy="26562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6060" y="6136005"/>
            <a:ext cx="6416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[1] </a:t>
            </a:r>
            <a:r>
              <a:rPr sz="1400"/>
              <a:t>Peek: A Formally Verified Peephole</a:t>
            </a:r>
            <a:r>
              <a:rPr lang="en-US" sz="1400"/>
              <a:t> </a:t>
            </a:r>
            <a:r>
              <a:rPr sz="1400"/>
              <a:t>Optimization Framework for x86</a:t>
            </a:r>
            <a:endParaRPr sz="1400"/>
          </a:p>
        </p:txBody>
      </p:sp>
      <p:sp>
        <p:nvSpPr>
          <p:cNvPr id="6" name="文本框 5"/>
          <p:cNvSpPr txBox="1"/>
          <p:nvPr/>
        </p:nvSpPr>
        <p:spPr>
          <a:xfrm>
            <a:off x="8256270" y="2308225"/>
            <a:ext cx="56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[1]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241925" y="146050"/>
            <a:ext cx="22294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peephole</a:t>
            </a:r>
            <a:endParaRPr lang="en-US" altLang="zh-CN" sz="4000"/>
          </a:p>
        </p:txBody>
      </p:sp>
      <p:sp>
        <p:nvSpPr>
          <p:cNvPr id="11" name="文本框 10"/>
          <p:cNvSpPr txBox="1"/>
          <p:nvPr/>
        </p:nvSpPr>
        <p:spPr>
          <a:xfrm>
            <a:off x="513080" y="2005965"/>
            <a:ext cx="860107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+mj-ea"/>
                <a:ea typeface="+mj-ea"/>
                <a:cs typeface="+mj-ea"/>
              </a:rPr>
              <a:t>1.Peek is a first step toward adding support for assembly-level program analyses, transformations, and optimizations in CompCert: </a:t>
            </a:r>
            <a:r>
              <a:rPr sz="2000">
                <a:latin typeface="+mj-ea"/>
                <a:ea typeface="+mj-ea"/>
                <a:cs typeface="+mj-ea"/>
              </a:rPr>
              <a:t>https://compcert.org/</a:t>
            </a:r>
            <a:endParaRPr sz="2000">
              <a:latin typeface="+mj-ea"/>
              <a:ea typeface="+mj-ea"/>
              <a:cs typeface="+mj-ea"/>
            </a:endParaRPr>
          </a:p>
          <a:p>
            <a:endParaRPr lang="en-US" altLang="zh-CN" sz="2000">
              <a:latin typeface="+mj-ea"/>
              <a:ea typeface="+mj-ea"/>
              <a:cs typeface="+mj-ea"/>
            </a:endParaRPr>
          </a:p>
          <a:p>
            <a:r>
              <a:rPr lang="en-US" altLang="zh-CN" sz="2000">
                <a:latin typeface="+mj-ea"/>
                <a:ea typeface="+mj-ea"/>
                <a:cs typeface="+mj-ea"/>
              </a:rPr>
              <a:t>2. </a:t>
            </a:r>
            <a:r>
              <a:rPr sz="2000">
                <a:latin typeface="+mj-ea"/>
                <a:ea typeface="+mj-ea"/>
                <a:cs typeface="+mj-ea"/>
              </a:rPr>
              <a:t>Peek</a:t>
            </a:r>
            <a:r>
              <a:rPr lang="en-US" sz="2000">
                <a:latin typeface="+mj-ea"/>
                <a:ea typeface="+mj-ea"/>
                <a:cs typeface="+mj-ea"/>
              </a:rPr>
              <a:t> </a:t>
            </a:r>
            <a:r>
              <a:rPr sz="2000">
                <a:latin typeface="+mj-ea"/>
                <a:ea typeface="+mj-ea"/>
                <a:cs typeface="+mj-ea"/>
              </a:rPr>
              <a:t>provides an x86-level liveness analysis over registers</a:t>
            </a:r>
            <a:endParaRPr sz="2000">
              <a:latin typeface="+mj-ea"/>
              <a:ea typeface="+mj-ea"/>
              <a:cs typeface="+mj-ea"/>
            </a:endParaRPr>
          </a:p>
          <a:p>
            <a:r>
              <a:rPr lang="zh-CN" altLang="en-US" sz="2000">
                <a:latin typeface="+mj-ea"/>
                <a:ea typeface="+mj-ea"/>
                <a:cs typeface="+mj-ea"/>
              </a:rPr>
              <a:t>把寄存器分成</a:t>
            </a:r>
            <a:r>
              <a:rPr lang="en-US" altLang="zh-CN" sz="2000">
                <a:latin typeface="+mj-ea"/>
                <a:ea typeface="+mj-ea"/>
                <a:cs typeface="+mj-ea"/>
              </a:rPr>
              <a:t>live_in </a:t>
            </a:r>
            <a:r>
              <a:rPr lang="zh-CN" altLang="en-US" sz="2000">
                <a:latin typeface="+mj-ea"/>
                <a:ea typeface="+mj-ea"/>
                <a:cs typeface="+mj-ea"/>
              </a:rPr>
              <a:t>，</a:t>
            </a:r>
            <a:r>
              <a:rPr lang="en-US" altLang="zh-CN" sz="2000">
                <a:latin typeface="+mj-ea"/>
                <a:ea typeface="+mj-ea"/>
                <a:cs typeface="+mj-ea"/>
              </a:rPr>
              <a:t>live_out</a:t>
            </a:r>
            <a:r>
              <a:rPr lang="zh-CN" altLang="en-US" sz="2000">
                <a:latin typeface="+mj-ea"/>
                <a:ea typeface="+mj-ea"/>
                <a:cs typeface="+mj-ea"/>
              </a:rPr>
              <a:t>，</a:t>
            </a:r>
            <a:r>
              <a:rPr lang="en-US" altLang="zh-CN" sz="2000">
                <a:latin typeface="+mj-ea"/>
                <a:ea typeface="+mj-ea"/>
                <a:cs typeface="+mj-ea"/>
              </a:rPr>
              <a:t> pres(</a:t>
            </a:r>
            <a:r>
              <a:rPr lang="zh-CN" altLang="en-US" sz="2000">
                <a:latin typeface="+mj-ea"/>
                <a:ea typeface="+mj-ea"/>
                <a:cs typeface="+mj-ea"/>
              </a:rPr>
              <a:t>没有影响的寄存器列表</a:t>
            </a:r>
            <a:r>
              <a:rPr lang="en-US" altLang="zh-CN" sz="2000">
                <a:latin typeface="+mj-ea"/>
                <a:ea typeface="+mj-ea"/>
                <a:cs typeface="+mj-ea"/>
              </a:rPr>
              <a:t>)</a:t>
            </a:r>
            <a:endParaRPr lang="en-US" altLang="zh-CN" sz="2000">
              <a:latin typeface="+mj-ea"/>
              <a:ea typeface="+mj-ea"/>
              <a:cs typeface="+mj-ea"/>
            </a:endParaRPr>
          </a:p>
          <a:p>
            <a:endParaRPr lang="en-US" altLang="zh-CN" sz="2000">
              <a:latin typeface="+mj-ea"/>
              <a:ea typeface="+mj-ea"/>
              <a:cs typeface="+mj-ea"/>
            </a:endParaRPr>
          </a:p>
          <a:p>
            <a:r>
              <a:rPr lang="en-US" altLang="zh-CN" sz="2000">
                <a:latin typeface="+mj-ea"/>
                <a:ea typeface="+mj-ea"/>
                <a:cs typeface="+mj-ea"/>
              </a:rPr>
              <a:t>3. Currently our symbolic evaluator supports only non-jump instructions, and does not support any instructions which access memory</a:t>
            </a:r>
            <a:endParaRPr lang="en-US" altLang="zh-CN" sz="20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1308</Words>
  <Application>WPS 演示</Application>
  <PresentationFormat>宽屏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Nimbus Roman No9 L</vt:lpstr>
      <vt:lpstr>Droid Sans Fallback</vt:lpstr>
      <vt:lpstr>微软雅黑</vt:lpstr>
      <vt:lpstr>宋体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liyi</cp:lastModifiedBy>
  <cp:revision>7</cp:revision>
  <dcterms:created xsi:type="dcterms:W3CDTF">2022-04-18T03:24:01Z</dcterms:created>
  <dcterms:modified xsi:type="dcterms:W3CDTF">2022-04-18T03:24:01Z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