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7" r:id="rId2"/>
  </p:sldMasterIdLst>
  <p:notesMasterIdLst>
    <p:notesMasterId r:id="rId17"/>
  </p:notesMasterIdLst>
  <p:sldIdLst>
    <p:sldId id="257" r:id="rId3"/>
    <p:sldId id="259" r:id="rId4"/>
    <p:sldId id="265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69" r:id="rId14"/>
    <p:sldId id="270" r:id="rId15"/>
    <p:sldId id="258" r:id="rId16"/>
  </p:sldIdLst>
  <p:sldSz cx="9144000" cy="5143500" type="screen16x9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EAFF"/>
    <a:srgbClr val="FF33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79" autoAdjust="0"/>
    <p:restoredTop sz="94681" autoAdjust="0"/>
  </p:normalViewPr>
  <p:slideViewPr>
    <p:cSldViewPr snapToObjects="1">
      <p:cViewPr varScale="1">
        <p:scale>
          <a:sx n="105" d="100"/>
          <a:sy n="105" d="100"/>
        </p:scale>
        <p:origin x="-86" y="-11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F782E-DE7A-4944-85FA-58FA260F9916}" type="datetimeFigureOut">
              <a:rPr kumimoji="1" lang="ja-JP" altLang="en-US" smtClean="0"/>
              <a:t>2014/6/9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9C96D-7782-42D2-890E-C72E676080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508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9C96D-7782-42D2-890E-C72E6760807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33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3550"/>
            <a:ext cx="7772400" cy="1101725"/>
          </a:xfrm>
          <a:prstGeom prst="rect">
            <a:avLst/>
          </a:prstGeom>
        </p:spPr>
        <p:txBody>
          <a:bodyPr tIns="0" bIns="0" anchor="b"/>
          <a:lstStyle>
            <a:lvl1pPr algn="l">
              <a:defRPr sz="3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76550"/>
            <a:ext cx="777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720266"/>
            <a:ext cx="636348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fld id="{20DE032D-29BC-4B17-BF63-513B13476EB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200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720266"/>
            <a:ext cx="636348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fld id="{20DE032D-29BC-4B17-BF63-513B13476EB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247900"/>
            <a:ext cx="8229600" cy="62865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8040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032D-29BC-4B17-BF63-513B13476EB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1520" y="548269"/>
            <a:ext cx="8640960" cy="432048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32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720266"/>
            <a:ext cx="636348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fld id="{20DE032D-29BC-4B17-BF63-513B13476EB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247900"/>
            <a:ext cx="8229600" cy="62865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5600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20538"/>
            <a:ext cx="9144000" cy="39528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720266"/>
            <a:ext cx="636348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fld id="{20DE032D-29BC-4B17-BF63-513B13476EB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3459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8820472" y="4803998"/>
            <a:ext cx="323528" cy="3600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Isosceles Triangle 18"/>
          <p:cNvSpPr/>
          <p:nvPr/>
        </p:nvSpPr>
        <p:spPr>
          <a:xfrm>
            <a:off x="8604448" y="4803998"/>
            <a:ext cx="216024" cy="339502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/>
        </p:nvSpPr>
        <p:spPr>
          <a:xfrm>
            <a:off x="-7938" y="4948014"/>
            <a:ext cx="9151938" cy="2160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-7938" y="-32331"/>
            <a:ext cx="9144000" cy="39528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496" y="-20538"/>
            <a:ext cx="9032304" cy="39528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720266"/>
            <a:ext cx="636348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fld id="{20DE032D-29BC-4B17-BF63-513B13476EB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251520" y="545827"/>
            <a:ext cx="8640960" cy="4330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 smtClean="0"/>
              <a:t>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5135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800" b="1" i="0" kern="1200">
          <a:solidFill>
            <a:schemeClr val="tx1"/>
          </a:solidFill>
          <a:latin typeface="+mj-lt"/>
          <a:ea typeface="Meiryo UI" pitchFamily="50" charset="-128"/>
          <a:cs typeface="Meiryo UI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00000"/>
        <a:buFont typeface="Meiryo UI" pitchFamily="50" charset="-128"/>
        <a:buChar char="∎"/>
        <a:defRPr kumimoji="1" sz="3200" kern="1200">
          <a:solidFill>
            <a:schemeClr val="tx1"/>
          </a:solidFill>
          <a:latin typeface="+mn-lt"/>
          <a:ea typeface="Meiryo UI" pitchFamily="50" charset="-128"/>
          <a:cs typeface="Meiryo UI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>
              <a:lumMod val="75000"/>
            </a:schemeClr>
          </a:solidFill>
          <a:latin typeface="+mn-lt"/>
          <a:ea typeface="Meiryo UI" pitchFamily="50" charset="-128"/>
          <a:cs typeface="Meiryo UI" pitchFamily="50" charset="-128"/>
        </a:defRPr>
      </a:lvl2pPr>
      <a:lvl3pPr marL="1089025" indent="-174625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>
              <a:lumMod val="75000"/>
            </a:schemeClr>
          </a:solidFill>
          <a:latin typeface="+mn-lt"/>
          <a:ea typeface="Meiryo UI" pitchFamily="50" charset="-128"/>
          <a:cs typeface="Meiryo UI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>
              <a:lumMod val="75000"/>
            </a:schemeClr>
          </a:solidFill>
          <a:latin typeface="+mn-lt"/>
          <a:ea typeface="Meiryo UI" pitchFamily="50" charset="-128"/>
          <a:cs typeface="Meiryo UI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>
              <a:lumMod val="75000"/>
            </a:schemeClr>
          </a:solidFill>
          <a:latin typeface="+mn-lt"/>
          <a:ea typeface="Meiryo UI" pitchFamily="50" charset="-128"/>
          <a:cs typeface="Meiryo UI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D:\x\work\total-eclipse-of-the-octoca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6225"/>
            <a:ext cx="5238751" cy="523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DE032D-29BC-4B17-BF63-513B13476EB2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Rectangle 2"/>
          <p:cNvSpPr/>
          <p:nvPr/>
        </p:nvSpPr>
        <p:spPr>
          <a:xfrm>
            <a:off x="5238752" y="-26267"/>
            <a:ext cx="3907770" cy="5224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2190750"/>
            <a:ext cx="4191000" cy="1101725"/>
          </a:xfrm>
        </p:spPr>
        <p:txBody>
          <a:bodyPr>
            <a:noAutofit/>
          </a:bodyPr>
          <a:lstStyle/>
          <a:p>
            <a:r>
              <a:rPr kumimoji="1" lang="en-US" altLang="ja-JP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GitHub</a:t>
            </a:r>
            <a:r>
              <a:rPr kumimoji="1" lang="en-US" altLang="ja-JP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ja-JP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[Lab</a:t>
            </a:r>
            <a:r>
              <a:rPr lang="en-US" altLang="ja-JP" dirty="0">
                <a:solidFill>
                  <a:schemeClr val="bg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]</a:t>
            </a:r>
            <a:br>
              <a:rPr lang="en-US" altLang="ja-JP" dirty="0">
                <a:solidFill>
                  <a:schemeClr val="bg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</a:br>
            <a:r>
              <a:rPr kumimoji="1" lang="en-US" altLang="ja-JP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Pull Request ABC</a:t>
            </a:r>
            <a:endParaRPr kumimoji="1" lang="ja-JP" altLang="en-US" dirty="0">
              <a:solidFill>
                <a:schemeClr val="bg2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105400" y="4341812"/>
            <a:ext cx="3810000" cy="550863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2000" dirty="0" smtClean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2014-06-05 Masatoshi OHTA</a:t>
            </a:r>
            <a:endParaRPr lang="ja-JP" altLang="en-US" sz="2000" dirty="0">
              <a:solidFill>
                <a:schemeClr val="tx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7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dirty="0" smtClean="0"/>
              <a:t>Fork &amp; Pull </a:t>
            </a:r>
            <a:r>
              <a:rPr lang="en-US" altLang="ja-JP" b="0" dirty="0"/>
              <a:t>M</a:t>
            </a:r>
            <a:r>
              <a:rPr kumimoji="1" lang="en-US" altLang="ja-JP" b="0" dirty="0" smtClean="0"/>
              <a:t>odel</a:t>
            </a:r>
            <a:endParaRPr kumimoji="1" lang="ja-JP" alt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032D-29BC-4B17-BF63-513B13476EB2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48200" y="548269"/>
            <a:ext cx="4495800" cy="4320480"/>
          </a:xfrm>
        </p:spPr>
        <p:txBody>
          <a:bodyPr>
            <a:normAutofit/>
          </a:bodyPr>
          <a:lstStyle/>
          <a:p>
            <a:pPr marL="287338" indent="-287338">
              <a:buNone/>
            </a:pPr>
            <a:r>
              <a:rPr lang="en-US" altLang="ja-JP" sz="2400" dirty="0"/>
              <a:t>4. Edit files and commit to the  topic blanch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chemeClr val="accent2"/>
                </a:solidFill>
              </a:rPr>
              <a:t>  $ </a:t>
            </a:r>
            <a:r>
              <a:rPr lang="en-US" altLang="ja-JP" sz="2400" dirty="0" err="1">
                <a:solidFill>
                  <a:schemeClr val="accent2"/>
                </a:solidFill>
              </a:rPr>
              <a:t>git</a:t>
            </a:r>
            <a:r>
              <a:rPr lang="en-US" altLang="ja-JP" sz="2400" dirty="0">
                <a:solidFill>
                  <a:schemeClr val="accent2"/>
                </a:solidFill>
              </a:rPr>
              <a:t> checkout fix-xxx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chemeClr val="accent2"/>
                </a:solidFill>
              </a:rPr>
              <a:t>  $ </a:t>
            </a:r>
            <a:r>
              <a:rPr lang="en-US" altLang="ja-JP" sz="2400" dirty="0" err="1">
                <a:solidFill>
                  <a:schemeClr val="accent2"/>
                </a:solidFill>
              </a:rPr>
              <a:t>git</a:t>
            </a:r>
            <a:r>
              <a:rPr lang="en-US" altLang="ja-JP" sz="2400" dirty="0">
                <a:solidFill>
                  <a:schemeClr val="accent2"/>
                </a:solidFill>
              </a:rPr>
              <a:t> add Sample.java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chemeClr val="accent2"/>
                </a:solidFill>
              </a:rPr>
              <a:t>  … test …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chemeClr val="accent2"/>
                </a:solidFill>
              </a:rPr>
              <a:t>  $ </a:t>
            </a:r>
            <a:r>
              <a:rPr lang="en-US" altLang="ja-JP" sz="2400" dirty="0" err="1">
                <a:solidFill>
                  <a:schemeClr val="accent2"/>
                </a:solidFill>
              </a:rPr>
              <a:t>git</a:t>
            </a:r>
            <a:r>
              <a:rPr lang="en-US" altLang="ja-JP" sz="2400" dirty="0">
                <a:solidFill>
                  <a:schemeClr val="accent2"/>
                </a:solidFill>
              </a:rPr>
              <a:t> commit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5. Push the topic branch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chemeClr val="accent2"/>
                </a:solidFill>
              </a:rPr>
              <a:t>  $ </a:t>
            </a:r>
            <a:r>
              <a:rPr lang="en-US" altLang="ja-JP" sz="2400" dirty="0" err="1">
                <a:solidFill>
                  <a:schemeClr val="accent2"/>
                </a:solidFill>
              </a:rPr>
              <a:t>git</a:t>
            </a:r>
            <a:r>
              <a:rPr lang="en-US" altLang="ja-JP" sz="2400" dirty="0">
                <a:solidFill>
                  <a:schemeClr val="accent2"/>
                </a:solidFill>
              </a:rPr>
              <a:t> </a:t>
            </a:r>
            <a:r>
              <a:rPr lang="en-US" altLang="ja-JP" sz="2400" dirty="0" smtClean="0">
                <a:solidFill>
                  <a:schemeClr val="accent2"/>
                </a:solidFill>
              </a:rPr>
              <a:t>push -u origin fix-xxx</a:t>
            </a:r>
            <a:endParaRPr lang="en-US" altLang="ja-JP" sz="2400" dirty="0">
              <a:solidFill>
                <a:schemeClr val="accent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6860" y="666750"/>
            <a:ext cx="3876539" cy="1905000"/>
          </a:xfrm>
          <a:prstGeom prst="roundRect">
            <a:avLst>
              <a:gd name="adj" fmla="val 9130"/>
            </a:avLst>
          </a:prstGeom>
          <a:solidFill>
            <a:schemeClr val="bg1">
              <a:lumMod val="65000"/>
              <a:lumOff val="35000"/>
              <a:alpha val="8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Picture 8" descr="the Origina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714690"/>
            <a:ext cx="866460" cy="86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19200" y="666750"/>
            <a:ext cx="1778283" cy="338554"/>
          </a:xfrm>
          <a:prstGeom prst="rect">
            <a:avLst/>
          </a:prstGeom>
          <a:noFill/>
          <a:effectLst>
            <a:outerShdw dist="25400" dir="2700000" algn="tl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1600" b="1" dirty="0" err="1" smtClean="0"/>
              <a:t>GitHub</a:t>
            </a:r>
            <a:r>
              <a:rPr lang="en-US" altLang="ja-JP" sz="1600" b="1" dirty="0" smtClean="0"/>
              <a:t>/Lab</a:t>
            </a:r>
            <a:endParaRPr kumimoji="1" lang="ja-JP" alt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386601" y="913494"/>
            <a:ext cx="1100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Blessed</a:t>
            </a:r>
            <a:br>
              <a:rPr kumimoji="1" lang="en-US" altLang="ja-JP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kumimoji="1" lang="en-US" altLang="ja-JP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repository</a:t>
            </a:r>
            <a:endParaRPr kumimoji="1" lang="ja-JP" alt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円柱 9"/>
          <p:cNvSpPr/>
          <p:nvPr/>
        </p:nvSpPr>
        <p:spPr>
          <a:xfrm>
            <a:off x="1604403" y="2979958"/>
            <a:ext cx="1896595" cy="871297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762917" y="3339407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master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67000" y="3340526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ix-xxx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0" name="Picture 3" descr="D:\x\work\pusheenc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51255"/>
            <a:ext cx="930295" cy="93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286000" y="4003655"/>
            <a:ext cx="1253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Developer A</a:t>
            </a:r>
            <a:endParaRPr kumimoji="1" lang="ja-JP" altLang="en-US" dirty="0"/>
          </a:p>
        </p:txBody>
      </p:sp>
      <p:sp>
        <p:nvSpPr>
          <p:cNvPr id="43" name="円柱 9"/>
          <p:cNvSpPr/>
          <p:nvPr/>
        </p:nvSpPr>
        <p:spPr>
          <a:xfrm>
            <a:off x="1336964" y="1428288"/>
            <a:ext cx="1177636" cy="871297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00200" y="1809750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master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円柱 9"/>
          <p:cNvSpPr/>
          <p:nvPr/>
        </p:nvSpPr>
        <p:spPr>
          <a:xfrm>
            <a:off x="2895600" y="1428750"/>
            <a:ext cx="1177636" cy="871297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68414" y="1581150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master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38442" y="912787"/>
            <a:ext cx="1100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Developer</a:t>
            </a:r>
            <a:br>
              <a:rPr kumimoji="1" lang="en-US" altLang="ja-JP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kumimoji="1" lang="en-US" altLang="ja-JP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public</a:t>
            </a:r>
            <a:endParaRPr kumimoji="1" lang="ja-JP" alt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39" idx="0"/>
            <a:endCxn id="28" idx="2"/>
          </p:cNvCxnSpPr>
          <p:nvPr/>
        </p:nvCxnSpPr>
        <p:spPr>
          <a:xfrm flipV="1">
            <a:off x="2987793" y="2219778"/>
            <a:ext cx="501414" cy="11207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18457" y="3526846"/>
            <a:ext cx="2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3168414" y="1914978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ix-xxx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9" name="Curved Connector 28"/>
          <p:cNvCxnSpPr>
            <a:stCxn id="39" idx="2"/>
            <a:endCxn id="39" idx="3"/>
          </p:cNvCxnSpPr>
          <p:nvPr/>
        </p:nvCxnSpPr>
        <p:spPr>
          <a:xfrm rot="5400000" flipH="1" flipV="1">
            <a:off x="3071989" y="3408729"/>
            <a:ext cx="152400" cy="320793"/>
          </a:xfrm>
          <a:prstGeom prst="curvedConnector4">
            <a:avLst>
              <a:gd name="adj1" fmla="val -183335"/>
              <a:gd name="adj2" fmla="val 15768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74571" y="2583418"/>
            <a:ext cx="2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5</a:t>
            </a:r>
            <a:endParaRPr kumimoji="1" lang="ja-JP" alt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2971800" y="85884"/>
            <a:ext cx="1219200" cy="173621"/>
            <a:chOff x="4495800" y="85884"/>
            <a:chExt cx="1219200" cy="173621"/>
          </a:xfrm>
        </p:grpSpPr>
        <p:sp>
          <p:nvSpPr>
            <p:cNvPr id="45" name="Rounded Rectangle 44"/>
            <p:cNvSpPr/>
            <p:nvPr/>
          </p:nvSpPr>
          <p:spPr>
            <a:xfrm>
              <a:off x="4495800" y="85884"/>
              <a:ext cx="1219200" cy="1736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503420" y="93351"/>
              <a:ext cx="678180" cy="15783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100000">
                  <a:srgbClr val="00B0F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191000" y="-190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accent2"/>
                </a:solidFill>
              </a:rPr>
              <a:t>2</a:t>
            </a:r>
            <a:r>
              <a:rPr lang="en-US" altLang="ja-JP" b="1" dirty="0" smtClean="0">
                <a:solidFill>
                  <a:schemeClr val="accent2"/>
                </a:solidFill>
              </a:rPr>
              <a:t>/4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3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dirty="0" smtClean="0"/>
              <a:t>Fork &amp; Pull </a:t>
            </a:r>
            <a:r>
              <a:rPr lang="en-US" altLang="ja-JP" b="0" dirty="0"/>
              <a:t>M</a:t>
            </a:r>
            <a:r>
              <a:rPr kumimoji="1" lang="en-US" altLang="ja-JP" b="0" dirty="0" smtClean="0"/>
              <a:t>odel</a:t>
            </a:r>
            <a:endParaRPr kumimoji="1" lang="ja-JP" alt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032D-29BC-4B17-BF63-513B13476EB2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48200" y="548269"/>
            <a:ext cx="4495800" cy="432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6. Open a Pull Request on </a:t>
            </a:r>
            <a:r>
              <a:rPr lang="en-US" altLang="ja-JP" sz="2400" dirty="0" err="1"/>
              <a:t>GitHub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2400" dirty="0"/>
              <a:t>7. Discuss on </a:t>
            </a:r>
            <a:r>
              <a:rPr lang="en-US" altLang="ja-JP" sz="2400" dirty="0" err="1" smtClean="0"/>
              <a:t>GitHub</a:t>
            </a:r>
            <a:r>
              <a:rPr lang="en-US" altLang="ja-JP" sz="2400" dirty="0" smtClean="0"/>
              <a:t> (code review)</a:t>
            </a:r>
            <a:endParaRPr lang="en-US" altLang="ja-JP" sz="2400" dirty="0">
              <a:solidFill>
                <a:schemeClr val="accent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6860" y="666750"/>
            <a:ext cx="3876539" cy="1905000"/>
          </a:xfrm>
          <a:prstGeom prst="roundRect">
            <a:avLst>
              <a:gd name="adj" fmla="val 9130"/>
            </a:avLst>
          </a:prstGeom>
          <a:solidFill>
            <a:schemeClr val="bg1">
              <a:lumMod val="65000"/>
              <a:lumOff val="35000"/>
              <a:alpha val="8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Picture 8" descr="the Origina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714690"/>
            <a:ext cx="866460" cy="86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19200" y="666750"/>
            <a:ext cx="1778283" cy="338554"/>
          </a:xfrm>
          <a:prstGeom prst="rect">
            <a:avLst/>
          </a:prstGeom>
          <a:noFill/>
          <a:effectLst>
            <a:outerShdw dist="25400" dir="2700000" algn="tl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1600" b="1" dirty="0" err="1" smtClean="0"/>
              <a:t>GitHub</a:t>
            </a:r>
            <a:r>
              <a:rPr lang="en-US" altLang="ja-JP" sz="1600" b="1" dirty="0" smtClean="0"/>
              <a:t>/Lab</a:t>
            </a:r>
            <a:endParaRPr kumimoji="1" lang="ja-JP" alt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386601" y="913494"/>
            <a:ext cx="1100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Blessed</a:t>
            </a:r>
            <a:br>
              <a:rPr kumimoji="1" lang="en-US" altLang="ja-JP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kumimoji="1" lang="en-US" altLang="ja-JP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repository</a:t>
            </a:r>
            <a:endParaRPr kumimoji="1" lang="ja-JP" alt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円柱 9"/>
          <p:cNvSpPr/>
          <p:nvPr/>
        </p:nvSpPr>
        <p:spPr>
          <a:xfrm>
            <a:off x="1336964" y="1428288"/>
            <a:ext cx="1177636" cy="871297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00200" y="1809750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master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円柱 9"/>
          <p:cNvSpPr/>
          <p:nvPr/>
        </p:nvSpPr>
        <p:spPr>
          <a:xfrm>
            <a:off x="2895600" y="1428750"/>
            <a:ext cx="1177636" cy="871297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68414" y="1581150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master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38442" y="912787"/>
            <a:ext cx="1100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Developer</a:t>
            </a:r>
            <a:br>
              <a:rPr kumimoji="1" lang="en-US" altLang="ja-JP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kumimoji="1" lang="en-US" altLang="ja-JP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public</a:t>
            </a:r>
            <a:endParaRPr kumimoji="1" lang="ja-JP" alt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68414" y="1914978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ix-xxx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7" name="Picture 2" descr="D:\x\work\scottoca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61857"/>
            <a:ext cx="768840" cy="76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D:\x\work\pusheenca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191" y="3317855"/>
            <a:ext cx="930295" cy="93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587191" y="3486150"/>
            <a:ext cx="1253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Developer A</a:t>
            </a:r>
            <a:endParaRPr kumimoji="1" lang="ja-JP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72093" y="3574018"/>
            <a:ext cx="125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Maintainer</a:t>
            </a:r>
            <a:endParaRPr kumimoji="1" lang="ja-JP" altLang="en-US" dirty="0"/>
          </a:p>
        </p:txBody>
      </p:sp>
      <p:cxnSp>
        <p:nvCxnSpPr>
          <p:cNvPr id="36" name="Curved Connector 35"/>
          <p:cNvCxnSpPr/>
          <p:nvPr/>
        </p:nvCxnSpPr>
        <p:spPr>
          <a:xfrm rot="5400000" flipH="1" flipV="1">
            <a:off x="2412912" y="2223730"/>
            <a:ext cx="44002" cy="2047247"/>
          </a:xfrm>
          <a:prstGeom prst="curvedConnector3">
            <a:avLst>
              <a:gd name="adj1" fmla="val 1993464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8" idx="1"/>
            <a:endCxn id="44" idx="3"/>
          </p:cNvCxnSpPr>
          <p:nvPr/>
        </p:nvCxnSpPr>
        <p:spPr>
          <a:xfrm rot="10800000">
            <a:off x="2241786" y="1962150"/>
            <a:ext cx="926628" cy="10522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85913" y="1642836"/>
            <a:ext cx="2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312244" y="2413088"/>
            <a:ext cx="2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334000" y="3505021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 smtClean="0">
                <a:solidFill>
                  <a:schemeClr val="tx2">
                    <a:lumMod val="75000"/>
                  </a:schemeClr>
                </a:solidFill>
              </a:rPr>
              <a:t>GitHub</a:t>
            </a:r>
            <a:r>
              <a:rPr lang="en-US" altLang="ja-JP" dirty="0" smtClean="0">
                <a:solidFill>
                  <a:schemeClr val="tx2">
                    <a:lumMod val="75000"/>
                  </a:schemeClr>
                </a:solidFill>
              </a:rPr>
              <a:t> Flow </a:t>
            </a:r>
            <a:r>
              <a:rPr lang="ja-JP" altLang="en-US" dirty="0" smtClean="0">
                <a:solidFill>
                  <a:schemeClr val="tx2">
                    <a:lumMod val="75000"/>
                  </a:schemeClr>
                </a:solidFill>
              </a:rPr>
              <a:t>のときとほぼ同様だ</a:t>
            </a:r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けど</a:t>
            </a:r>
            <a:r>
              <a:rPr lang="ja-JP" altLang="en-US" dirty="0" smtClean="0">
                <a:solidFill>
                  <a:schemeClr val="tx2">
                    <a:lumMod val="75000"/>
                  </a:schemeClr>
                </a:solidFill>
              </a:rPr>
              <a:t>、</a:t>
            </a:r>
            <a:r>
              <a:rPr lang="en-US" altLang="ja-JP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ja-JP" dirty="0" smtClean="0">
                <a:solidFill>
                  <a:schemeClr val="tx2">
                    <a:lumMod val="75000"/>
                  </a:schemeClr>
                </a:solidFill>
              </a:rPr>
              <a:t>Pull Request </a:t>
            </a:r>
            <a:r>
              <a:rPr lang="ja-JP" altLang="en-US" dirty="0" smtClean="0">
                <a:solidFill>
                  <a:schemeClr val="tx2">
                    <a:lumMod val="75000"/>
                  </a:schemeClr>
                </a:solidFill>
              </a:rPr>
              <a:t>は </a:t>
            </a:r>
            <a:r>
              <a:rPr lang="en-US" altLang="ja-JP" dirty="0" smtClean="0">
                <a:solidFill>
                  <a:schemeClr val="tx2">
                    <a:lumMod val="75000"/>
                  </a:schemeClr>
                </a:solidFill>
              </a:rPr>
              <a:t>Blessed Repository </a:t>
            </a:r>
            <a:r>
              <a:rPr lang="ja-JP" altLang="en-US" dirty="0" smtClean="0">
                <a:solidFill>
                  <a:schemeClr val="tx2">
                    <a:lumMod val="75000"/>
                  </a:schemeClr>
                </a:solidFill>
              </a:rPr>
              <a:t>の</a:t>
            </a:r>
            <a:r>
              <a:rPr lang="en-US" altLang="ja-JP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ja-JP" altLang="en-US" dirty="0" smtClean="0">
                <a:solidFill>
                  <a:schemeClr val="tx2">
                    <a:lumMod val="75000"/>
                  </a:schemeClr>
                </a:solidFill>
              </a:rPr>
              <a:t>管理者 </a:t>
            </a:r>
            <a:r>
              <a:rPr lang="en-US" altLang="ja-JP" dirty="0" smtClean="0">
                <a:solidFill>
                  <a:schemeClr val="tx2">
                    <a:lumMod val="75000"/>
                  </a:schemeClr>
                </a:solidFill>
              </a:rPr>
              <a:t>(Maintainer) </a:t>
            </a:r>
            <a:r>
              <a:rPr lang="ja-JP" altLang="en-US" dirty="0" smtClean="0">
                <a:solidFill>
                  <a:schemeClr val="tx2">
                    <a:lumMod val="75000"/>
                  </a:schemeClr>
                </a:solidFill>
              </a:rPr>
              <a:t>にしか送れない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971800" y="85884"/>
            <a:ext cx="1219200" cy="173621"/>
            <a:chOff x="4495800" y="85884"/>
            <a:chExt cx="1219200" cy="173621"/>
          </a:xfrm>
        </p:grpSpPr>
        <p:sp>
          <p:nvSpPr>
            <p:cNvPr id="38" name="Rounded Rectangle 37"/>
            <p:cNvSpPr/>
            <p:nvPr/>
          </p:nvSpPr>
          <p:spPr>
            <a:xfrm>
              <a:off x="4495800" y="85884"/>
              <a:ext cx="1219200" cy="1736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503420" y="93351"/>
              <a:ext cx="928466" cy="15783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100000">
                  <a:srgbClr val="00B0F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191000" y="-190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accent2"/>
                </a:solidFill>
              </a:rPr>
              <a:t>3</a:t>
            </a:r>
            <a:r>
              <a:rPr lang="en-US" altLang="ja-JP" b="1" dirty="0" smtClean="0">
                <a:solidFill>
                  <a:schemeClr val="accent2"/>
                </a:solidFill>
              </a:rPr>
              <a:t>/4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7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dirty="0" smtClean="0"/>
              <a:t>Fork &amp; Pull </a:t>
            </a:r>
            <a:r>
              <a:rPr lang="en-US" altLang="ja-JP" b="0" dirty="0"/>
              <a:t>M</a:t>
            </a:r>
            <a:r>
              <a:rPr kumimoji="1" lang="en-US" altLang="ja-JP" b="0" dirty="0" smtClean="0"/>
              <a:t>odel</a:t>
            </a:r>
            <a:endParaRPr kumimoji="1" lang="ja-JP" alt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032D-29BC-4B17-BF63-513B13476EB2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48200" y="548269"/>
            <a:ext cx="4495800" cy="43204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sz="2400" dirty="0"/>
              <a:t>8. </a:t>
            </a:r>
            <a:r>
              <a:rPr lang="en-US" altLang="ja-JP" sz="2400" dirty="0" smtClean="0"/>
              <a:t>Fetch </a:t>
            </a:r>
            <a:r>
              <a:rPr lang="en-US" altLang="ja-JP" sz="2400" dirty="0"/>
              <a:t>the topic </a:t>
            </a:r>
            <a:r>
              <a:rPr lang="en-US" altLang="ja-JP" sz="2400" dirty="0" smtClean="0"/>
              <a:t>branch (and test)</a:t>
            </a:r>
          </a:p>
          <a:p>
            <a:pPr marL="0" indent="0">
              <a:buNone/>
            </a:pPr>
            <a:r>
              <a:rPr lang="en-US" altLang="ja-JP" sz="2200" dirty="0" smtClean="0">
                <a:solidFill>
                  <a:schemeClr val="accent5"/>
                </a:solidFill>
              </a:rPr>
              <a:t>  </a:t>
            </a:r>
            <a:r>
              <a:rPr lang="en-US" altLang="ja-JP" sz="2200" dirty="0" smtClean="0">
                <a:solidFill>
                  <a:srgbClr val="FFC000"/>
                </a:solidFill>
              </a:rPr>
              <a:t>$ </a:t>
            </a:r>
            <a:r>
              <a:rPr lang="en-US" altLang="ja-JP" sz="2200" dirty="0" err="1">
                <a:solidFill>
                  <a:srgbClr val="FFC000"/>
                </a:solidFill>
              </a:rPr>
              <a:t>git</a:t>
            </a:r>
            <a:r>
              <a:rPr lang="en-US" altLang="ja-JP" sz="2200" dirty="0">
                <a:solidFill>
                  <a:srgbClr val="FFC000"/>
                </a:solidFill>
              </a:rPr>
              <a:t> remote add</a:t>
            </a:r>
            <a:r>
              <a:rPr lang="en-US" altLang="ja-JP" sz="2200" dirty="0">
                <a:solidFill>
                  <a:schemeClr val="accent5"/>
                </a:solidFill>
              </a:rPr>
              <a:t> </a:t>
            </a:r>
            <a:r>
              <a:rPr lang="en-US" altLang="ja-JP" sz="2200" i="1" dirty="0" err="1">
                <a:solidFill>
                  <a:schemeClr val="accent2"/>
                </a:solidFill>
              </a:rPr>
              <a:t>devA</a:t>
            </a:r>
            <a:r>
              <a:rPr lang="en-US" altLang="ja-JP" sz="2200" dirty="0">
                <a:solidFill>
                  <a:schemeClr val="accent5"/>
                </a:solidFill>
              </a:rPr>
              <a:t/>
            </a:r>
            <a:br>
              <a:rPr lang="en-US" altLang="ja-JP" sz="2200" dirty="0">
                <a:solidFill>
                  <a:schemeClr val="accent5"/>
                </a:solidFill>
              </a:rPr>
            </a:br>
            <a:r>
              <a:rPr lang="en-US" altLang="ja-JP" sz="2200" dirty="0">
                <a:solidFill>
                  <a:schemeClr val="accent5"/>
                </a:solidFill>
              </a:rPr>
              <a:t>           </a:t>
            </a:r>
            <a:r>
              <a:rPr lang="en-US" altLang="ja-JP" sz="2200" dirty="0" err="1" smtClean="0">
                <a:solidFill>
                  <a:srgbClr val="FFC000"/>
                </a:solidFill>
              </a:rPr>
              <a:t>git@github.com:</a:t>
            </a:r>
            <a:r>
              <a:rPr lang="en-US" altLang="ja-JP" sz="2200" i="1" dirty="0" err="1" smtClean="0">
                <a:solidFill>
                  <a:srgbClr val="FFC000"/>
                </a:solidFill>
              </a:rPr>
              <a:t>devA</a:t>
            </a:r>
            <a:r>
              <a:rPr lang="en-US" altLang="ja-JP" sz="2200" i="1" dirty="0" smtClean="0">
                <a:solidFill>
                  <a:srgbClr val="FFC000"/>
                </a:solidFill>
              </a:rPr>
              <a:t>/</a:t>
            </a:r>
            <a:r>
              <a:rPr lang="en-US" altLang="ja-JP" sz="2200" i="1" dirty="0" err="1" smtClean="0">
                <a:solidFill>
                  <a:srgbClr val="FFC000"/>
                </a:solidFill>
              </a:rPr>
              <a:t>project.git</a:t>
            </a:r>
            <a:r>
              <a:rPr lang="en-US" altLang="ja-JP" sz="2200" i="1" dirty="0">
                <a:solidFill>
                  <a:schemeClr val="accent5"/>
                </a:solidFill>
              </a:rPr>
              <a:t/>
            </a:r>
            <a:br>
              <a:rPr lang="en-US" altLang="ja-JP" sz="2200" i="1" dirty="0">
                <a:solidFill>
                  <a:schemeClr val="accent5"/>
                </a:solidFill>
              </a:rPr>
            </a:br>
            <a:r>
              <a:rPr lang="en-US" altLang="ja-JP" sz="2200" i="1" dirty="0">
                <a:solidFill>
                  <a:schemeClr val="accent5"/>
                </a:solidFill>
              </a:rPr>
              <a:t>  </a:t>
            </a:r>
            <a:r>
              <a:rPr lang="en-US" altLang="ja-JP" sz="2200" dirty="0">
                <a:solidFill>
                  <a:srgbClr val="FFC000"/>
                </a:solidFill>
              </a:rPr>
              <a:t>$ </a:t>
            </a:r>
            <a:r>
              <a:rPr lang="en-US" altLang="ja-JP" sz="2200" dirty="0" err="1">
                <a:solidFill>
                  <a:srgbClr val="FFC000"/>
                </a:solidFill>
              </a:rPr>
              <a:t>git</a:t>
            </a:r>
            <a:r>
              <a:rPr lang="en-US" altLang="ja-JP" sz="2200" dirty="0">
                <a:solidFill>
                  <a:srgbClr val="FFC000"/>
                </a:solidFill>
              </a:rPr>
              <a:t> fetch</a:t>
            </a:r>
            <a:r>
              <a:rPr lang="en-US" altLang="ja-JP" sz="2200" dirty="0">
                <a:solidFill>
                  <a:schemeClr val="accent5"/>
                </a:solidFill>
              </a:rPr>
              <a:t> </a:t>
            </a:r>
            <a:r>
              <a:rPr lang="en-US" altLang="ja-JP" sz="2200" i="1" dirty="0" err="1" smtClean="0">
                <a:solidFill>
                  <a:schemeClr val="accent2"/>
                </a:solidFill>
              </a:rPr>
              <a:t>devA</a:t>
            </a:r>
            <a:endParaRPr lang="en-US" altLang="ja-JP" sz="2200" i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ja-JP" sz="2200" i="1" dirty="0">
                <a:solidFill>
                  <a:schemeClr val="accent5"/>
                </a:solidFill>
              </a:rPr>
              <a:t> </a:t>
            </a:r>
            <a:r>
              <a:rPr lang="en-US" altLang="ja-JP" sz="2200" i="1" dirty="0" smtClean="0">
                <a:solidFill>
                  <a:schemeClr val="accent5"/>
                </a:solidFill>
              </a:rPr>
              <a:t> </a:t>
            </a:r>
            <a:r>
              <a:rPr lang="en-US" altLang="ja-JP" sz="2200" dirty="0" smtClean="0">
                <a:solidFill>
                  <a:srgbClr val="FFC000"/>
                </a:solidFill>
              </a:rPr>
              <a:t>… test …</a:t>
            </a:r>
          </a:p>
          <a:p>
            <a:pPr marL="0" indent="0">
              <a:buNone/>
            </a:pPr>
            <a:endParaRPr lang="en-US" altLang="ja-JP" sz="1300" dirty="0" smtClean="0"/>
          </a:p>
          <a:p>
            <a:pPr marL="0" indent="0">
              <a:buNone/>
            </a:pPr>
            <a:r>
              <a:rPr lang="en-US" altLang="ja-JP" sz="2400" dirty="0" smtClean="0"/>
              <a:t>9. </a:t>
            </a:r>
            <a:r>
              <a:rPr lang="en-US" altLang="ja-JP" sz="2400" dirty="0"/>
              <a:t>Merge the topic </a:t>
            </a:r>
            <a:r>
              <a:rPr lang="en-US" altLang="ja-JP" sz="2400" dirty="0" smtClean="0"/>
              <a:t>branch</a:t>
            </a:r>
            <a:endParaRPr lang="en-US" altLang="ja-JP" sz="2000" i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chemeClr val="accent5"/>
                </a:solidFill>
              </a:rPr>
              <a:t>  </a:t>
            </a:r>
            <a:r>
              <a:rPr lang="en-US" altLang="ja-JP" sz="2000" dirty="0">
                <a:solidFill>
                  <a:srgbClr val="FFC000"/>
                </a:solidFill>
              </a:rPr>
              <a:t>$ </a:t>
            </a:r>
            <a:r>
              <a:rPr lang="en-US" altLang="ja-JP" sz="2000" dirty="0" err="1">
                <a:solidFill>
                  <a:srgbClr val="FFC000"/>
                </a:solidFill>
              </a:rPr>
              <a:t>git</a:t>
            </a:r>
            <a:r>
              <a:rPr lang="en-US" altLang="ja-JP" sz="2000" dirty="0">
                <a:solidFill>
                  <a:srgbClr val="FFC000"/>
                </a:solidFill>
              </a:rPr>
              <a:t> merge --no-</a:t>
            </a:r>
            <a:r>
              <a:rPr lang="en-US" altLang="ja-JP" sz="2000" dirty="0" err="1">
                <a:solidFill>
                  <a:srgbClr val="FFC000"/>
                </a:solidFill>
              </a:rPr>
              <a:t>ff</a:t>
            </a:r>
            <a:r>
              <a:rPr lang="en-US" altLang="ja-JP" sz="2000" dirty="0">
                <a:solidFill>
                  <a:schemeClr val="accent5"/>
                </a:solidFill>
              </a:rPr>
              <a:t> </a:t>
            </a:r>
            <a:r>
              <a:rPr lang="en-US" altLang="ja-JP" sz="2000" i="1" dirty="0" err="1" smtClean="0">
                <a:solidFill>
                  <a:schemeClr val="accent2"/>
                </a:solidFill>
              </a:rPr>
              <a:t>devA</a:t>
            </a:r>
            <a:r>
              <a:rPr lang="en-US" altLang="ja-JP" sz="2000" i="1" dirty="0" smtClean="0">
                <a:solidFill>
                  <a:srgbClr val="FFC000"/>
                </a:solidFill>
              </a:rPr>
              <a:t>/fix-xxx</a:t>
            </a:r>
            <a:endParaRPr lang="en-US" altLang="ja-JP" sz="2000" i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r>
              <a:rPr lang="en-US" altLang="ja-JP" sz="2400" dirty="0" smtClean="0"/>
              <a:t>10. </a:t>
            </a:r>
            <a:r>
              <a:rPr lang="en-US" altLang="ja-JP" sz="2400" dirty="0"/>
              <a:t>Push the master branch</a:t>
            </a:r>
          </a:p>
          <a:p>
            <a:pPr marL="0" indent="0">
              <a:buNone/>
            </a:pPr>
            <a:r>
              <a:rPr lang="en-US" altLang="ja-JP" sz="2200" dirty="0">
                <a:solidFill>
                  <a:schemeClr val="accent5"/>
                </a:solidFill>
              </a:rPr>
              <a:t>  </a:t>
            </a:r>
            <a:r>
              <a:rPr lang="en-US" altLang="ja-JP" sz="2200" dirty="0">
                <a:solidFill>
                  <a:srgbClr val="FFC000"/>
                </a:solidFill>
              </a:rPr>
              <a:t>$ </a:t>
            </a:r>
            <a:r>
              <a:rPr lang="en-US" altLang="ja-JP" sz="2200" dirty="0" err="1">
                <a:solidFill>
                  <a:srgbClr val="FFC000"/>
                </a:solidFill>
              </a:rPr>
              <a:t>git</a:t>
            </a:r>
            <a:r>
              <a:rPr lang="en-US" altLang="ja-JP" sz="2200" dirty="0">
                <a:solidFill>
                  <a:srgbClr val="FFC000"/>
                </a:solidFill>
              </a:rPr>
              <a:t> push</a:t>
            </a:r>
            <a:endParaRPr lang="en-US" altLang="ja-JP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ja-JP" sz="2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73088" indent="0">
              <a:buNone/>
            </a:pPr>
            <a:r>
              <a:rPr lang="en-US" altLang="ja-JP" sz="2400" dirty="0"/>
              <a:t>Close the Pull </a:t>
            </a:r>
            <a:r>
              <a:rPr lang="en-US" altLang="ja-JP" sz="2400" dirty="0" smtClean="0"/>
              <a:t>Request </a:t>
            </a:r>
            <a:endParaRPr lang="en-US" altLang="ja-JP" sz="2400" dirty="0"/>
          </a:p>
          <a:p>
            <a:pPr marL="457200" indent="-45720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>
              <a:solidFill>
                <a:schemeClr val="accent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6860" y="666750"/>
            <a:ext cx="3876539" cy="1905000"/>
          </a:xfrm>
          <a:prstGeom prst="roundRect">
            <a:avLst>
              <a:gd name="adj" fmla="val 9130"/>
            </a:avLst>
          </a:prstGeom>
          <a:solidFill>
            <a:schemeClr val="bg1">
              <a:lumMod val="65000"/>
              <a:lumOff val="35000"/>
              <a:alpha val="8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Picture 8" descr="the Origina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714690"/>
            <a:ext cx="866460" cy="86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19200" y="666750"/>
            <a:ext cx="1778283" cy="338554"/>
          </a:xfrm>
          <a:prstGeom prst="rect">
            <a:avLst/>
          </a:prstGeom>
          <a:noFill/>
          <a:effectLst>
            <a:outerShdw dist="25400" dir="2700000" algn="tl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1600" b="1" dirty="0" err="1" smtClean="0"/>
              <a:t>GitHub</a:t>
            </a:r>
            <a:r>
              <a:rPr lang="en-US" altLang="ja-JP" sz="1600" b="1" dirty="0" smtClean="0"/>
              <a:t>/Lab</a:t>
            </a:r>
            <a:endParaRPr kumimoji="1" lang="ja-JP" alt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386601" y="913494"/>
            <a:ext cx="1100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Blessed</a:t>
            </a:r>
            <a:br>
              <a:rPr kumimoji="1" lang="en-US" altLang="ja-JP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kumimoji="1" lang="en-US" altLang="ja-JP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repository</a:t>
            </a:r>
            <a:endParaRPr kumimoji="1" lang="ja-JP" alt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円柱 9"/>
          <p:cNvSpPr/>
          <p:nvPr/>
        </p:nvSpPr>
        <p:spPr>
          <a:xfrm>
            <a:off x="1336964" y="1428288"/>
            <a:ext cx="1177636" cy="871297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00200" y="1809750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master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円柱 9"/>
          <p:cNvSpPr/>
          <p:nvPr/>
        </p:nvSpPr>
        <p:spPr>
          <a:xfrm>
            <a:off x="2895600" y="1428750"/>
            <a:ext cx="1177636" cy="871297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68414" y="1581150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master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38442" y="912787"/>
            <a:ext cx="1100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Developer</a:t>
            </a:r>
            <a:br>
              <a:rPr kumimoji="1" lang="en-US" altLang="ja-JP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kumimoji="1" lang="en-US" altLang="ja-JP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public</a:t>
            </a:r>
            <a:endParaRPr kumimoji="1" lang="ja-JP" alt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68414" y="1914978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ix-xxx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9" name="Picture 2" descr="D:\x\work\scottoca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43350"/>
            <a:ext cx="768840" cy="76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486493" y="4155511"/>
            <a:ext cx="125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Maintainer</a:t>
            </a:r>
            <a:endParaRPr kumimoji="1" lang="ja-JP" altLang="en-US" dirty="0"/>
          </a:p>
        </p:txBody>
      </p:sp>
      <p:sp>
        <p:nvSpPr>
          <p:cNvPr id="34" name="円柱 9"/>
          <p:cNvSpPr/>
          <p:nvPr/>
        </p:nvSpPr>
        <p:spPr>
          <a:xfrm>
            <a:off x="1544320" y="2979958"/>
            <a:ext cx="2294881" cy="871297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52600" y="3339407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master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07559" y="3340526"/>
            <a:ext cx="915924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ja-JP" sz="1200" dirty="0" err="1" smtClean="0">
                <a:solidFill>
                  <a:schemeClr val="accent5">
                    <a:lumMod val="50000"/>
                  </a:schemeClr>
                </a:solidFill>
              </a:rPr>
              <a:t>devA</a:t>
            </a:r>
            <a:r>
              <a:rPr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/fix-xxx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stCxn id="28" idx="2"/>
            <a:endCxn id="38" idx="0"/>
          </p:cNvCxnSpPr>
          <p:nvPr/>
        </p:nvCxnSpPr>
        <p:spPr>
          <a:xfrm flipH="1">
            <a:off x="3265521" y="2219778"/>
            <a:ext cx="223686" cy="11207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44" idx="2"/>
          </p:cNvCxnSpPr>
          <p:nvPr/>
        </p:nvCxnSpPr>
        <p:spPr>
          <a:xfrm flipH="1" flipV="1">
            <a:off x="1920993" y="2114550"/>
            <a:ext cx="152400" cy="12248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1"/>
            <a:endCxn id="37" idx="3"/>
          </p:cNvCxnSpPr>
          <p:nvPr/>
        </p:nvCxnSpPr>
        <p:spPr>
          <a:xfrm flipH="1" flipV="1">
            <a:off x="2394186" y="3491807"/>
            <a:ext cx="413373" cy="11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16410" y="2583418"/>
            <a:ext cx="2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8</a:t>
            </a:r>
            <a:endParaRPr kumimoji="1" lang="ja-JP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06653" y="3134748"/>
            <a:ext cx="2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526370" y="2583418"/>
            <a:ext cx="53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10</a:t>
            </a:r>
            <a:endParaRPr kumimoji="1" lang="ja-JP" altLang="en-US" dirty="0"/>
          </a:p>
        </p:txBody>
      </p:sp>
      <p:pic>
        <p:nvPicPr>
          <p:cNvPr id="51" name="Picture 3" descr="C:\Users\0000120060\AppData\Local\Microsoft\Windows\Temporary Internet Files\Content.IE5\CP2A3JF7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054" y="4149401"/>
            <a:ext cx="555949" cy="55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2971800" y="85884"/>
            <a:ext cx="1219200" cy="173621"/>
            <a:chOff x="4495800" y="85884"/>
            <a:chExt cx="1219200" cy="173621"/>
          </a:xfrm>
        </p:grpSpPr>
        <p:sp>
          <p:nvSpPr>
            <p:cNvPr id="36" name="Rounded Rectangle 35"/>
            <p:cNvSpPr/>
            <p:nvPr/>
          </p:nvSpPr>
          <p:spPr>
            <a:xfrm>
              <a:off x="4495800" y="85884"/>
              <a:ext cx="1219200" cy="1736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503420" y="93351"/>
              <a:ext cx="1207008" cy="15783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100000">
                  <a:srgbClr val="00B0F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191000" y="-190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accent2"/>
                </a:solidFill>
              </a:rPr>
              <a:t>4</a:t>
            </a:r>
            <a:r>
              <a:rPr lang="en-US" altLang="ja-JP" b="1" dirty="0" smtClean="0">
                <a:solidFill>
                  <a:schemeClr val="accent2"/>
                </a:solidFill>
              </a:rPr>
              <a:t>/4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5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0" dirty="0" smtClean="0">
                <a:solidFill>
                  <a:srgbClr val="FFC000"/>
                </a:solidFill>
              </a:rPr>
              <a:t>Update your master branch</a:t>
            </a:r>
            <a:endParaRPr kumimoji="1" lang="ja-JP" altLang="en-US" b="0" dirty="0">
              <a:solidFill>
                <a:srgbClr val="FFC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032D-29BC-4B17-BF63-513B13476EB2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48200" y="548269"/>
            <a:ext cx="4495800" cy="4320480"/>
          </a:xfrm>
        </p:spPr>
        <p:txBody>
          <a:bodyPr>
            <a:normAutofit fontScale="92500" lnSpcReduction="10000"/>
          </a:bodyPr>
          <a:lstStyle/>
          <a:p>
            <a:pPr marL="341313" indent="-341313">
              <a:buNone/>
            </a:pPr>
            <a:r>
              <a:rPr lang="en-US" altLang="ja-JP" sz="2400" dirty="0" smtClean="0"/>
              <a:t>1. Register the Blessed repository</a:t>
            </a:r>
            <a:br>
              <a:rPr lang="en-US" altLang="ja-JP" sz="2400" dirty="0" smtClean="0"/>
            </a:br>
            <a:r>
              <a:rPr lang="en-US" altLang="ja-JP" sz="2400" dirty="0" smtClean="0"/>
              <a:t>as “</a:t>
            </a:r>
            <a:r>
              <a:rPr lang="en-US" altLang="ja-JP" sz="2400" i="1" dirty="0" smtClean="0"/>
              <a:t>upstream”</a:t>
            </a:r>
          </a:p>
          <a:p>
            <a:pPr marL="341313" indent="-341313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 </a:t>
            </a:r>
            <a:r>
              <a:rPr lang="en-US" altLang="ja-JP" sz="2400" dirty="0" smtClean="0">
                <a:solidFill>
                  <a:schemeClr val="accent2"/>
                </a:solidFill>
              </a:rPr>
              <a:t>$ </a:t>
            </a:r>
            <a:r>
              <a:rPr lang="en-US" altLang="ja-JP" sz="2400" dirty="0" err="1">
                <a:solidFill>
                  <a:schemeClr val="accent2"/>
                </a:solidFill>
              </a:rPr>
              <a:t>git</a:t>
            </a:r>
            <a:r>
              <a:rPr lang="en-US" altLang="ja-JP" sz="2400" dirty="0">
                <a:solidFill>
                  <a:schemeClr val="accent2"/>
                </a:solidFill>
              </a:rPr>
              <a:t> </a:t>
            </a:r>
            <a:r>
              <a:rPr lang="en-US" altLang="ja-JP" sz="2400" dirty="0" smtClean="0">
                <a:solidFill>
                  <a:schemeClr val="accent2"/>
                </a:solidFill>
              </a:rPr>
              <a:t>remote add </a:t>
            </a:r>
            <a:r>
              <a:rPr lang="en-US" altLang="ja-JP" sz="2400" i="1" dirty="0" smtClean="0">
                <a:solidFill>
                  <a:schemeClr val="accent2"/>
                </a:solidFill>
              </a:rPr>
              <a:t>upstream</a:t>
            </a:r>
            <a:br>
              <a:rPr lang="en-US" altLang="ja-JP" sz="2400" i="1" dirty="0" smtClean="0">
                <a:solidFill>
                  <a:schemeClr val="accent2"/>
                </a:solidFill>
              </a:rPr>
            </a:br>
            <a:r>
              <a:rPr lang="en-US" altLang="ja-JP" sz="2400" i="1" dirty="0" smtClean="0">
                <a:solidFill>
                  <a:schemeClr val="accent2"/>
                </a:solidFill>
              </a:rPr>
              <a:t>    </a:t>
            </a:r>
            <a:r>
              <a:rPr lang="en-US" altLang="ja-JP" sz="2400" i="1" dirty="0" err="1" smtClean="0">
                <a:solidFill>
                  <a:schemeClr val="accent2"/>
                </a:solidFill>
              </a:rPr>
              <a:t>git</a:t>
            </a:r>
            <a:r>
              <a:rPr lang="en-US" altLang="ja-JP" sz="2400" i="1" dirty="0" smtClean="0">
                <a:solidFill>
                  <a:schemeClr val="accent2"/>
                </a:solidFill>
              </a:rPr>
              <a:t>://github.com:…/</a:t>
            </a:r>
            <a:r>
              <a:rPr lang="en-US" altLang="ja-JP" sz="2400" i="1" dirty="0" err="1" smtClean="0">
                <a:solidFill>
                  <a:schemeClr val="accent2"/>
                </a:solidFill>
              </a:rPr>
              <a:t>project.git</a:t>
            </a:r>
            <a:endParaRPr lang="en-US" altLang="ja-JP" sz="2400" i="1" dirty="0" smtClean="0"/>
          </a:p>
          <a:p>
            <a:pPr marL="341313" indent="-341313">
              <a:buNone/>
            </a:pPr>
            <a:endParaRPr lang="en-US" altLang="ja-JP" sz="1600" dirty="0" smtClean="0"/>
          </a:p>
          <a:p>
            <a:pPr marL="341313" indent="-341313">
              <a:buNone/>
            </a:pPr>
            <a:r>
              <a:rPr lang="en-US" altLang="ja-JP" sz="2400" dirty="0" smtClean="0"/>
              <a:t>2. Fetch from upstream</a:t>
            </a:r>
          </a:p>
          <a:p>
            <a:pPr marL="0" indent="0">
              <a:buNone/>
            </a:pPr>
            <a:r>
              <a:rPr lang="en-US" altLang="ja-JP" sz="2400" dirty="0" smtClean="0">
                <a:solidFill>
                  <a:srgbClr val="FFC000"/>
                </a:solidFill>
              </a:rPr>
              <a:t>    $ </a:t>
            </a:r>
            <a:r>
              <a:rPr lang="en-US" altLang="ja-JP" sz="2400" dirty="0" err="1">
                <a:solidFill>
                  <a:srgbClr val="FFC000"/>
                </a:solidFill>
              </a:rPr>
              <a:t>git</a:t>
            </a:r>
            <a:r>
              <a:rPr lang="en-US" altLang="ja-JP" sz="2400" dirty="0">
                <a:solidFill>
                  <a:srgbClr val="FFC000"/>
                </a:solidFill>
              </a:rPr>
              <a:t> </a:t>
            </a:r>
            <a:r>
              <a:rPr lang="en-US" altLang="ja-JP" sz="2400" dirty="0" smtClean="0">
                <a:solidFill>
                  <a:srgbClr val="FFC000"/>
                </a:solidFill>
              </a:rPr>
              <a:t>fetch upstream</a:t>
            </a:r>
          </a:p>
          <a:p>
            <a:pPr marL="0" indent="0">
              <a:buNone/>
            </a:pPr>
            <a:endParaRPr lang="en-US" altLang="ja-JP" sz="1300" dirty="0" smtClean="0"/>
          </a:p>
          <a:p>
            <a:pPr marL="0" indent="0">
              <a:buNone/>
            </a:pPr>
            <a:r>
              <a:rPr lang="en-US" altLang="ja-JP" sz="2400" dirty="0" smtClean="0"/>
              <a:t>3. merge </a:t>
            </a:r>
            <a:r>
              <a:rPr lang="en-US" altLang="ja-JP" sz="2400" dirty="0"/>
              <a:t>it to your local master branch</a:t>
            </a:r>
            <a:endParaRPr lang="en-US" altLang="ja-JP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ja-JP" sz="2400" dirty="0" smtClean="0">
                <a:solidFill>
                  <a:schemeClr val="accent2"/>
                </a:solidFill>
              </a:rPr>
              <a:t>    </a:t>
            </a:r>
            <a:r>
              <a:rPr lang="en-US" altLang="ja-JP" sz="2400" dirty="0" smtClean="0">
                <a:solidFill>
                  <a:srgbClr val="FFC000"/>
                </a:solidFill>
              </a:rPr>
              <a:t>$ </a:t>
            </a:r>
            <a:r>
              <a:rPr lang="en-US" altLang="ja-JP" sz="2400" dirty="0" err="1">
                <a:solidFill>
                  <a:srgbClr val="FFC000"/>
                </a:solidFill>
              </a:rPr>
              <a:t>git</a:t>
            </a:r>
            <a:r>
              <a:rPr lang="en-US" altLang="ja-JP" sz="2400" dirty="0">
                <a:solidFill>
                  <a:srgbClr val="FFC000"/>
                </a:solidFill>
              </a:rPr>
              <a:t> checkout master</a:t>
            </a:r>
            <a:endParaRPr kumimoji="1" lang="en-US" altLang="ja-JP" sz="24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kumimoji="1" lang="en-US" altLang="ja-JP" sz="2400" dirty="0" smtClean="0">
                <a:solidFill>
                  <a:srgbClr val="FFC000"/>
                </a:solidFill>
              </a:rPr>
              <a:t>    $ </a:t>
            </a:r>
            <a:r>
              <a:rPr kumimoji="1" lang="en-US" altLang="ja-JP" sz="2400" dirty="0" err="1" smtClean="0">
                <a:solidFill>
                  <a:srgbClr val="FFC000"/>
                </a:solidFill>
              </a:rPr>
              <a:t>git</a:t>
            </a:r>
            <a:r>
              <a:rPr kumimoji="1" lang="en-US" altLang="ja-JP" sz="2400" dirty="0" smtClean="0">
                <a:solidFill>
                  <a:srgbClr val="FFC000"/>
                </a:solidFill>
              </a:rPr>
              <a:t> merge upstream/master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6860" y="666750"/>
            <a:ext cx="3876539" cy="1905000"/>
          </a:xfrm>
          <a:prstGeom prst="roundRect">
            <a:avLst>
              <a:gd name="adj" fmla="val 9130"/>
            </a:avLst>
          </a:prstGeom>
          <a:solidFill>
            <a:schemeClr val="bg1">
              <a:lumMod val="65000"/>
              <a:lumOff val="35000"/>
              <a:alpha val="8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" name="Picture 8" descr="the Origina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714690"/>
            <a:ext cx="866460" cy="86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19200" y="666750"/>
            <a:ext cx="1778283" cy="338554"/>
          </a:xfrm>
          <a:prstGeom prst="rect">
            <a:avLst/>
          </a:prstGeom>
          <a:noFill/>
          <a:effectLst>
            <a:outerShdw dist="25400" dir="2700000" algn="tl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1600" b="1" dirty="0" err="1" smtClean="0"/>
              <a:t>GitHub</a:t>
            </a:r>
            <a:r>
              <a:rPr lang="en-US" altLang="ja-JP" sz="1600" b="1" dirty="0" smtClean="0"/>
              <a:t>/Lab</a:t>
            </a:r>
            <a:endParaRPr kumimoji="1" lang="ja-JP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86601" y="913494"/>
            <a:ext cx="1100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Blessed</a:t>
            </a:r>
            <a:br>
              <a:rPr kumimoji="1" lang="en-US" altLang="ja-JP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kumimoji="1" lang="en-US" altLang="ja-JP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repository</a:t>
            </a:r>
            <a:endParaRPr kumimoji="1" lang="ja-JP" alt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円柱 9"/>
          <p:cNvSpPr/>
          <p:nvPr/>
        </p:nvSpPr>
        <p:spPr>
          <a:xfrm>
            <a:off x="1604403" y="2979958"/>
            <a:ext cx="1896595" cy="871297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2917" y="3339407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master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3340526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ix-xxx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" name="Picture 3" descr="D:\x\work\pusheenc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51255"/>
            <a:ext cx="930295" cy="93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286000" y="4003655"/>
            <a:ext cx="1253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Developer A</a:t>
            </a:r>
            <a:endParaRPr kumimoji="1" lang="ja-JP" altLang="en-US" dirty="0"/>
          </a:p>
        </p:txBody>
      </p:sp>
      <p:sp>
        <p:nvSpPr>
          <p:cNvPr id="16" name="円柱 9"/>
          <p:cNvSpPr/>
          <p:nvPr/>
        </p:nvSpPr>
        <p:spPr>
          <a:xfrm>
            <a:off x="1336964" y="1428288"/>
            <a:ext cx="1177636" cy="871297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200" y="1809750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master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円柱 9"/>
          <p:cNvSpPr/>
          <p:nvPr/>
        </p:nvSpPr>
        <p:spPr>
          <a:xfrm>
            <a:off x="2895600" y="1428750"/>
            <a:ext cx="1177636" cy="871297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38442" y="912787"/>
            <a:ext cx="1100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Developer</a:t>
            </a:r>
            <a:br>
              <a:rPr kumimoji="1" lang="en-US" altLang="ja-JP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kumimoji="1" lang="en-US" altLang="ja-JP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public</a:t>
            </a:r>
            <a:endParaRPr kumimoji="1" lang="ja-JP" alt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17" idx="2"/>
            <a:endCxn id="12" idx="0"/>
          </p:cNvCxnSpPr>
          <p:nvPr/>
        </p:nvCxnSpPr>
        <p:spPr>
          <a:xfrm>
            <a:off x="1920993" y="2114550"/>
            <a:ext cx="162717" cy="1224857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168414" y="1581150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master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68414" y="1914978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ix-xxx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1" name="Curved Connector 30"/>
          <p:cNvCxnSpPr>
            <a:stCxn id="12" idx="2"/>
            <a:endCxn id="12" idx="1"/>
          </p:cNvCxnSpPr>
          <p:nvPr/>
        </p:nvCxnSpPr>
        <p:spPr>
          <a:xfrm rot="5400000" flipH="1">
            <a:off x="1847114" y="3407611"/>
            <a:ext cx="152400" cy="320793"/>
          </a:xfrm>
          <a:prstGeom prst="curvedConnector4">
            <a:avLst>
              <a:gd name="adj1" fmla="val -150000"/>
              <a:gd name="adj2" fmla="val 139589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6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dirty="0" smtClean="0"/>
              <a:t>Pros and Cons</a:t>
            </a:r>
            <a:endParaRPr kumimoji="1" lang="ja-JP" alt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032D-29BC-4B17-BF63-513B13476EB2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514382"/>
              </p:ext>
            </p:extLst>
          </p:nvPr>
        </p:nvGraphicFramePr>
        <p:xfrm>
          <a:off x="356027" y="722630"/>
          <a:ext cx="8483173" cy="3601720"/>
        </p:xfrm>
        <a:graphic>
          <a:graphicData uri="http://schemas.openxmlformats.org/drawingml/2006/table">
            <a:tbl>
              <a:tblPr firstRow="1" firstCol="1" bandRow="1" bandCol="1">
                <a:tableStyleId>{F2DE63D5-997A-4646-A377-4702673A728D}</a:tableStyleId>
              </a:tblPr>
              <a:tblGrid>
                <a:gridCol w="1478266"/>
                <a:gridCol w="3652106"/>
                <a:gridCol w="3352801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 smtClean="0"/>
                        <a:t>Pros.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 smtClean="0"/>
                        <a:t>Cons.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err="1" smtClean="0"/>
                        <a:t>GitHub</a:t>
                      </a:r>
                      <a:r>
                        <a:rPr kumimoji="1" lang="en-US" altLang="ja-JP" sz="1800" baseline="0" dirty="0" smtClean="0"/>
                        <a:t/>
                      </a:r>
                      <a:br>
                        <a:rPr kumimoji="1" lang="en-US" altLang="ja-JP" sz="1800" baseline="0" dirty="0" smtClean="0"/>
                      </a:br>
                      <a:r>
                        <a:rPr kumimoji="1" lang="en-US" altLang="ja-JP" sz="1800" baseline="0" dirty="0" smtClean="0"/>
                        <a:t>Flow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dirty="0" smtClean="0">
                          <a:solidFill>
                            <a:schemeClr val="accent2"/>
                          </a:solidFill>
                        </a:rPr>
                        <a:t>シンプルで素早い開発</a:t>
                      </a:r>
                      <a:r>
                        <a:rPr kumimoji="1" lang="en-US" altLang="ja-JP" sz="1600" dirty="0" smtClean="0">
                          <a:solidFill>
                            <a:schemeClr val="accent2"/>
                          </a:solidFill>
                        </a:rPr>
                        <a:t/>
                      </a:r>
                      <a:br>
                        <a:rPr kumimoji="1" lang="en-US" altLang="ja-JP" sz="1600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kumimoji="1" lang="ja-JP" altLang="en-US" sz="1600" dirty="0" smtClean="0">
                          <a:solidFill>
                            <a:schemeClr val="accent2"/>
                          </a:solidFill>
                        </a:rPr>
                        <a:t>（</a:t>
                      </a:r>
                      <a:r>
                        <a:rPr kumimoji="1" lang="en-US" altLang="ja-JP" sz="1600" dirty="0" err="1" smtClean="0">
                          <a:solidFill>
                            <a:schemeClr val="accent2"/>
                          </a:solidFill>
                        </a:rPr>
                        <a:t>GitHub</a:t>
                      </a:r>
                      <a:r>
                        <a:rPr kumimoji="1" lang="en-US" altLang="ja-JP" sz="1600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ja-JP" altLang="en-US" sz="1600" dirty="0" smtClean="0">
                          <a:solidFill>
                            <a:schemeClr val="accent2"/>
                          </a:solidFill>
                        </a:rPr>
                        <a:t>社オススメ）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dirty="0" err="1" smtClean="0">
                          <a:solidFill>
                            <a:schemeClr val="accent2"/>
                          </a:solidFill>
                        </a:rPr>
                        <a:t>GitHub</a:t>
                      </a:r>
                      <a:r>
                        <a:rPr kumimoji="1" lang="en-US" altLang="ja-JP" sz="1600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ja-JP" altLang="en-US" sz="1600" dirty="0" smtClean="0">
                          <a:solidFill>
                            <a:schemeClr val="accent2"/>
                          </a:solidFill>
                        </a:rPr>
                        <a:t>上の</a:t>
                      </a:r>
                      <a:r>
                        <a:rPr kumimoji="1" lang="ja-JP" altLang="en-US" sz="1600" baseline="0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ja-JP" sz="1600" baseline="0" dirty="0" smtClean="0">
                          <a:solidFill>
                            <a:schemeClr val="accent2"/>
                          </a:solidFill>
                        </a:rPr>
                        <a:t>Branches </a:t>
                      </a:r>
                      <a:r>
                        <a:rPr kumimoji="1" lang="ja-JP" altLang="en-US" sz="1600" dirty="0" smtClean="0">
                          <a:solidFill>
                            <a:schemeClr val="accent2"/>
                          </a:solidFill>
                        </a:rPr>
                        <a:t>を見れば現在の活動が一目瞭然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600" dirty="0" smtClean="0">
                          <a:solidFill>
                            <a:schemeClr val="accent1"/>
                          </a:solidFill>
                        </a:rPr>
                        <a:t>master </a:t>
                      </a:r>
                      <a:r>
                        <a:rPr lang="ja-JP" altLang="en-US" sz="1600" dirty="0" smtClean="0">
                          <a:solidFill>
                            <a:schemeClr val="accent1"/>
                          </a:solidFill>
                        </a:rPr>
                        <a:t>へ直接 </a:t>
                      </a:r>
                      <a:r>
                        <a:rPr lang="en-US" altLang="ja-JP" sz="1600" dirty="0" smtClean="0">
                          <a:solidFill>
                            <a:schemeClr val="accent1"/>
                          </a:solidFill>
                        </a:rPr>
                        <a:t>commit </a:t>
                      </a:r>
                      <a:r>
                        <a:rPr lang="ja-JP" altLang="en-US" sz="1600" dirty="0" smtClean="0">
                          <a:solidFill>
                            <a:schemeClr val="accent1"/>
                          </a:solidFill>
                        </a:rPr>
                        <a:t>しないように徹底する必要あり</a:t>
                      </a:r>
                      <a:r>
                        <a:rPr lang="en-US" altLang="ja-JP" sz="1600" dirty="0" smtClean="0">
                          <a:solidFill>
                            <a:schemeClr val="accent1"/>
                          </a:solidFill>
                        </a:rPr>
                        <a:t/>
                      </a:r>
                      <a:br>
                        <a:rPr lang="en-US" altLang="ja-JP" sz="1600" dirty="0" smtClean="0">
                          <a:solidFill>
                            <a:schemeClr val="accent1"/>
                          </a:solidFill>
                        </a:rPr>
                      </a:br>
                      <a:r>
                        <a:rPr lang="ja-JP" altLang="en-US" sz="1600" strike="sngStrike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</a:rPr>
                        <a:t>（</a:t>
                      </a:r>
                      <a:r>
                        <a:rPr lang="en-US" altLang="ja-JP" sz="1600" strike="sngStrike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</a:rPr>
                        <a:t>Git</a:t>
                      </a:r>
                      <a:r>
                        <a:rPr lang="en-US" altLang="ja-JP" sz="1600" strike="sngStrike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ja-JP" altLang="en-US" sz="1600" strike="sngStrike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</a:rPr>
                        <a:t>の </a:t>
                      </a:r>
                      <a:r>
                        <a:rPr lang="en-US" altLang="ja-JP" sz="1600" strike="sngStrike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</a:rPr>
                        <a:t>hook </a:t>
                      </a:r>
                      <a:r>
                        <a:rPr lang="ja-JP" altLang="en-US" sz="1600" strike="sngStrike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</a:rPr>
                        <a:t>でコミットユーザを制限するのもありかも</a:t>
                      </a:r>
                      <a:r>
                        <a:rPr lang="ja-JP" altLang="en-US" sz="1600" strike="sngStrike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</a:rPr>
                        <a:t>）</a:t>
                      </a:r>
                      <a:r>
                        <a:rPr lang="en-US" altLang="ja-JP" sz="1600" strike="sngStrike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</a:rPr>
                        <a:t/>
                      </a:r>
                      <a:br>
                        <a:rPr lang="en-US" altLang="ja-JP" sz="1600" strike="sngStrike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</a:rPr>
                      </a:br>
                      <a:r>
                        <a:rPr lang="en-US" altLang="ja-JP" sz="1600" strike="noStrike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 master </a:t>
                      </a:r>
                      <a:r>
                        <a:rPr lang="ja-JP" altLang="en-US" sz="1600" strike="noStrike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を </a:t>
                      </a:r>
                      <a:r>
                        <a:rPr lang="en-US" altLang="ja-JP" sz="1600" b="1" strike="noStrike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protected branch</a:t>
                      </a:r>
                      <a:r>
                        <a:rPr lang="en-US" altLang="ja-JP" sz="1600" strike="noStrike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ja-JP" altLang="en-US" sz="1600" strike="noStrike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にして、ユーザ権限 </a:t>
                      </a:r>
                      <a:r>
                        <a:rPr lang="en-US" altLang="ja-JP" sz="1600" strike="noStrike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(Developer or Master)</a:t>
                      </a:r>
                      <a:r>
                        <a:rPr lang="ja-JP" altLang="en-US" sz="1600" strike="noStrike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 で制御すれば</a:t>
                      </a:r>
                      <a:r>
                        <a:rPr lang="en-US" altLang="ja-JP" sz="1600" strike="noStrike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OK</a:t>
                      </a:r>
                      <a:r>
                        <a:rPr lang="en-US" altLang="ja-JP" sz="1600" strike="noStrike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/>
                      </a:r>
                      <a:br>
                        <a:rPr lang="en-US" altLang="ja-JP" sz="1600" strike="noStrike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</a:br>
                      <a:r>
                        <a:rPr lang="en-US" altLang="ja-JP" sz="1600" strike="noStrike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[2014-06-07]</a:t>
                      </a:r>
                      <a:endParaRPr kumimoji="1" lang="en-US" altLang="ja-JP" sz="1600" strike="noStrike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Fork &amp; Pull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1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600" dirty="0" smtClean="0">
                          <a:solidFill>
                            <a:schemeClr val="accent2"/>
                          </a:solidFill>
                        </a:rPr>
                        <a:t>master </a:t>
                      </a:r>
                      <a:r>
                        <a:rPr kumimoji="1" lang="ja-JP" altLang="en-US" sz="1600" dirty="0" smtClean="0">
                          <a:solidFill>
                            <a:schemeClr val="accent2"/>
                          </a:solidFill>
                        </a:rPr>
                        <a:t>が不用意に荒らされない</a:t>
                      </a:r>
                      <a:endParaRPr kumimoji="1" lang="en-US" altLang="ja-JP" sz="1600" dirty="0" smtClean="0">
                        <a:solidFill>
                          <a:schemeClr val="accent2"/>
                        </a:solidFill>
                      </a:endParaRPr>
                    </a:p>
                    <a:p>
                      <a:pPr marL="174625" marR="0" lvl="1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600" dirty="0" smtClean="0">
                          <a:solidFill>
                            <a:schemeClr val="accent2"/>
                          </a:solidFill>
                        </a:rPr>
                        <a:t>オープンソースな開発を味わえるかも</a:t>
                      </a:r>
                      <a:endParaRPr kumimoji="1" lang="en-US" altLang="ja-JP" sz="160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dirty="0" smtClean="0">
                          <a:solidFill>
                            <a:schemeClr val="accent1"/>
                          </a:solidFill>
                        </a:rPr>
                        <a:t>作業が複雑</a:t>
                      </a:r>
                      <a:endParaRPr kumimoji="1" lang="en-US" altLang="ja-JP" sz="16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dirty="0" smtClean="0">
                          <a:solidFill>
                            <a:schemeClr val="accent1"/>
                          </a:solidFill>
                        </a:rPr>
                        <a:t>Maintainer</a:t>
                      </a:r>
                      <a:r>
                        <a:rPr kumimoji="1" lang="ja-JP" altLang="en-US" sz="1600" dirty="0" smtClean="0">
                          <a:solidFill>
                            <a:schemeClr val="accent1"/>
                          </a:solidFill>
                        </a:rPr>
                        <a:t>（マージ担当）が忙しいとボトルネックになる</a:t>
                      </a:r>
                      <a:endParaRPr kumimoji="1" lang="en-US" altLang="ja-JP" sz="16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81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dirty="0"/>
              <a:t>C</a:t>
            </a:r>
            <a:r>
              <a:rPr lang="en-US" altLang="ja-JP" b="0" dirty="0" smtClean="0"/>
              <a:t>ollaborative </a:t>
            </a:r>
            <a:r>
              <a:rPr lang="en-US" altLang="ja-JP" b="0" dirty="0"/>
              <a:t>development </a:t>
            </a:r>
            <a:r>
              <a:rPr lang="en-US" altLang="ja-JP" b="0" dirty="0" smtClean="0"/>
              <a:t>models with pull requests</a:t>
            </a:r>
            <a:endParaRPr kumimoji="1" lang="ja-JP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032D-29BC-4B17-BF63-513B13476EB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702327"/>
            <a:ext cx="7520880" cy="2362200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 smtClean="0"/>
              <a:t>GitHub</a:t>
            </a:r>
            <a:r>
              <a:rPr kumimoji="1" lang="en-US" altLang="ja-JP" dirty="0" smtClean="0"/>
              <a:t> Flow</a:t>
            </a:r>
            <a:r>
              <a:rPr kumimoji="1" lang="en-US" altLang="ja-JP" sz="2800" dirty="0" smtClean="0"/>
              <a:t> (Shared Repo &amp; Pull Request)</a:t>
            </a:r>
            <a:endParaRPr lang="en-US" altLang="ja-JP" dirty="0"/>
          </a:p>
          <a:p>
            <a:pPr lvl="1"/>
            <a:r>
              <a:rPr lang="en-US" altLang="ja-JP" dirty="0"/>
              <a:t>P</a:t>
            </a:r>
            <a:r>
              <a:rPr lang="en-US" altLang="ja-JP" dirty="0" smtClean="0"/>
              <a:t>revalent </a:t>
            </a:r>
            <a:r>
              <a:rPr lang="en-US" altLang="ja-JP" dirty="0"/>
              <a:t>with small teams and 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organizations</a:t>
            </a:r>
          </a:p>
          <a:p>
            <a:endParaRPr lang="en-US" altLang="ja-JP" sz="1200" dirty="0"/>
          </a:p>
          <a:p>
            <a:r>
              <a:rPr lang="en-US" altLang="ja-JP" dirty="0"/>
              <a:t>Fork &amp; </a:t>
            </a:r>
            <a:r>
              <a:rPr lang="en-US" altLang="ja-JP" dirty="0" smtClean="0"/>
              <a:t>Pull Request</a:t>
            </a:r>
          </a:p>
          <a:p>
            <a:pPr lvl="1"/>
            <a:r>
              <a:rPr lang="en-US" altLang="ja-JP" dirty="0" smtClean="0"/>
              <a:t>Popular </a:t>
            </a:r>
            <a:r>
              <a:rPr lang="en-US" altLang="ja-JP" dirty="0"/>
              <a:t>with </a:t>
            </a:r>
            <a:r>
              <a:rPr lang="en-US" altLang="ja-JP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open source projects</a:t>
            </a:r>
            <a:endParaRPr kumimoji="1" lang="en-US" altLang="ja-JP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044" y="3215192"/>
            <a:ext cx="8352156" cy="120032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chemeClr val="tx1">
                    <a:lumMod val="90000"/>
                  </a:schemeClr>
                </a:solidFill>
              </a:rPr>
              <a:t>c</a:t>
            </a:r>
            <a:r>
              <a:rPr lang="en-US" altLang="ja-JP" sz="2400" dirty="0" smtClean="0">
                <a:solidFill>
                  <a:schemeClr val="tx1">
                    <a:lumMod val="90000"/>
                  </a:schemeClr>
                </a:solidFill>
              </a:rPr>
              <a:t>f.</a:t>
            </a:r>
          </a:p>
          <a:p>
            <a:pPr marL="344488" lvl="1"/>
            <a:r>
              <a:rPr lang="en-US" altLang="ja-JP" sz="2400" dirty="0" smtClean="0">
                <a:solidFill>
                  <a:schemeClr val="tx1">
                    <a:lumMod val="90000"/>
                  </a:schemeClr>
                </a:solidFill>
              </a:rPr>
              <a:t>https://help.github.com/articles/what-is-a-good-git-workflow</a:t>
            </a:r>
          </a:p>
          <a:p>
            <a:pPr marL="344488" lvl="1"/>
            <a:r>
              <a:rPr lang="en-US" altLang="ja-JP" sz="2400" dirty="0" smtClean="0">
                <a:solidFill>
                  <a:schemeClr val="tx1">
                    <a:lumMod val="90000"/>
                  </a:schemeClr>
                </a:solidFill>
              </a:rPr>
              <a:t>https://help.github.com/articles/using-pull-requests</a:t>
            </a:r>
            <a:endParaRPr lang="en-US" altLang="ja-JP" dirty="0">
              <a:solidFill>
                <a:schemeClr val="tx1">
                  <a:lumMod val="90000"/>
                </a:schemeClr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7772400" y="666750"/>
            <a:ext cx="629752" cy="2220639"/>
          </a:xfrm>
          <a:custGeom>
            <a:avLst/>
            <a:gdLst/>
            <a:ahLst/>
            <a:cxnLst/>
            <a:rect l="l" t="t" r="r" b="b"/>
            <a:pathLst>
              <a:path w="692727" h="2018763">
                <a:moveTo>
                  <a:pt x="346364" y="0"/>
                </a:moveTo>
                <a:lnTo>
                  <a:pt x="692727" y="391998"/>
                </a:lnTo>
                <a:lnTo>
                  <a:pt x="520821" y="391998"/>
                </a:lnTo>
                <a:lnTo>
                  <a:pt x="346363" y="2018763"/>
                </a:lnTo>
                <a:lnTo>
                  <a:pt x="171906" y="391998"/>
                </a:lnTo>
                <a:lnTo>
                  <a:pt x="0" y="391998"/>
                </a:lnTo>
                <a:close/>
              </a:path>
            </a:pathLst>
          </a:custGeom>
          <a:gradFill flip="none" rotWithShape="1">
            <a:gsLst>
              <a:gs pos="0">
                <a:srgbClr val="0070C0"/>
              </a:gs>
              <a:gs pos="100000">
                <a:schemeClr val="accent2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</a:t>
            </a:r>
            <a:r>
              <a:rPr kumimoji="1" lang="en-US" altLang="ja-JP" dirty="0" smtClean="0">
                <a:solidFill>
                  <a:schemeClr val="tx1"/>
                </a:solidFill>
              </a:rPr>
              <a:t>implicity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Isosceles Triangle 7"/>
          <p:cNvSpPr/>
          <p:nvPr/>
        </p:nvSpPr>
        <p:spPr>
          <a:xfrm rot="10800000">
            <a:off x="8209448" y="691488"/>
            <a:ext cx="629752" cy="2220639"/>
          </a:xfrm>
          <a:custGeom>
            <a:avLst/>
            <a:gdLst/>
            <a:ahLst/>
            <a:cxnLst/>
            <a:rect l="l" t="t" r="r" b="b"/>
            <a:pathLst>
              <a:path w="692727" h="2018763">
                <a:moveTo>
                  <a:pt x="346364" y="0"/>
                </a:moveTo>
                <a:lnTo>
                  <a:pt x="692727" y="391998"/>
                </a:lnTo>
                <a:lnTo>
                  <a:pt x="520821" y="391998"/>
                </a:lnTo>
                <a:lnTo>
                  <a:pt x="346363" y="2018763"/>
                </a:lnTo>
                <a:lnTo>
                  <a:pt x="171906" y="391998"/>
                </a:lnTo>
                <a:lnTo>
                  <a:pt x="0" y="391998"/>
                </a:lnTo>
                <a:close/>
              </a:path>
            </a:pathLst>
          </a:custGeom>
          <a:gradFill flip="none" rotWithShape="1">
            <a:gsLst>
              <a:gs pos="0">
                <a:srgbClr val="FF3399"/>
              </a:gs>
              <a:gs pos="100000">
                <a:schemeClr val="accent1">
                  <a:tint val="23500"/>
                  <a:satMod val="160000"/>
                  <a:alpha val="0"/>
                  <a:lumMod val="10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ja-JP" dirty="0" smtClean="0"/>
              <a:t>Manageability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453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DE032D-29BC-4B17-BF63-513B13476EB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GitHub</a:t>
            </a:r>
            <a:r>
              <a:rPr kumimoji="1" lang="en-US" altLang="ja-JP" dirty="0" smtClean="0"/>
              <a:t> Flow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42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0" dirty="0" err="1" smtClean="0"/>
              <a:t>GitHub</a:t>
            </a:r>
            <a:r>
              <a:rPr kumimoji="1" lang="en-US" altLang="ja-JP" b="0" dirty="0" smtClean="0"/>
              <a:t> Flow</a:t>
            </a:r>
            <a:endParaRPr kumimoji="1" lang="ja-JP" alt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032D-29BC-4B17-BF63-513B13476EB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48200" y="548269"/>
            <a:ext cx="4495800" cy="432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 smtClean="0"/>
              <a:t>1. Clone the blessed repository</a:t>
            </a:r>
          </a:p>
          <a:p>
            <a:pPr marL="0" indent="0">
              <a:buNone/>
            </a:pPr>
            <a:r>
              <a:rPr lang="en-US" altLang="ja-JP" sz="2400" dirty="0" smtClean="0"/>
              <a:t>  </a:t>
            </a:r>
            <a:r>
              <a:rPr lang="en-US" altLang="ja-JP" sz="2400" dirty="0" smtClean="0">
                <a:solidFill>
                  <a:schemeClr val="accent2"/>
                </a:solidFill>
              </a:rPr>
              <a:t>$ </a:t>
            </a:r>
            <a:r>
              <a:rPr lang="en-US" altLang="ja-JP" sz="2400" dirty="0" err="1" smtClean="0">
                <a:solidFill>
                  <a:schemeClr val="accent2"/>
                </a:solidFill>
              </a:rPr>
              <a:t>git</a:t>
            </a:r>
            <a:r>
              <a:rPr lang="en-US" altLang="ja-JP" sz="2400" dirty="0" smtClean="0">
                <a:solidFill>
                  <a:schemeClr val="accent2"/>
                </a:solidFill>
              </a:rPr>
              <a:t> clone </a:t>
            </a:r>
            <a:r>
              <a:rPr lang="en-US" altLang="ja-JP" sz="2400" dirty="0" err="1" smtClean="0">
                <a:solidFill>
                  <a:schemeClr val="accent2"/>
                </a:solidFill>
              </a:rPr>
              <a:t>git</a:t>
            </a:r>
            <a:r>
              <a:rPr lang="en-US" altLang="ja-JP" sz="2400" dirty="0" smtClean="0">
                <a:solidFill>
                  <a:schemeClr val="accent2"/>
                </a:solidFill>
              </a:rPr>
              <a:t>@.../</a:t>
            </a:r>
            <a:r>
              <a:rPr lang="en-US" altLang="ja-JP" sz="2400" dirty="0" err="1" smtClean="0">
                <a:solidFill>
                  <a:schemeClr val="accent2"/>
                </a:solidFill>
              </a:rPr>
              <a:t>project.git</a:t>
            </a:r>
            <a:endParaRPr kumimoji="1" lang="en-US" altLang="ja-JP" sz="2400" dirty="0" smtClean="0"/>
          </a:p>
          <a:p>
            <a:pPr marL="0" indent="0">
              <a:buNone/>
            </a:pPr>
            <a:endParaRPr lang="en-US" altLang="ja-JP" sz="1200" dirty="0" smtClean="0"/>
          </a:p>
          <a:p>
            <a:pPr marL="341313" indent="-341313">
              <a:buNone/>
            </a:pPr>
            <a:r>
              <a:rPr lang="en-US" altLang="ja-JP" sz="2400" dirty="0" smtClean="0"/>
              <a:t>2. Create a topic branch and</a:t>
            </a:r>
            <a:br>
              <a:rPr lang="en-US" altLang="ja-JP" sz="2400" dirty="0" smtClean="0"/>
            </a:br>
            <a:r>
              <a:rPr lang="en-US" altLang="ja-JP" sz="2400" dirty="0" smtClean="0"/>
              <a:t>check it out</a:t>
            </a:r>
          </a:p>
          <a:p>
            <a:pPr marL="0" indent="0">
              <a:buNone/>
            </a:pPr>
            <a:r>
              <a:rPr kumimoji="1" lang="en-US" altLang="ja-JP" sz="2400" dirty="0" smtClean="0"/>
              <a:t>  </a:t>
            </a:r>
            <a:r>
              <a:rPr kumimoji="1" lang="en-US" altLang="ja-JP" sz="2400" dirty="0" smtClean="0">
                <a:solidFill>
                  <a:schemeClr val="accent2"/>
                </a:solidFill>
              </a:rPr>
              <a:t>$ </a:t>
            </a:r>
            <a:r>
              <a:rPr kumimoji="1" lang="en-US" altLang="ja-JP" sz="2400" dirty="0" err="1" smtClean="0">
                <a:solidFill>
                  <a:schemeClr val="accent2"/>
                </a:solidFill>
              </a:rPr>
              <a:t>git</a:t>
            </a:r>
            <a:r>
              <a:rPr kumimoji="1" lang="en-US" altLang="ja-JP" sz="2400" dirty="0" smtClean="0">
                <a:solidFill>
                  <a:schemeClr val="accent2"/>
                </a:solidFill>
              </a:rPr>
              <a:t> checkout –b fix-xxx</a:t>
            </a:r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r>
              <a:rPr kumimoji="1" lang="en-US" altLang="ja-JP" sz="2400" dirty="0" smtClean="0"/>
              <a:t>3. Push the topic branch</a:t>
            </a:r>
          </a:p>
          <a:p>
            <a:pPr marL="0" indent="0">
              <a:buNone/>
            </a:pPr>
            <a:r>
              <a:rPr lang="en-US" altLang="ja-JP" sz="2400" dirty="0" smtClean="0"/>
              <a:t>  </a:t>
            </a:r>
            <a:r>
              <a:rPr lang="en-US" altLang="ja-JP" sz="2400" dirty="0" smtClean="0">
                <a:solidFill>
                  <a:schemeClr val="accent2"/>
                </a:solidFill>
              </a:rPr>
              <a:t>$ </a:t>
            </a:r>
            <a:r>
              <a:rPr lang="en-US" altLang="ja-JP" sz="2400" dirty="0" err="1" smtClean="0">
                <a:solidFill>
                  <a:schemeClr val="accent2"/>
                </a:solidFill>
              </a:rPr>
              <a:t>git</a:t>
            </a:r>
            <a:r>
              <a:rPr lang="en-US" altLang="ja-JP" sz="2400" dirty="0" smtClean="0">
                <a:solidFill>
                  <a:schemeClr val="accent2"/>
                </a:solidFill>
              </a:rPr>
              <a:t> push –u origin fix-xxx</a:t>
            </a:r>
            <a:endParaRPr kumimoji="1" lang="en-US" altLang="ja-JP" sz="2400" dirty="0" smtClean="0">
              <a:solidFill>
                <a:schemeClr val="accent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6860" y="666750"/>
            <a:ext cx="3876539" cy="1905000"/>
          </a:xfrm>
          <a:prstGeom prst="roundRect">
            <a:avLst>
              <a:gd name="adj" fmla="val 9130"/>
            </a:avLst>
          </a:prstGeom>
          <a:solidFill>
            <a:schemeClr val="bg1">
              <a:lumMod val="65000"/>
              <a:lumOff val="35000"/>
              <a:alpha val="8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Picture 8" descr="the Origina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714690"/>
            <a:ext cx="866460" cy="86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19200" y="666750"/>
            <a:ext cx="1778283" cy="338554"/>
          </a:xfrm>
          <a:prstGeom prst="rect">
            <a:avLst/>
          </a:prstGeom>
          <a:noFill/>
          <a:effectLst>
            <a:outerShdw dist="25400" dir="2700000" algn="tl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1600" b="1" dirty="0" err="1" smtClean="0"/>
              <a:t>GitHub</a:t>
            </a:r>
            <a:r>
              <a:rPr lang="en-US" altLang="ja-JP" sz="1600" b="1" dirty="0" smtClean="0"/>
              <a:t>/Lab</a:t>
            </a:r>
            <a:endParaRPr kumimoji="1" lang="ja-JP" alt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569430" y="1050730"/>
            <a:ext cx="197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Blessed repository</a:t>
            </a:r>
            <a:endParaRPr kumimoji="1" lang="ja-JP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円柱 9"/>
          <p:cNvSpPr/>
          <p:nvPr/>
        </p:nvSpPr>
        <p:spPr>
          <a:xfrm>
            <a:off x="1604403" y="2979958"/>
            <a:ext cx="1896595" cy="871297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762917" y="3339407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master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67000" y="3340526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ix-xxx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0" name="Picture 3" descr="D:\x\work\pusheenc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51255"/>
            <a:ext cx="930295" cy="93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286000" y="4003655"/>
            <a:ext cx="1253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Developer A</a:t>
            </a:r>
            <a:endParaRPr kumimoji="1" lang="ja-JP" altLang="en-US" dirty="0"/>
          </a:p>
        </p:txBody>
      </p:sp>
      <p:sp>
        <p:nvSpPr>
          <p:cNvPr id="43" name="円柱 9"/>
          <p:cNvSpPr/>
          <p:nvPr/>
        </p:nvSpPr>
        <p:spPr>
          <a:xfrm>
            <a:off x="1604403" y="1428288"/>
            <a:ext cx="1896595" cy="871297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762917" y="1809750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master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67000" y="1809750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ix-xxx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endCxn id="38" idx="0"/>
          </p:cNvCxnSpPr>
          <p:nvPr/>
        </p:nvCxnSpPr>
        <p:spPr>
          <a:xfrm>
            <a:off x="2083710" y="2114550"/>
            <a:ext cx="0" cy="12248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0"/>
            <a:endCxn id="45" idx="2"/>
          </p:cNvCxnSpPr>
          <p:nvPr/>
        </p:nvCxnSpPr>
        <p:spPr>
          <a:xfrm flipV="1">
            <a:off x="2987793" y="2114550"/>
            <a:ext cx="0" cy="12259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3"/>
            <a:endCxn id="39" idx="1"/>
          </p:cNvCxnSpPr>
          <p:nvPr/>
        </p:nvCxnSpPr>
        <p:spPr>
          <a:xfrm>
            <a:off x="2404503" y="3491807"/>
            <a:ext cx="262497" cy="11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831170" y="2583418"/>
            <a:ext cx="2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400430" y="3125783"/>
            <a:ext cx="2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98695" y="2571750"/>
            <a:ext cx="2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572000" y="417195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chemeClr val="tx2">
                    <a:lumMod val="75000"/>
                  </a:schemeClr>
                </a:solidFill>
              </a:rPr>
              <a:t>この時点で作業内容を公開できる</a:t>
            </a:r>
            <a:endParaRPr lang="en-US" altLang="ja-JP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2">
                    <a:lumMod val="75000"/>
                  </a:schemeClr>
                </a:solidFill>
              </a:rPr>
              <a:t>（ブランチ一覧</a:t>
            </a:r>
            <a:r>
              <a:rPr lang="ja-JP" alt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＝</a:t>
            </a:r>
            <a:r>
              <a:rPr lang="en-US" altLang="ja-JP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ja-JP" altLang="en-US" dirty="0" smtClean="0">
                <a:solidFill>
                  <a:schemeClr val="tx2">
                    <a:lumMod val="75000"/>
                  </a:schemeClr>
                </a:solidFill>
              </a:rPr>
              <a:t>チーム全体の作業内容）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209800" y="85884"/>
            <a:ext cx="1219200" cy="173621"/>
            <a:chOff x="4495800" y="85884"/>
            <a:chExt cx="1219200" cy="173621"/>
          </a:xfrm>
        </p:grpSpPr>
        <p:sp>
          <p:nvSpPr>
            <p:cNvPr id="25" name="Rounded Rectangle 24"/>
            <p:cNvSpPr/>
            <p:nvPr/>
          </p:nvSpPr>
          <p:spPr>
            <a:xfrm>
              <a:off x="4495800" y="85884"/>
              <a:ext cx="1219200" cy="1736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503420" y="93351"/>
              <a:ext cx="373380" cy="15783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100000">
                  <a:srgbClr val="00B0F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429000" y="-190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accent2"/>
                </a:solidFill>
              </a:rPr>
              <a:t>1/4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6381" y="3068419"/>
            <a:ext cx="12947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solidFill>
                  <a:schemeClr val="accent2"/>
                </a:solidFill>
              </a:rPr>
              <a:t>Developer’s</a:t>
            </a:r>
          </a:p>
          <a:p>
            <a:pPr algn="r"/>
            <a:r>
              <a:rPr lang="en-US" altLang="ja-JP" dirty="0">
                <a:solidFill>
                  <a:schemeClr val="accent2"/>
                </a:solidFill>
              </a:rPr>
              <a:t>l</a:t>
            </a:r>
            <a:r>
              <a:rPr lang="en-US" altLang="ja-JP" dirty="0" smtClean="0">
                <a:solidFill>
                  <a:schemeClr val="accent2"/>
                </a:solidFill>
              </a:rPr>
              <a:t>ocal repo</a:t>
            </a:r>
          </a:p>
        </p:txBody>
      </p:sp>
    </p:spTree>
    <p:extLst>
      <p:ext uri="{BB962C8B-B14F-4D97-AF65-F5344CB8AC3E}">
        <p14:creationId xmlns:p14="http://schemas.microsoft.com/office/powerpoint/2010/main" val="344508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円柱 9"/>
          <p:cNvSpPr/>
          <p:nvPr/>
        </p:nvSpPr>
        <p:spPr>
          <a:xfrm>
            <a:off x="1604403" y="2979958"/>
            <a:ext cx="1896595" cy="871297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0" dirty="0" err="1" smtClean="0"/>
              <a:t>GitHub</a:t>
            </a:r>
            <a:r>
              <a:rPr kumimoji="1" lang="en-US" altLang="ja-JP" b="0" dirty="0" smtClean="0"/>
              <a:t> Flow</a:t>
            </a:r>
            <a:endParaRPr kumimoji="1" lang="ja-JP" alt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032D-29BC-4B17-BF63-513B13476EB2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48200" y="548269"/>
            <a:ext cx="3810000" cy="4320480"/>
          </a:xfrm>
        </p:spPr>
        <p:txBody>
          <a:bodyPr>
            <a:normAutofit/>
          </a:bodyPr>
          <a:lstStyle/>
          <a:p>
            <a:pPr marL="287338" indent="-287338">
              <a:buNone/>
            </a:pPr>
            <a:r>
              <a:rPr lang="en-US" altLang="ja-JP" sz="2400" dirty="0"/>
              <a:t>4</a:t>
            </a:r>
            <a:r>
              <a:rPr lang="en-US" altLang="ja-JP" sz="2400" dirty="0" smtClean="0"/>
              <a:t>. Edit files and commit to the  topic blanch</a:t>
            </a:r>
          </a:p>
          <a:p>
            <a:pPr marL="0" indent="0">
              <a:buNone/>
            </a:pPr>
            <a:r>
              <a:rPr lang="en-US" altLang="ja-JP" sz="2400" dirty="0" smtClean="0">
                <a:solidFill>
                  <a:schemeClr val="accent2"/>
                </a:solidFill>
              </a:rPr>
              <a:t>  $ </a:t>
            </a:r>
            <a:r>
              <a:rPr lang="en-US" altLang="ja-JP" sz="2400" dirty="0" err="1" smtClean="0">
                <a:solidFill>
                  <a:schemeClr val="accent2"/>
                </a:solidFill>
              </a:rPr>
              <a:t>git</a:t>
            </a:r>
            <a:r>
              <a:rPr lang="en-US" altLang="ja-JP" sz="2400" dirty="0" smtClean="0">
                <a:solidFill>
                  <a:schemeClr val="accent2"/>
                </a:solidFill>
              </a:rPr>
              <a:t> checkout fix-xxx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chemeClr val="accent2"/>
                </a:solidFill>
              </a:rPr>
              <a:t> </a:t>
            </a:r>
            <a:r>
              <a:rPr lang="en-US" altLang="ja-JP" sz="2400" dirty="0" smtClean="0">
                <a:solidFill>
                  <a:schemeClr val="accent2"/>
                </a:solidFill>
              </a:rPr>
              <a:t> $ </a:t>
            </a:r>
            <a:r>
              <a:rPr lang="en-US" altLang="ja-JP" sz="2400" dirty="0" err="1" smtClean="0">
                <a:solidFill>
                  <a:schemeClr val="accent2"/>
                </a:solidFill>
              </a:rPr>
              <a:t>git</a:t>
            </a:r>
            <a:r>
              <a:rPr lang="en-US" altLang="ja-JP" sz="2400" dirty="0" smtClean="0">
                <a:solidFill>
                  <a:schemeClr val="accent2"/>
                </a:solidFill>
              </a:rPr>
              <a:t> add Sample.java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chemeClr val="accent2"/>
                </a:solidFill>
              </a:rPr>
              <a:t> </a:t>
            </a:r>
            <a:r>
              <a:rPr lang="en-US" altLang="ja-JP" sz="2400" dirty="0" smtClean="0">
                <a:solidFill>
                  <a:schemeClr val="accent2"/>
                </a:solidFill>
              </a:rPr>
              <a:t> … test …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chemeClr val="accent2"/>
                </a:solidFill>
              </a:rPr>
              <a:t> </a:t>
            </a:r>
            <a:r>
              <a:rPr lang="en-US" altLang="ja-JP" sz="2400" dirty="0" smtClean="0">
                <a:solidFill>
                  <a:schemeClr val="accent2"/>
                </a:solidFill>
              </a:rPr>
              <a:t> $ </a:t>
            </a:r>
            <a:r>
              <a:rPr lang="en-US" altLang="ja-JP" sz="2400" dirty="0" err="1" smtClean="0">
                <a:solidFill>
                  <a:schemeClr val="accent2"/>
                </a:solidFill>
              </a:rPr>
              <a:t>git</a:t>
            </a:r>
            <a:r>
              <a:rPr lang="en-US" altLang="ja-JP" sz="2400" dirty="0" smtClean="0">
                <a:solidFill>
                  <a:schemeClr val="accent2"/>
                </a:solidFill>
              </a:rPr>
              <a:t> commit</a:t>
            </a:r>
          </a:p>
          <a:p>
            <a:pPr marL="0" indent="0">
              <a:buNone/>
            </a:pPr>
            <a:endParaRPr kumimoji="1" lang="en-US" altLang="ja-JP" sz="1200" dirty="0" smtClean="0"/>
          </a:p>
          <a:p>
            <a:pPr marL="0" indent="0">
              <a:buNone/>
            </a:pPr>
            <a:r>
              <a:rPr lang="en-US" altLang="ja-JP" sz="2400" dirty="0" smtClean="0"/>
              <a:t>5</a:t>
            </a:r>
            <a:r>
              <a:rPr kumimoji="1" lang="en-US" altLang="ja-JP" sz="2400" dirty="0" smtClean="0"/>
              <a:t>. Push the topic branch</a:t>
            </a:r>
          </a:p>
          <a:p>
            <a:pPr marL="0" indent="0">
              <a:buNone/>
            </a:pPr>
            <a:r>
              <a:rPr lang="en-US" altLang="ja-JP" sz="2400" dirty="0" smtClean="0">
                <a:solidFill>
                  <a:schemeClr val="accent2"/>
                </a:solidFill>
              </a:rPr>
              <a:t>  $ </a:t>
            </a:r>
            <a:r>
              <a:rPr lang="en-US" altLang="ja-JP" sz="2400" dirty="0" err="1" smtClean="0">
                <a:solidFill>
                  <a:schemeClr val="accent2"/>
                </a:solidFill>
              </a:rPr>
              <a:t>git</a:t>
            </a:r>
            <a:r>
              <a:rPr lang="en-US" altLang="ja-JP" sz="2400" dirty="0" smtClean="0">
                <a:solidFill>
                  <a:schemeClr val="accent2"/>
                </a:solidFill>
              </a:rPr>
              <a:t> push</a:t>
            </a:r>
            <a:endParaRPr kumimoji="1" lang="en-US" altLang="ja-JP" sz="2400" dirty="0" smtClean="0">
              <a:solidFill>
                <a:schemeClr val="accent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6860" y="666750"/>
            <a:ext cx="3876539" cy="1905000"/>
          </a:xfrm>
          <a:prstGeom prst="roundRect">
            <a:avLst>
              <a:gd name="adj" fmla="val 9130"/>
            </a:avLst>
          </a:prstGeom>
          <a:solidFill>
            <a:schemeClr val="bg1">
              <a:lumMod val="65000"/>
              <a:lumOff val="35000"/>
              <a:alpha val="8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Picture 8" descr="the Origina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714690"/>
            <a:ext cx="866460" cy="86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19200" y="666750"/>
            <a:ext cx="1778283" cy="338554"/>
          </a:xfrm>
          <a:prstGeom prst="rect">
            <a:avLst/>
          </a:prstGeom>
          <a:noFill/>
          <a:effectLst>
            <a:outerShdw dist="25400" dir="2700000" algn="tl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1600" b="1" dirty="0" err="1" smtClean="0"/>
              <a:t>GitHub</a:t>
            </a:r>
            <a:r>
              <a:rPr lang="en-US" altLang="ja-JP" sz="1600" b="1" dirty="0" smtClean="0"/>
              <a:t>/Lab</a:t>
            </a:r>
            <a:endParaRPr kumimoji="1" lang="ja-JP" altLang="en-US" sz="1600" b="1" dirty="0"/>
          </a:p>
        </p:txBody>
      </p:sp>
      <p:sp>
        <p:nvSpPr>
          <p:cNvPr id="8" name="円柱 9"/>
          <p:cNvSpPr/>
          <p:nvPr/>
        </p:nvSpPr>
        <p:spPr>
          <a:xfrm>
            <a:off x="1604403" y="1428288"/>
            <a:ext cx="1896595" cy="871297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62917" y="1809750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master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2917" y="3339407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master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67000" y="3340526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ix-xxx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7" name="Picture 3" descr="D:\x\work\pusheenc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51255"/>
            <a:ext cx="930295" cy="93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569430" y="1050730"/>
            <a:ext cx="197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Blessed repository</a:t>
            </a:r>
            <a:endParaRPr kumimoji="1" lang="ja-JP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9" name="Straight Arrow Connector 28"/>
          <p:cNvCxnSpPr>
            <a:stCxn id="22" idx="0"/>
            <a:endCxn id="33" idx="2"/>
          </p:cNvCxnSpPr>
          <p:nvPr/>
        </p:nvCxnSpPr>
        <p:spPr>
          <a:xfrm flipV="1">
            <a:off x="2987793" y="2114550"/>
            <a:ext cx="0" cy="12259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667000" y="1809750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ix-xxx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6000" y="4003655"/>
            <a:ext cx="1253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Developer A</a:t>
            </a:r>
            <a:endParaRPr kumimoji="1" lang="ja-JP" altLang="en-US" dirty="0"/>
          </a:p>
        </p:txBody>
      </p:sp>
      <p:cxnSp>
        <p:nvCxnSpPr>
          <p:cNvPr id="10" name="Curved Connector 9"/>
          <p:cNvCxnSpPr>
            <a:stCxn id="22" idx="2"/>
            <a:endCxn id="22" idx="3"/>
          </p:cNvCxnSpPr>
          <p:nvPr/>
        </p:nvCxnSpPr>
        <p:spPr>
          <a:xfrm rot="5400000" flipH="1" flipV="1">
            <a:off x="3071989" y="3408729"/>
            <a:ext cx="152400" cy="320793"/>
          </a:xfrm>
          <a:prstGeom prst="curvedConnector4">
            <a:avLst>
              <a:gd name="adj1" fmla="val -161766"/>
              <a:gd name="adj2" fmla="val 14890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ket 17"/>
          <p:cNvSpPr/>
          <p:nvPr/>
        </p:nvSpPr>
        <p:spPr>
          <a:xfrm>
            <a:off x="8153400" y="1466535"/>
            <a:ext cx="152400" cy="1595481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TextBox 18"/>
          <p:cNvSpPr txBox="1"/>
          <p:nvPr/>
        </p:nvSpPr>
        <p:spPr>
          <a:xfrm rot="5400000">
            <a:off x="8044989" y="2050873"/>
            <a:ext cx="8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repeat</a:t>
            </a:r>
            <a:endParaRPr kumimoji="1" lang="ja-JP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07570" y="3574018"/>
            <a:ext cx="2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89730" y="2583418"/>
            <a:ext cx="2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209800" y="85884"/>
            <a:ext cx="1219200" cy="173621"/>
            <a:chOff x="4495800" y="85884"/>
            <a:chExt cx="1219200" cy="173621"/>
          </a:xfrm>
        </p:grpSpPr>
        <p:sp>
          <p:nvSpPr>
            <p:cNvPr id="24" name="Rounded Rectangle 23"/>
            <p:cNvSpPr/>
            <p:nvPr/>
          </p:nvSpPr>
          <p:spPr>
            <a:xfrm>
              <a:off x="4495800" y="85884"/>
              <a:ext cx="1219200" cy="1736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503420" y="93351"/>
              <a:ext cx="678180" cy="15783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100000">
                  <a:srgbClr val="00B0F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429000" y="-190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accent2"/>
                </a:solidFill>
              </a:rPr>
              <a:t>2</a:t>
            </a:r>
            <a:r>
              <a:rPr lang="en-US" altLang="ja-JP" b="1" dirty="0" smtClean="0">
                <a:solidFill>
                  <a:schemeClr val="accent2"/>
                </a:solidFill>
              </a:rPr>
              <a:t>/4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02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0" dirty="0" err="1" smtClean="0"/>
              <a:t>GitHub</a:t>
            </a:r>
            <a:r>
              <a:rPr kumimoji="1" lang="en-US" altLang="ja-JP" b="0" dirty="0" smtClean="0"/>
              <a:t> Flow</a:t>
            </a:r>
            <a:endParaRPr kumimoji="1" lang="ja-JP" alt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032D-29BC-4B17-BF63-513B13476EB2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48200" y="548269"/>
            <a:ext cx="4495800" cy="2813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 smtClean="0"/>
              <a:t>6. Open a Pull Request on </a:t>
            </a:r>
            <a:r>
              <a:rPr lang="en-US" altLang="ja-JP" sz="2400" dirty="0" err="1" smtClean="0"/>
              <a:t>GitHub</a:t>
            </a:r>
            <a:endParaRPr lang="en-US" altLang="ja-JP" sz="2400" dirty="0"/>
          </a:p>
          <a:p>
            <a:pPr marL="227013" indent="0">
              <a:buNone/>
            </a:pPr>
            <a:r>
              <a:rPr lang="en-US" altLang="ja-JP" sz="1800" dirty="0" smtClean="0"/>
              <a:t>- Merge request from </a:t>
            </a:r>
            <a:r>
              <a:rPr lang="en-US" altLang="ja-JP" sz="1800" i="1" dirty="0" smtClean="0"/>
              <a:t>fix-xxx</a:t>
            </a:r>
            <a:r>
              <a:rPr lang="en-US" altLang="ja-JP" sz="1800" dirty="0" smtClean="0"/>
              <a:t> to </a:t>
            </a:r>
            <a:r>
              <a:rPr lang="en-US" altLang="ja-JP" sz="1800" i="1" dirty="0" smtClean="0"/>
              <a:t>master</a:t>
            </a:r>
          </a:p>
          <a:p>
            <a:pPr marL="0" indent="0">
              <a:buNone/>
            </a:pPr>
            <a:r>
              <a:rPr lang="en-US" altLang="ja-JP" sz="1800" i="1" dirty="0"/>
              <a:t> </a:t>
            </a:r>
            <a:r>
              <a:rPr lang="en-US" altLang="ja-JP" sz="1800" i="1" dirty="0" smtClean="0"/>
              <a:t>   - </a:t>
            </a:r>
            <a:r>
              <a:rPr lang="en-US" altLang="ja-JP" sz="1800" dirty="0" smtClean="0">
                <a:solidFill>
                  <a:schemeClr val="accent2"/>
                </a:solidFill>
              </a:rPr>
              <a:t>[WIP]</a:t>
            </a:r>
            <a:r>
              <a:rPr lang="en-US" altLang="ja-JP" sz="1800" dirty="0" smtClean="0"/>
              <a:t> prefix in the request title means</a:t>
            </a:r>
            <a:br>
              <a:rPr lang="en-US" altLang="ja-JP" sz="1800" dirty="0" smtClean="0"/>
            </a:br>
            <a:r>
              <a:rPr lang="en-US" altLang="ja-JP" sz="1800" dirty="0" smtClean="0"/>
              <a:t>      “Work In Progress”, just for discussion</a:t>
            </a:r>
            <a:endParaRPr lang="en-US" altLang="ja-JP" sz="2400" dirty="0" smtClean="0"/>
          </a:p>
          <a:p>
            <a:pPr marL="0" indent="0">
              <a:buNone/>
            </a:pPr>
            <a:endParaRPr kumimoji="1" lang="en-US" altLang="ja-JP" sz="1200" dirty="0" smtClean="0"/>
          </a:p>
          <a:p>
            <a:pPr marL="0" indent="0">
              <a:buNone/>
            </a:pPr>
            <a:r>
              <a:rPr lang="en-US" altLang="ja-JP" sz="2400" dirty="0" smtClean="0"/>
              <a:t>7. Discuss on </a:t>
            </a:r>
            <a:r>
              <a:rPr lang="en-US" altLang="ja-JP" sz="2400" dirty="0" err="1" smtClean="0"/>
              <a:t>GitHub</a:t>
            </a:r>
            <a:r>
              <a:rPr lang="en-US" altLang="ja-JP" sz="2400" dirty="0" smtClean="0"/>
              <a:t> (code review)</a:t>
            </a:r>
          </a:p>
          <a:p>
            <a:pPr marL="227013" indent="0">
              <a:buNone/>
            </a:pPr>
            <a:r>
              <a:rPr kumimoji="1" lang="en-US" altLang="ja-JP" sz="1800" dirty="0" smtClean="0"/>
              <a:t>- </a:t>
            </a:r>
            <a:r>
              <a:rPr kumimoji="1" lang="en-US" altLang="ja-JP" sz="1800" dirty="0" smtClean="0">
                <a:solidFill>
                  <a:schemeClr val="accent2"/>
                </a:solidFill>
              </a:rPr>
              <a:t>@</a:t>
            </a:r>
            <a:r>
              <a:rPr kumimoji="1" lang="en-US" altLang="ja-JP" sz="1800" i="1" dirty="0" smtClean="0">
                <a:solidFill>
                  <a:schemeClr val="accent2"/>
                </a:solidFill>
              </a:rPr>
              <a:t>username</a:t>
            </a:r>
            <a:r>
              <a:rPr kumimoji="1" lang="en-US" altLang="ja-JP" sz="1800" dirty="0" smtClean="0"/>
              <a:t> to notify him/her</a:t>
            </a:r>
            <a:endParaRPr lang="en-US" altLang="ja-JP" sz="1800" dirty="0"/>
          </a:p>
          <a:p>
            <a:pPr marL="227013" indent="0">
              <a:buNone/>
            </a:pPr>
            <a:r>
              <a:rPr kumimoji="1" lang="en-US" altLang="ja-JP" sz="1800" dirty="0" smtClean="0"/>
              <a:t>- </a:t>
            </a:r>
            <a:r>
              <a:rPr kumimoji="1" lang="en-US" altLang="ja-JP" sz="1800" dirty="0" smtClean="0">
                <a:solidFill>
                  <a:schemeClr val="accent2"/>
                </a:solidFill>
              </a:rPr>
              <a:t>:+1:</a:t>
            </a:r>
            <a:r>
              <a:rPr kumimoji="1" lang="en-US" altLang="ja-JP" sz="1800" dirty="0" smtClean="0"/>
              <a:t> to represents “Looks good to me”</a:t>
            </a:r>
          </a:p>
        </p:txBody>
      </p:sp>
      <p:pic>
        <p:nvPicPr>
          <p:cNvPr id="1026" name="Picture 2" descr="D:\x\work\scottoca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1" y="3361857"/>
            <a:ext cx="768840" cy="76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x\work\pusheenc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502" y="3241655"/>
            <a:ext cx="930295" cy="93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547502" y="3409950"/>
            <a:ext cx="1253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Developer A</a:t>
            </a:r>
            <a:endParaRPr kumimoji="1" lang="ja-JP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32404" y="3409950"/>
            <a:ext cx="1253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Developer B/C/D</a:t>
            </a:r>
            <a:endParaRPr kumimoji="1" lang="ja-JP" alt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66860" y="666750"/>
            <a:ext cx="3876539" cy="1905000"/>
          </a:xfrm>
          <a:prstGeom prst="roundRect">
            <a:avLst>
              <a:gd name="adj" fmla="val 9130"/>
            </a:avLst>
          </a:prstGeom>
          <a:solidFill>
            <a:schemeClr val="bg1">
              <a:lumMod val="65000"/>
              <a:lumOff val="35000"/>
              <a:alpha val="8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5" name="Picture 8" descr="the Original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714690"/>
            <a:ext cx="866460" cy="86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219200" y="666750"/>
            <a:ext cx="1778283" cy="338554"/>
          </a:xfrm>
          <a:prstGeom prst="rect">
            <a:avLst/>
          </a:prstGeom>
          <a:noFill/>
          <a:effectLst>
            <a:outerShdw dist="25400" dir="2700000" algn="tl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1600" b="1" dirty="0" err="1" smtClean="0"/>
              <a:t>GitHub</a:t>
            </a:r>
            <a:r>
              <a:rPr lang="en-US" altLang="ja-JP" sz="1600" b="1" dirty="0" smtClean="0"/>
              <a:t>/Lab</a:t>
            </a:r>
            <a:endParaRPr kumimoji="1" lang="ja-JP" altLang="en-US" sz="1600" b="1" dirty="0"/>
          </a:p>
        </p:txBody>
      </p:sp>
      <p:sp>
        <p:nvSpPr>
          <p:cNvPr id="28" name="円柱 9"/>
          <p:cNvSpPr/>
          <p:nvPr/>
        </p:nvSpPr>
        <p:spPr>
          <a:xfrm>
            <a:off x="1604403" y="1428288"/>
            <a:ext cx="1896595" cy="871297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62917" y="1809750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master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69430" y="1050730"/>
            <a:ext cx="197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Blessed repository</a:t>
            </a:r>
            <a:endParaRPr kumimoji="1" lang="ja-JP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1809750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ix-xxx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" name="Curved Connector 17"/>
          <p:cNvCxnSpPr/>
          <p:nvPr/>
        </p:nvCxnSpPr>
        <p:spPr>
          <a:xfrm rot="5400000" flipH="1" flipV="1">
            <a:off x="2373223" y="2223730"/>
            <a:ext cx="44002" cy="2047247"/>
          </a:xfrm>
          <a:prstGeom prst="curvedConnector3">
            <a:avLst>
              <a:gd name="adj1" fmla="val 1993464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4" idx="0"/>
            <a:endCxn id="30" idx="0"/>
          </p:cNvCxnSpPr>
          <p:nvPr/>
        </p:nvCxnSpPr>
        <p:spPr>
          <a:xfrm rot="16200000" flipV="1">
            <a:off x="2535752" y="1357708"/>
            <a:ext cx="12700" cy="904083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05400" y="356235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tx2">
                    <a:lumMod val="75000"/>
                  </a:schemeClr>
                </a:solidFill>
              </a:rPr>
              <a:t>簡単に言えば、特定のコードに関する</a:t>
            </a:r>
            <a:r>
              <a:rPr kumimoji="1" lang="en-US" altLang="ja-JP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kumimoji="1" lang="en-US" altLang="ja-JP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kumimoji="1" lang="ja-JP" altLang="en-US" dirty="0" smtClean="0">
                <a:solidFill>
                  <a:schemeClr val="tx2">
                    <a:lumMod val="75000"/>
                  </a:schemeClr>
                </a:solidFill>
              </a:rPr>
              <a:t>議論のための </a:t>
            </a:r>
            <a:r>
              <a:rPr kumimoji="1" lang="en-US" altLang="ja-JP" dirty="0" smtClean="0">
                <a:solidFill>
                  <a:schemeClr val="tx2">
                    <a:lumMod val="75000"/>
                  </a:schemeClr>
                </a:solidFill>
              </a:rPr>
              <a:t>BBS</a:t>
            </a:r>
            <a:r>
              <a:rPr kumimoji="1" lang="ja-JP" altLang="en-US" dirty="0" smtClean="0">
                <a:solidFill>
                  <a:schemeClr val="tx2">
                    <a:lumMod val="75000"/>
                  </a:schemeClr>
                </a:solidFill>
              </a:rPr>
              <a:t> みたいなもの。</a:t>
            </a:r>
            <a:endParaRPr kumimoji="1" lang="en-US" altLang="ja-JP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2">
                    <a:lumMod val="75000"/>
                  </a:schemeClr>
                </a:solidFill>
              </a:rPr>
              <a:t>議論、レビューが必要なら </a:t>
            </a:r>
            <a:r>
              <a:rPr lang="en-US" altLang="ja-JP" dirty="0" smtClean="0">
                <a:solidFill>
                  <a:schemeClr val="tx2">
                    <a:lumMod val="75000"/>
                  </a:schemeClr>
                </a:solidFill>
              </a:rPr>
              <a:t>PR</a:t>
            </a:r>
            <a:r>
              <a:rPr lang="ja-JP" altLang="en-US" dirty="0" smtClean="0">
                <a:solidFill>
                  <a:schemeClr val="tx2">
                    <a:lumMod val="75000"/>
                  </a:schemeClr>
                </a:solidFill>
              </a:rPr>
              <a:t> を出そう！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31805" y="1592818"/>
            <a:ext cx="2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272555" y="2413088"/>
            <a:ext cx="2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7</a:t>
            </a:r>
            <a:endParaRPr kumimoji="1" lang="ja-JP" alt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209800" y="85884"/>
            <a:ext cx="1219200" cy="173621"/>
            <a:chOff x="4495800" y="85884"/>
            <a:chExt cx="1219200" cy="173621"/>
          </a:xfrm>
        </p:grpSpPr>
        <p:sp>
          <p:nvSpPr>
            <p:cNvPr id="22" name="Rounded Rectangle 21"/>
            <p:cNvSpPr/>
            <p:nvPr/>
          </p:nvSpPr>
          <p:spPr>
            <a:xfrm>
              <a:off x="4495800" y="85884"/>
              <a:ext cx="1219200" cy="1736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503420" y="93351"/>
              <a:ext cx="928466" cy="15783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100000">
                  <a:srgbClr val="00B0F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-190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accent2"/>
                </a:solidFill>
              </a:rPr>
              <a:t>3</a:t>
            </a:r>
            <a:r>
              <a:rPr lang="en-US" altLang="ja-JP" b="1" dirty="0" smtClean="0">
                <a:solidFill>
                  <a:schemeClr val="accent2"/>
                </a:solidFill>
              </a:rPr>
              <a:t>/4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2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0" dirty="0" err="1" smtClean="0"/>
              <a:t>GitHub</a:t>
            </a:r>
            <a:r>
              <a:rPr kumimoji="1" lang="en-US" altLang="ja-JP" b="0" dirty="0" smtClean="0"/>
              <a:t> Flow</a:t>
            </a:r>
            <a:endParaRPr kumimoji="1" lang="ja-JP" alt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032D-29BC-4B17-BF63-513B13476EB2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48200" y="548269"/>
            <a:ext cx="4495800" cy="4309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sz="2400" dirty="0"/>
              <a:t>8</a:t>
            </a:r>
            <a:r>
              <a:rPr lang="en-US" altLang="ja-JP" sz="2400" dirty="0" smtClean="0"/>
              <a:t>. Fetch the topic branch (and test)</a:t>
            </a:r>
          </a:p>
          <a:p>
            <a:pPr marL="0" indent="0">
              <a:buNone/>
            </a:pPr>
            <a:r>
              <a:rPr lang="en-US" altLang="ja-JP" sz="2400" dirty="0" smtClean="0">
                <a:solidFill>
                  <a:srgbClr val="FFC000"/>
                </a:solidFill>
              </a:rPr>
              <a:t>  </a:t>
            </a:r>
            <a:r>
              <a:rPr lang="en-US" altLang="ja-JP" sz="2400" dirty="0">
                <a:solidFill>
                  <a:srgbClr val="FFC000"/>
                </a:solidFill>
              </a:rPr>
              <a:t>$ </a:t>
            </a:r>
            <a:r>
              <a:rPr lang="en-US" altLang="ja-JP" sz="2400" dirty="0" err="1">
                <a:solidFill>
                  <a:srgbClr val="FFC000"/>
                </a:solidFill>
              </a:rPr>
              <a:t>git</a:t>
            </a:r>
            <a:r>
              <a:rPr lang="en-US" altLang="ja-JP" sz="2400" dirty="0">
                <a:solidFill>
                  <a:srgbClr val="FFC000"/>
                </a:solidFill>
              </a:rPr>
              <a:t> </a:t>
            </a:r>
            <a:r>
              <a:rPr lang="en-US" altLang="ja-JP" sz="2400" dirty="0" smtClean="0">
                <a:solidFill>
                  <a:srgbClr val="FFC000"/>
                </a:solidFill>
              </a:rPr>
              <a:t>fetch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FFC000"/>
                </a:solidFill>
              </a:rPr>
              <a:t> </a:t>
            </a:r>
            <a:r>
              <a:rPr lang="en-US" altLang="ja-JP" sz="2400" dirty="0" smtClean="0">
                <a:solidFill>
                  <a:srgbClr val="FFC000"/>
                </a:solidFill>
              </a:rPr>
              <a:t> … test …</a:t>
            </a:r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r>
              <a:rPr lang="en-US" altLang="ja-JP" sz="2400" dirty="0"/>
              <a:t>9</a:t>
            </a:r>
            <a:r>
              <a:rPr lang="en-US" altLang="ja-JP" sz="2400" dirty="0" smtClean="0"/>
              <a:t>. Merge the topic branch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FFC000"/>
                </a:solidFill>
              </a:rPr>
              <a:t> </a:t>
            </a:r>
            <a:r>
              <a:rPr lang="en-US" altLang="ja-JP" sz="2400" dirty="0" smtClean="0">
                <a:solidFill>
                  <a:srgbClr val="FFC000"/>
                </a:solidFill>
              </a:rPr>
              <a:t> $ </a:t>
            </a:r>
            <a:r>
              <a:rPr lang="en-US" altLang="ja-JP" sz="2400" dirty="0" err="1" smtClean="0">
                <a:solidFill>
                  <a:srgbClr val="FFC000"/>
                </a:solidFill>
              </a:rPr>
              <a:t>git</a:t>
            </a:r>
            <a:r>
              <a:rPr lang="en-US" altLang="ja-JP" sz="2400" dirty="0" smtClean="0">
                <a:solidFill>
                  <a:srgbClr val="FFC000"/>
                </a:solidFill>
              </a:rPr>
              <a:t> checkout master</a:t>
            </a:r>
          </a:p>
          <a:p>
            <a:pPr marL="0" indent="0">
              <a:buNone/>
            </a:pPr>
            <a:r>
              <a:rPr lang="en-US" altLang="ja-JP" sz="2400" dirty="0" smtClean="0">
                <a:solidFill>
                  <a:srgbClr val="FFC000"/>
                </a:solidFill>
              </a:rPr>
              <a:t>  $ </a:t>
            </a:r>
            <a:r>
              <a:rPr lang="en-US" altLang="ja-JP" sz="2400" dirty="0" err="1" smtClean="0">
                <a:solidFill>
                  <a:srgbClr val="FFC000"/>
                </a:solidFill>
              </a:rPr>
              <a:t>git</a:t>
            </a:r>
            <a:r>
              <a:rPr lang="en-US" altLang="ja-JP" sz="2400" dirty="0" smtClean="0">
                <a:solidFill>
                  <a:srgbClr val="FFC000"/>
                </a:solidFill>
              </a:rPr>
              <a:t> merge --no-</a:t>
            </a:r>
            <a:r>
              <a:rPr lang="en-US" altLang="ja-JP" sz="2400" dirty="0" err="1" smtClean="0">
                <a:solidFill>
                  <a:srgbClr val="FFC000"/>
                </a:solidFill>
              </a:rPr>
              <a:t>ff</a:t>
            </a:r>
            <a:r>
              <a:rPr lang="en-US" altLang="ja-JP" sz="2400" dirty="0" smtClean="0">
                <a:solidFill>
                  <a:srgbClr val="FFC000"/>
                </a:solidFill>
              </a:rPr>
              <a:t> origin/fix-xxx</a:t>
            </a:r>
            <a:endParaRPr kumimoji="1" lang="en-US" altLang="ja-JP" sz="24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kumimoji="1" lang="en-US" altLang="ja-JP" sz="1200" dirty="0" smtClean="0"/>
          </a:p>
          <a:p>
            <a:pPr marL="0" indent="0">
              <a:buNone/>
            </a:pPr>
            <a:r>
              <a:rPr lang="en-US" altLang="ja-JP" sz="2400" dirty="0" smtClean="0"/>
              <a:t>10. Push the master branch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FFC000"/>
                </a:solidFill>
              </a:rPr>
              <a:t> </a:t>
            </a:r>
            <a:r>
              <a:rPr lang="en-US" altLang="ja-JP" sz="2400" dirty="0" smtClean="0">
                <a:solidFill>
                  <a:srgbClr val="FFC000"/>
                </a:solidFill>
              </a:rPr>
              <a:t> $ </a:t>
            </a:r>
            <a:r>
              <a:rPr lang="en-US" altLang="ja-JP" sz="2400" dirty="0" err="1" smtClean="0">
                <a:solidFill>
                  <a:srgbClr val="FFC000"/>
                </a:solidFill>
              </a:rPr>
              <a:t>git</a:t>
            </a:r>
            <a:r>
              <a:rPr lang="en-US" altLang="ja-JP" sz="2400" dirty="0" smtClean="0">
                <a:solidFill>
                  <a:srgbClr val="FFC000"/>
                </a:solidFill>
              </a:rPr>
              <a:t> push</a:t>
            </a:r>
          </a:p>
          <a:p>
            <a:pPr marL="0" indent="0">
              <a:buNone/>
            </a:pPr>
            <a:endParaRPr lang="en-US" altLang="ja-JP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73088" indent="0">
              <a:buNone/>
            </a:pPr>
            <a:r>
              <a:rPr lang="en-US" altLang="ja-JP" sz="2400" dirty="0" smtClean="0"/>
              <a:t>Close the Pull Request</a:t>
            </a:r>
            <a:br>
              <a:rPr lang="en-US" altLang="ja-JP" sz="2400" dirty="0" smtClean="0"/>
            </a:br>
            <a:r>
              <a:rPr lang="en-US" altLang="ja-JP" sz="2400" dirty="0" smtClean="0"/>
              <a:t>(and delete the topic branch)</a:t>
            </a:r>
          </a:p>
        </p:txBody>
      </p:sp>
      <p:pic>
        <p:nvPicPr>
          <p:cNvPr id="1026" name="Picture 2" descr="D:\x\work\scottoca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474" y="4012710"/>
            <a:ext cx="768840" cy="76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472731" y="4081653"/>
            <a:ext cx="1413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Someone</a:t>
            </a:r>
          </a:p>
          <a:p>
            <a:r>
              <a:rPr lang="en-US" altLang="ja-JP" dirty="0"/>
              <a:t>i</a:t>
            </a:r>
            <a:r>
              <a:rPr kumimoji="1" lang="en-US" altLang="ja-JP" dirty="0" smtClean="0"/>
              <a:t>n the team</a:t>
            </a:r>
            <a:endParaRPr kumimoji="1" lang="ja-JP" alt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66860" y="666750"/>
            <a:ext cx="3876539" cy="1905000"/>
          </a:xfrm>
          <a:prstGeom prst="roundRect">
            <a:avLst>
              <a:gd name="adj" fmla="val 9130"/>
            </a:avLst>
          </a:prstGeom>
          <a:solidFill>
            <a:schemeClr val="bg1">
              <a:lumMod val="65000"/>
              <a:lumOff val="35000"/>
              <a:alpha val="8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5" name="Picture 8" descr="the Original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714690"/>
            <a:ext cx="866460" cy="86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219200" y="666750"/>
            <a:ext cx="1778283" cy="338554"/>
          </a:xfrm>
          <a:prstGeom prst="rect">
            <a:avLst/>
          </a:prstGeom>
          <a:noFill/>
          <a:effectLst>
            <a:outerShdw dist="25400" dir="2700000" algn="tl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1600" b="1" dirty="0" err="1" smtClean="0"/>
              <a:t>GitHub</a:t>
            </a:r>
            <a:r>
              <a:rPr lang="en-US" altLang="ja-JP" sz="1600" b="1" dirty="0" smtClean="0"/>
              <a:t>/Lab</a:t>
            </a:r>
            <a:endParaRPr kumimoji="1" lang="ja-JP" altLang="en-US" sz="1600" b="1" dirty="0"/>
          </a:p>
        </p:txBody>
      </p:sp>
      <p:sp>
        <p:nvSpPr>
          <p:cNvPr id="28" name="円柱 9"/>
          <p:cNvSpPr/>
          <p:nvPr/>
        </p:nvSpPr>
        <p:spPr>
          <a:xfrm>
            <a:off x="1604403" y="1428288"/>
            <a:ext cx="1896595" cy="871297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62917" y="1809750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master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69430" y="1050730"/>
            <a:ext cx="197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Blessed repository</a:t>
            </a:r>
            <a:endParaRPr kumimoji="1" lang="ja-JP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1809750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ix-xxx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円柱 9"/>
          <p:cNvSpPr/>
          <p:nvPr/>
        </p:nvSpPr>
        <p:spPr>
          <a:xfrm>
            <a:off x="1476575" y="2979958"/>
            <a:ext cx="2294881" cy="871297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59008" y="3339407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master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11582" y="3340526"/>
            <a:ext cx="969818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Origin/fix-xxx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/>
          <p:cNvCxnSpPr>
            <a:stCxn id="34" idx="2"/>
            <a:endCxn id="21" idx="0"/>
          </p:cNvCxnSpPr>
          <p:nvPr/>
        </p:nvCxnSpPr>
        <p:spPr>
          <a:xfrm>
            <a:off x="2987793" y="2114550"/>
            <a:ext cx="108698" cy="12259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0"/>
            <a:endCxn id="30" idx="2"/>
          </p:cNvCxnSpPr>
          <p:nvPr/>
        </p:nvCxnSpPr>
        <p:spPr>
          <a:xfrm flipV="1">
            <a:off x="1979801" y="2114550"/>
            <a:ext cx="103909" cy="12248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1"/>
            <a:endCxn id="20" idx="3"/>
          </p:cNvCxnSpPr>
          <p:nvPr/>
        </p:nvCxnSpPr>
        <p:spPr>
          <a:xfrm flipH="1" flipV="1">
            <a:off x="2300594" y="3491807"/>
            <a:ext cx="310988" cy="11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96090" y="2583418"/>
            <a:ext cx="2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8</a:t>
            </a:r>
            <a:endParaRPr kumimoji="1" lang="ja-JP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27896" y="3134748"/>
            <a:ext cx="2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54480" y="2583418"/>
            <a:ext cx="53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10</a:t>
            </a:r>
            <a:endParaRPr kumimoji="1" lang="ja-JP" altLang="en-US" dirty="0"/>
          </a:p>
        </p:txBody>
      </p:sp>
      <p:pic>
        <p:nvPicPr>
          <p:cNvPr id="3075" name="Picture 3" descr="C:\Users\0000120060\AppData\Local\Microsoft\Windows\Temporary Internet Files\Content.IE5\CP2A3JF7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054" y="4127630"/>
            <a:ext cx="555949" cy="55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2209800" y="85884"/>
            <a:ext cx="1219200" cy="173621"/>
            <a:chOff x="4495800" y="85884"/>
            <a:chExt cx="1219200" cy="173621"/>
          </a:xfrm>
        </p:grpSpPr>
        <p:sp>
          <p:nvSpPr>
            <p:cNvPr id="32" name="Rounded Rectangle 31"/>
            <p:cNvSpPr/>
            <p:nvPr/>
          </p:nvSpPr>
          <p:spPr>
            <a:xfrm>
              <a:off x="4495800" y="85884"/>
              <a:ext cx="1219200" cy="1736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503420" y="93351"/>
              <a:ext cx="1207008" cy="15783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100000">
                  <a:srgbClr val="00B0F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429000" y="-190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accent2"/>
                </a:solidFill>
              </a:rPr>
              <a:t>4</a:t>
            </a:r>
            <a:r>
              <a:rPr lang="en-US" altLang="ja-JP" b="1" dirty="0" smtClean="0">
                <a:solidFill>
                  <a:schemeClr val="accent2"/>
                </a:solidFill>
              </a:rPr>
              <a:t>/4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DE032D-29BC-4B17-BF63-513B13476EB2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Fork &amp; Pull model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25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dirty="0" smtClean="0"/>
              <a:t>Fork &amp; Pull </a:t>
            </a:r>
            <a:r>
              <a:rPr lang="en-US" altLang="ja-JP" b="0" dirty="0"/>
              <a:t>M</a:t>
            </a:r>
            <a:r>
              <a:rPr kumimoji="1" lang="en-US" altLang="ja-JP" b="0" dirty="0" smtClean="0"/>
              <a:t>odel</a:t>
            </a:r>
            <a:endParaRPr kumimoji="1" lang="ja-JP" alt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032D-29BC-4B17-BF63-513B13476EB2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48200" y="548269"/>
            <a:ext cx="4495800" cy="4320480"/>
          </a:xfrm>
        </p:spPr>
        <p:txBody>
          <a:bodyPr>
            <a:normAutofit/>
          </a:bodyPr>
          <a:lstStyle/>
          <a:p>
            <a:pPr marL="341313" indent="-341313">
              <a:buNone/>
            </a:pPr>
            <a:r>
              <a:rPr lang="en-US" altLang="ja-JP" sz="2400" dirty="0" smtClean="0"/>
              <a:t>1. Fork the blessed repository</a:t>
            </a:r>
            <a:br>
              <a:rPr lang="en-US" altLang="ja-JP" sz="2400" dirty="0" smtClean="0"/>
            </a:br>
            <a:r>
              <a:rPr lang="en-US" altLang="ja-JP" sz="2400" dirty="0" smtClean="0"/>
              <a:t>by each user on </a:t>
            </a:r>
            <a:r>
              <a:rPr lang="en-US" altLang="ja-JP" sz="2400" dirty="0" err="1" smtClean="0"/>
              <a:t>GitHub</a:t>
            </a:r>
            <a:endParaRPr lang="en-US" altLang="ja-JP" sz="2400" dirty="0" smtClean="0"/>
          </a:p>
          <a:p>
            <a:pPr marL="341313" indent="-341313">
              <a:buNone/>
            </a:pPr>
            <a:endParaRPr lang="en-US" altLang="ja-JP" sz="2400" dirty="0" smtClean="0"/>
          </a:p>
          <a:p>
            <a:pPr marL="341313" indent="-341313">
              <a:buNone/>
            </a:pPr>
            <a:r>
              <a:rPr lang="en-US" altLang="ja-JP" sz="2400" dirty="0" smtClean="0"/>
              <a:t>2. Clone it to the local</a:t>
            </a:r>
          </a:p>
          <a:p>
            <a:pPr marL="0" indent="0">
              <a:buNone/>
            </a:pPr>
            <a:r>
              <a:rPr lang="en-US" altLang="ja-JP" sz="2400" dirty="0" smtClean="0"/>
              <a:t>  </a:t>
            </a:r>
            <a:r>
              <a:rPr lang="en-US" altLang="ja-JP" sz="2400" dirty="0">
                <a:solidFill>
                  <a:schemeClr val="accent2"/>
                </a:solidFill>
              </a:rPr>
              <a:t>$ </a:t>
            </a:r>
            <a:r>
              <a:rPr lang="en-US" altLang="ja-JP" sz="2400" dirty="0" err="1">
                <a:solidFill>
                  <a:schemeClr val="accent2"/>
                </a:solidFill>
              </a:rPr>
              <a:t>git</a:t>
            </a:r>
            <a:r>
              <a:rPr lang="en-US" altLang="ja-JP" sz="2400" dirty="0">
                <a:solidFill>
                  <a:schemeClr val="accent2"/>
                </a:solidFill>
              </a:rPr>
              <a:t> clone </a:t>
            </a:r>
            <a:r>
              <a:rPr lang="en-US" altLang="ja-JP" sz="2400" dirty="0" err="1">
                <a:solidFill>
                  <a:schemeClr val="accent2"/>
                </a:solidFill>
              </a:rPr>
              <a:t>git</a:t>
            </a:r>
            <a:r>
              <a:rPr lang="en-US" altLang="ja-JP" sz="2400" dirty="0" smtClean="0">
                <a:solidFill>
                  <a:schemeClr val="accent2"/>
                </a:solidFill>
              </a:rPr>
              <a:t>@.../</a:t>
            </a:r>
            <a:r>
              <a:rPr lang="en-US" altLang="ja-JP" sz="2400" dirty="0" err="1" smtClean="0">
                <a:solidFill>
                  <a:schemeClr val="accent2"/>
                </a:solidFill>
              </a:rPr>
              <a:t>project.git</a:t>
            </a:r>
            <a:endParaRPr kumimoji="1" lang="en-US" altLang="ja-JP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ja-JP" sz="2400" dirty="0" smtClean="0"/>
          </a:p>
          <a:p>
            <a:pPr marL="341313" indent="-341313">
              <a:buNone/>
            </a:pPr>
            <a:r>
              <a:rPr lang="en-US" altLang="ja-JP" sz="2400" dirty="0" smtClean="0"/>
              <a:t>3. </a:t>
            </a:r>
            <a:r>
              <a:rPr lang="en-US" altLang="ja-JP" sz="2400" dirty="0"/>
              <a:t>Create a topic branch and</a:t>
            </a:r>
            <a:br>
              <a:rPr lang="en-US" altLang="ja-JP" sz="2400" dirty="0"/>
            </a:br>
            <a:r>
              <a:rPr lang="en-US" altLang="ja-JP" sz="2400" dirty="0"/>
              <a:t>check it out</a:t>
            </a:r>
          </a:p>
          <a:p>
            <a:pPr marL="0" indent="0">
              <a:buNone/>
            </a:pPr>
            <a:r>
              <a:rPr lang="en-US" altLang="ja-JP" sz="2400" dirty="0"/>
              <a:t>  </a:t>
            </a:r>
            <a:r>
              <a:rPr lang="en-US" altLang="ja-JP" sz="2400" dirty="0">
                <a:solidFill>
                  <a:schemeClr val="accent2"/>
                </a:solidFill>
              </a:rPr>
              <a:t>$ </a:t>
            </a:r>
            <a:r>
              <a:rPr lang="en-US" altLang="ja-JP" sz="2400" dirty="0" err="1">
                <a:solidFill>
                  <a:schemeClr val="accent2"/>
                </a:solidFill>
              </a:rPr>
              <a:t>git</a:t>
            </a:r>
            <a:r>
              <a:rPr lang="en-US" altLang="ja-JP" sz="2400">
                <a:solidFill>
                  <a:schemeClr val="accent2"/>
                </a:solidFill>
              </a:rPr>
              <a:t> </a:t>
            </a:r>
            <a:r>
              <a:rPr lang="en-US" altLang="ja-JP" sz="2400" smtClean="0">
                <a:solidFill>
                  <a:schemeClr val="accent2"/>
                </a:solidFill>
              </a:rPr>
              <a:t>checkout </a:t>
            </a:r>
            <a:r>
              <a:rPr lang="en-US" altLang="ja-JP" sz="2400" dirty="0">
                <a:solidFill>
                  <a:schemeClr val="accent2"/>
                </a:solidFill>
              </a:rPr>
              <a:t>–b </a:t>
            </a:r>
            <a:r>
              <a:rPr lang="en-US" altLang="ja-JP" sz="2400" dirty="0" smtClean="0">
                <a:solidFill>
                  <a:schemeClr val="accent2"/>
                </a:solidFill>
              </a:rPr>
              <a:t>fix-xxx</a:t>
            </a:r>
            <a:endParaRPr lang="en-US" altLang="ja-JP" sz="2400" dirty="0">
              <a:solidFill>
                <a:schemeClr val="accent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6860" y="666750"/>
            <a:ext cx="3876539" cy="1905000"/>
          </a:xfrm>
          <a:prstGeom prst="roundRect">
            <a:avLst>
              <a:gd name="adj" fmla="val 9130"/>
            </a:avLst>
          </a:prstGeom>
          <a:solidFill>
            <a:schemeClr val="bg1">
              <a:lumMod val="65000"/>
              <a:lumOff val="35000"/>
              <a:alpha val="8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Picture 8" descr="the Origina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714690"/>
            <a:ext cx="866460" cy="86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19200" y="666750"/>
            <a:ext cx="1778283" cy="338554"/>
          </a:xfrm>
          <a:prstGeom prst="rect">
            <a:avLst/>
          </a:prstGeom>
          <a:noFill/>
          <a:effectLst>
            <a:outerShdw dist="25400" dir="2700000" algn="tl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1600" b="1" dirty="0" err="1" smtClean="0"/>
              <a:t>GitHub</a:t>
            </a:r>
            <a:r>
              <a:rPr lang="en-US" altLang="ja-JP" sz="1600" b="1" dirty="0" smtClean="0"/>
              <a:t>/Lab</a:t>
            </a:r>
            <a:endParaRPr kumimoji="1" lang="ja-JP" alt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386601" y="913494"/>
            <a:ext cx="1100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Blessed</a:t>
            </a:r>
            <a:br>
              <a:rPr kumimoji="1" lang="en-US" altLang="ja-JP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kumimoji="1" lang="en-US" altLang="ja-JP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repository</a:t>
            </a:r>
            <a:endParaRPr kumimoji="1" lang="ja-JP" alt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円柱 9"/>
          <p:cNvSpPr/>
          <p:nvPr/>
        </p:nvSpPr>
        <p:spPr>
          <a:xfrm>
            <a:off x="1604403" y="2979958"/>
            <a:ext cx="1896595" cy="871297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762917" y="3339407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master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67000" y="3340526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ix-xxx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0" name="Picture 3" descr="D:\x\work\pusheenc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51255"/>
            <a:ext cx="930295" cy="93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286000" y="4003655"/>
            <a:ext cx="1253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Developer A</a:t>
            </a:r>
            <a:endParaRPr kumimoji="1" lang="ja-JP" altLang="en-US" dirty="0"/>
          </a:p>
        </p:txBody>
      </p:sp>
      <p:sp>
        <p:nvSpPr>
          <p:cNvPr id="43" name="円柱 9"/>
          <p:cNvSpPr/>
          <p:nvPr/>
        </p:nvSpPr>
        <p:spPr>
          <a:xfrm>
            <a:off x="1336964" y="1428288"/>
            <a:ext cx="1177636" cy="871297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00200" y="1809750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master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1" name="Straight Arrow Connector 50"/>
          <p:cNvCxnSpPr>
            <a:stCxn id="38" idx="3"/>
            <a:endCxn id="39" idx="1"/>
          </p:cNvCxnSpPr>
          <p:nvPr/>
        </p:nvCxnSpPr>
        <p:spPr>
          <a:xfrm>
            <a:off x="2404503" y="3491807"/>
            <a:ext cx="262497" cy="11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78656" y="1472292"/>
            <a:ext cx="2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429458" y="3133040"/>
            <a:ext cx="2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4" name="円柱 9"/>
          <p:cNvSpPr/>
          <p:nvPr/>
        </p:nvSpPr>
        <p:spPr>
          <a:xfrm>
            <a:off x="2895600" y="1428750"/>
            <a:ext cx="1177636" cy="871297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68414" y="1809750"/>
            <a:ext cx="641586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5">
                    <a:lumMod val="50000"/>
                  </a:schemeClr>
                </a:solidFill>
              </a:rPr>
              <a:t>master</a:t>
            </a:r>
            <a:endParaRPr kumimoji="1"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stCxn id="43" idx="4"/>
            <a:endCxn id="24" idx="2"/>
          </p:cNvCxnSpPr>
          <p:nvPr/>
        </p:nvCxnSpPr>
        <p:spPr>
          <a:xfrm>
            <a:off x="2514600" y="1863937"/>
            <a:ext cx="381000" cy="4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38442" y="912787"/>
            <a:ext cx="1100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Developer</a:t>
            </a:r>
            <a:br>
              <a:rPr kumimoji="1" lang="en-US" altLang="ja-JP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kumimoji="1" lang="en-US" altLang="ja-JP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public</a:t>
            </a:r>
            <a:endParaRPr kumimoji="1" lang="ja-JP" alt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25" idx="2"/>
            <a:endCxn id="38" idx="0"/>
          </p:cNvCxnSpPr>
          <p:nvPr/>
        </p:nvCxnSpPr>
        <p:spPr>
          <a:xfrm flipH="1">
            <a:off x="2083710" y="2114550"/>
            <a:ext cx="1405497" cy="12248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42027" y="2532619"/>
            <a:ext cx="2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971800" y="85884"/>
            <a:ext cx="1219200" cy="173621"/>
            <a:chOff x="4495800" y="85884"/>
            <a:chExt cx="1219200" cy="173621"/>
          </a:xfrm>
        </p:grpSpPr>
        <p:sp>
          <p:nvSpPr>
            <p:cNvPr id="10" name="Rounded Rectangle 9"/>
            <p:cNvSpPr/>
            <p:nvPr/>
          </p:nvSpPr>
          <p:spPr>
            <a:xfrm>
              <a:off x="4495800" y="85884"/>
              <a:ext cx="1219200" cy="1736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503420" y="93351"/>
              <a:ext cx="373380" cy="15783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100000">
                  <a:srgbClr val="00B0F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191000" y="-190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accent2"/>
                </a:solidFill>
              </a:rPr>
              <a:t>1/4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4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0605-MakuSimple">
  <a:themeElements>
    <a:clrScheme name="Maku Color Theme">
      <a:dk1>
        <a:srgbClr val="000000"/>
      </a:dk1>
      <a:lt1>
        <a:srgbClr val="F8F8F8"/>
      </a:lt1>
      <a:dk2>
        <a:srgbClr val="000099"/>
      </a:dk2>
      <a:lt2>
        <a:srgbClr val="FFFDDD"/>
      </a:lt2>
      <a:accent1>
        <a:srgbClr val="FF0066"/>
      </a:accent1>
      <a:accent2>
        <a:srgbClr val="5DD3FF"/>
      </a:accent2>
      <a:accent3>
        <a:srgbClr val="8DFD9A"/>
      </a:accent3>
      <a:accent4>
        <a:srgbClr val="FFFF00"/>
      </a:accent4>
      <a:accent5>
        <a:srgbClr val="FAC08F"/>
      </a:accent5>
      <a:accent6>
        <a:srgbClr val="FEB2FF"/>
      </a:accent6>
      <a:hlink>
        <a:srgbClr val="93E2FF"/>
      </a:hlink>
      <a:folHlink>
        <a:srgbClr val="5DD3FF"/>
      </a:folHlink>
    </a:clrScheme>
    <a:fontScheme name="Maku Font Theme">
      <a:majorFont>
        <a:latin typeface="Calibri"/>
        <a:ea typeface="Meiryo UI"/>
        <a:cs typeface=""/>
      </a:majorFont>
      <a:minorFont>
        <a:latin typeface="Calibr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Maku Color Theme">
      <a:dk1>
        <a:srgbClr val="000000"/>
      </a:dk1>
      <a:lt1>
        <a:srgbClr val="F8F8F8"/>
      </a:lt1>
      <a:dk2>
        <a:srgbClr val="000099"/>
      </a:dk2>
      <a:lt2>
        <a:srgbClr val="FFFDDD"/>
      </a:lt2>
      <a:accent1>
        <a:srgbClr val="FF0066"/>
      </a:accent1>
      <a:accent2>
        <a:srgbClr val="5DD3FF"/>
      </a:accent2>
      <a:accent3>
        <a:srgbClr val="8DFD9A"/>
      </a:accent3>
      <a:accent4>
        <a:srgbClr val="FFFF00"/>
      </a:accent4>
      <a:accent5>
        <a:srgbClr val="FAC08F"/>
      </a:accent5>
      <a:accent6>
        <a:srgbClr val="FEB2FF"/>
      </a:accent6>
      <a:hlink>
        <a:srgbClr val="93E2FF"/>
      </a:hlink>
      <a:folHlink>
        <a:srgbClr val="5DD3FF"/>
      </a:folHlink>
    </a:clrScheme>
    <a:fontScheme name="Maku Font Theme">
      <a:majorFont>
        <a:latin typeface="Calibri"/>
        <a:ea typeface="Meiryo UI"/>
        <a:cs typeface=""/>
      </a:majorFont>
      <a:minorFont>
        <a:latin typeface="Calibr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20140605-MakuSimple</Template>
  <TotalTime>739</TotalTime>
  <Words>523</Words>
  <Application>Microsoft Office PowerPoint</Application>
  <PresentationFormat>On-screen Show (16:9)</PresentationFormat>
  <Paragraphs>231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20140605-MakuSimple</vt:lpstr>
      <vt:lpstr>1_Custom Design</vt:lpstr>
      <vt:lpstr>GitHub [Lab] Pull Request ABC</vt:lpstr>
      <vt:lpstr>Collaborative development models with pull requests</vt:lpstr>
      <vt:lpstr>GitHub Flow</vt:lpstr>
      <vt:lpstr>GitHub Flow</vt:lpstr>
      <vt:lpstr>GitHub Flow</vt:lpstr>
      <vt:lpstr>GitHub Flow</vt:lpstr>
      <vt:lpstr>GitHub Flow</vt:lpstr>
      <vt:lpstr>Fork &amp; Pull model</vt:lpstr>
      <vt:lpstr>Fork &amp; Pull Model</vt:lpstr>
      <vt:lpstr>Fork &amp; Pull Model</vt:lpstr>
      <vt:lpstr>Fork &amp; Pull Model</vt:lpstr>
      <vt:lpstr>Fork &amp; Pull Model</vt:lpstr>
      <vt:lpstr>Update your master branch</vt:lpstr>
      <vt:lpstr>Pros and Cons</vt:lpstr>
    </vt:vector>
  </TitlesOfParts>
  <Company>Sony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Pull Request Flow</dc:title>
  <dc:creator>MO</dc:creator>
  <cp:lastModifiedBy>MO</cp:lastModifiedBy>
  <cp:revision>109</cp:revision>
  <dcterms:created xsi:type="dcterms:W3CDTF">2014-06-05T05:25:32Z</dcterms:created>
  <dcterms:modified xsi:type="dcterms:W3CDTF">2014-06-09T09:06:08Z</dcterms:modified>
</cp:coreProperties>
</file>