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1554" autoAdjust="0"/>
    <p:restoredTop sz="97593" autoAdjust="0"/>
  </p:normalViewPr>
  <p:slideViewPr>
    <p:cSldViewPr>
      <p:cViewPr varScale="1">
        <p:scale>
          <a:sx n="101" d="100"/>
          <a:sy n="101" d="100"/>
        </p:scale>
        <p:origin x="-111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B821-5A53-4A43-9B6E-F4874D27C873}" type="datetimeFigureOut">
              <a:rPr kumimoji="1" lang="ja-JP" altLang="en-US" smtClean="0"/>
              <a:pPr/>
              <a:t>2010/7/30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AB1F8-E1FB-4E8E-A46F-502C5A6E1B3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AB1F8-E1FB-4E8E-A46F-502C5A6E1B30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2010/7/30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3073480" y="5357826"/>
            <a:ext cx="2286016" cy="7354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i="1" dirty="0" smtClean="0"/>
              <a:t>Working tree</a:t>
            </a:r>
            <a:endParaRPr lang="en-US" sz="1200" i="1" dirty="0"/>
          </a:p>
        </p:txBody>
      </p:sp>
      <p:sp>
        <p:nvSpPr>
          <p:cNvPr id="151" name="正方形/長方形 150"/>
          <p:cNvSpPr/>
          <p:nvPr/>
        </p:nvSpPr>
        <p:spPr>
          <a:xfrm>
            <a:off x="3073480" y="6072776"/>
            <a:ext cx="2286016" cy="6685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1200" i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3073480" y="4214818"/>
            <a:ext cx="228601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i="1" dirty="0" smtClean="0"/>
              <a:t>Index (staging area)</a:t>
            </a:r>
            <a:endParaRPr lang="en-US" sz="1200" i="1" dirty="0"/>
          </a:p>
        </p:txBody>
      </p:sp>
      <p:sp>
        <p:nvSpPr>
          <p:cNvPr id="10" name="正方形/長方形 9"/>
          <p:cNvSpPr/>
          <p:nvPr/>
        </p:nvSpPr>
        <p:spPr>
          <a:xfrm>
            <a:off x="3073480" y="3071810"/>
            <a:ext cx="2286016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b="1" i="1" dirty="0" smtClean="0"/>
              <a:t>master</a:t>
            </a:r>
            <a:r>
              <a:rPr lang="en-US" sz="1200" i="1" dirty="0" smtClean="0"/>
              <a:t> branch</a:t>
            </a:r>
            <a:endParaRPr lang="en-US" sz="1200" i="1" dirty="0"/>
          </a:p>
        </p:txBody>
      </p:sp>
      <p:cxnSp>
        <p:nvCxnSpPr>
          <p:cNvPr id="13" name="直線矢印コネクタ 12"/>
          <p:cNvCxnSpPr>
            <a:stCxn id="18" idx="0"/>
            <a:endCxn id="1026" idx="2"/>
          </p:cNvCxnSpPr>
          <p:nvPr/>
        </p:nvCxnSpPr>
        <p:spPr>
          <a:xfrm rot="5400000" flipH="1" flipV="1">
            <a:off x="4487832" y="3929066"/>
            <a:ext cx="743196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ohtam\AppData\Local\Microsoft\Windows\Temporary Internet Files\Content.IE5\LEW1Y9XS\MC90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2320" y="3143248"/>
            <a:ext cx="414220" cy="414220"/>
          </a:xfrm>
          <a:prstGeom prst="rect">
            <a:avLst/>
          </a:prstGeom>
          <a:noFill/>
        </p:spPr>
      </p:pic>
      <p:pic>
        <p:nvPicPr>
          <p:cNvPr id="18" name="Picture 2" descr="C:\Users\ohtam\AppData\Local\Microsoft\Windows\Temporary Internet Files\Content.IE5\LEW1Y9XS\MC90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2320" y="4300664"/>
            <a:ext cx="414220" cy="414220"/>
          </a:xfrm>
          <a:prstGeom prst="rect">
            <a:avLst/>
          </a:prstGeom>
          <a:noFill/>
        </p:spPr>
      </p:pic>
      <p:pic>
        <p:nvPicPr>
          <p:cNvPr id="22" name="Picture 2" descr="C:\Users\ohtam\AppData\Local\Microsoft\Windows\Temporary Internet Files\Content.IE5\LEW1Y9XS\MC90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5196" y="4372102"/>
            <a:ext cx="414220" cy="414220"/>
          </a:xfrm>
          <a:prstGeom prst="rect">
            <a:avLst/>
          </a:prstGeom>
          <a:noFill/>
        </p:spPr>
      </p:pic>
      <p:sp>
        <p:nvSpPr>
          <p:cNvPr id="26" name="U ターン矢印 25"/>
          <p:cNvSpPr/>
          <p:nvPr/>
        </p:nvSpPr>
        <p:spPr>
          <a:xfrm rot="5400000" flipV="1">
            <a:off x="2740483" y="3188213"/>
            <a:ext cx="380242" cy="285752"/>
          </a:xfrm>
          <a:prstGeom prst="uturnArrow">
            <a:avLst>
              <a:gd name="adj1" fmla="val 12659"/>
              <a:gd name="adj2" fmla="val 25000"/>
              <a:gd name="adj3" fmla="val 25000"/>
              <a:gd name="adj4" fmla="val 39343"/>
              <a:gd name="adj5" fmla="val 10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8612" y="3068960"/>
            <a:ext cx="267911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git revert HEAD</a:t>
            </a:r>
            <a:r>
              <a:rPr lang="en-US" altLang="ja-JP" sz="1400" dirty="0" smtClean="0">
                <a:solidFill>
                  <a:srgbClr val="0070C0"/>
                </a:solidFill>
              </a:rPr>
              <a:t/>
            </a:r>
            <a:br>
              <a:rPr lang="en-US" altLang="ja-JP" sz="1400" dirty="0" smtClean="0">
                <a:solidFill>
                  <a:srgbClr val="0070C0"/>
                </a:solidFill>
              </a:rPr>
            </a:br>
            <a:r>
              <a:rPr lang="en-US" altLang="ja-JP" sz="900" i="1" dirty="0" smtClean="0">
                <a:solidFill>
                  <a:srgbClr val="0070C0"/>
                </a:solidFill>
              </a:rPr>
              <a:t>create a new commit which reverts the last commit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260740" y="1928802"/>
            <a:ext cx="2145990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b="1" i="1" dirty="0" smtClean="0"/>
              <a:t>origin/master</a:t>
            </a:r>
            <a:r>
              <a:rPr lang="en-US" sz="1200" i="1" dirty="0" smtClean="0"/>
              <a:t/>
            </a:r>
            <a:br>
              <a:rPr lang="en-US" sz="1200" i="1" dirty="0" smtClean="0"/>
            </a:br>
            <a:r>
              <a:rPr lang="en-US" sz="1200" i="1" dirty="0" smtClean="0"/>
              <a:t>remote tracking branch</a:t>
            </a:r>
            <a:endParaRPr lang="en-US" sz="1200" i="1" dirty="0"/>
          </a:p>
        </p:txBody>
      </p:sp>
      <p:sp>
        <p:nvSpPr>
          <p:cNvPr id="31" name="正方形/長方形 30"/>
          <p:cNvSpPr/>
          <p:nvPr/>
        </p:nvSpPr>
        <p:spPr>
          <a:xfrm>
            <a:off x="3420980" y="285728"/>
            <a:ext cx="186064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b="1" i="1" dirty="0" smtClean="0"/>
              <a:t>master</a:t>
            </a:r>
            <a:r>
              <a:rPr lang="en-US" sz="1200" i="1" dirty="0" smtClean="0"/>
              <a:t> branch</a:t>
            </a:r>
            <a:endParaRPr lang="en-US" sz="1200" i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058630" y="3663885"/>
            <a:ext cx="124267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commit</a:t>
            </a:r>
            <a:br>
              <a:rPr lang="en-US" sz="10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i="1" dirty="0" smtClean="0">
                <a:solidFill>
                  <a:srgbClr val="FF0000"/>
                </a:solidFill>
                <a:cs typeface="Courier New" pitchFamily="49" charset="0"/>
              </a:rPr>
              <a:t>commit changes to</a:t>
            </a:r>
            <a:br>
              <a:rPr lang="en-US" sz="900" i="1" dirty="0" smtClean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900" i="1" dirty="0" smtClean="0">
                <a:solidFill>
                  <a:srgbClr val="FF0000"/>
                </a:solidFill>
                <a:cs typeface="Courier New" pitchFamily="49" charset="0"/>
              </a:rPr>
              <a:t>your local repository</a:t>
            </a:r>
            <a:endParaRPr lang="en-US" sz="1050" i="1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73480" y="4865317"/>
            <a:ext cx="174816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git reset</a:t>
            </a:r>
            <a:b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i="1" dirty="0" smtClean="0">
                <a:solidFill>
                  <a:srgbClr val="0070C0"/>
                </a:solidFill>
                <a:cs typeface="Courier New" pitchFamily="49" charset="0"/>
              </a:rPr>
              <a:t>unregister changes from Index</a:t>
            </a:r>
            <a:endParaRPr lang="en-US" sz="1050" i="1" dirty="0">
              <a:solidFill>
                <a:srgbClr val="0070C0"/>
              </a:solidFill>
              <a:cs typeface="Courier New" pitchFamily="49" charset="0"/>
            </a:endParaRPr>
          </a:p>
        </p:txBody>
      </p:sp>
      <p:cxnSp>
        <p:nvCxnSpPr>
          <p:cNvPr id="36" name="直線矢印コネクタ 35"/>
          <p:cNvCxnSpPr>
            <a:stCxn id="35" idx="0"/>
            <a:endCxn id="18" idx="2"/>
          </p:cNvCxnSpPr>
          <p:nvPr/>
        </p:nvCxnSpPr>
        <p:spPr>
          <a:xfrm rot="5400000" flipH="1" flipV="1">
            <a:off x="4502240" y="5072074"/>
            <a:ext cx="71438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2" idx="2"/>
            <a:endCxn id="21" idx="0"/>
          </p:cNvCxnSpPr>
          <p:nvPr/>
        </p:nvCxnSpPr>
        <p:spPr>
          <a:xfrm rot="5400000">
            <a:off x="4645116" y="5143512"/>
            <a:ext cx="71438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" name="Picture 2" descr="C:\Users\ohtam\AppData\Local\Microsoft\Windows\Temporary Internet Files\Content.IE5\LEW1Y9XS\MC90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5196" y="3214686"/>
            <a:ext cx="414220" cy="414220"/>
          </a:xfrm>
          <a:prstGeom prst="rect">
            <a:avLst/>
          </a:prstGeom>
          <a:noFill/>
        </p:spPr>
      </p:pic>
      <p:cxnSp>
        <p:nvCxnSpPr>
          <p:cNvPr id="43" name="直線矢印コネクタ 42"/>
          <p:cNvCxnSpPr>
            <a:stCxn id="42" idx="2"/>
            <a:endCxn id="22" idx="0"/>
          </p:cNvCxnSpPr>
          <p:nvPr/>
        </p:nvCxnSpPr>
        <p:spPr>
          <a:xfrm rot="5400000">
            <a:off x="4630708" y="4000504"/>
            <a:ext cx="743196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928499" y="3674933"/>
            <a:ext cx="187220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git revert –n HEAD</a:t>
            </a:r>
            <a:b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i="1" dirty="0" smtClean="0">
                <a:solidFill>
                  <a:srgbClr val="0070C0"/>
                </a:solidFill>
                <a:cs typeface="Courier New" pitchFamily="49" charset="0"/>
              </a:rPr>
              <a:t>create a new changes to</a:t>
            </a:r>
            <a:br>
              <a:rPr lang="en-US" sz="900" i="1" dirty="0" smtClean="0">
                <a:solidFill>
                  <a:srgbClr val="0070C0"/>
                </a:solidFill>
                <a:cs typeface="Courier New" pitchFamily="49" charset="0"/>
              </a:rPr>
            </a:br>
            <a:r>
              <a:rPr lang="en-US" sz="900" i="1" dirty="0" smtClean="0">
                <a:solidFill>
                  <a:srgbClr val="0070C0"/>
                </a:solidFill>
                <a:cs typeface="Courier New" pitchFamily="49" charset="0"/>
              </a:rPr>
              <a:t>revert the last commit.</a:t>
            </a:r>
            <a:endParaRPr lang="en-US" sz="1100" i="1" dirty="0">
              <a:solidFill>
                <a:srgbClr val="0070C0"/>
              </a:solidFill>
              <a:cs typeface="Courier New" pitchFamily="49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58630" y="4857760"/>
            <a:ext cx="14287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add/</a:t>
            </a:r>
            <a:r>
              <a:rPr lang="en-US" sz="10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0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mv</a:t>
            </a:r>
            <a:r>
              <a:rPr lang="en-US" sz="10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i="1" dirty="0" smtClean="0">
                <a:solidFill>
                  <a:srgbClr val="FF0000"/>
                </a:solidFill>
                <a:cs typeface="Courier New" pitchFamily="49" charset="0"/>
              </a:rPr>
              <a:t>stage the current changes</a:t>
            </a:r>
            <a:endParaRPr lang="en-US" sz="1050" i="1" dirty="0">
              <a:solidFill>
                <a:srgbClr val="FF0000"/>
              </a:solidFill>
              <a:cs typeface="Courier New" pitchFamily="49" charset="0"/>
            </a:endParaRPr>
          </a:p>
        </p:txBody>
      </p:sp>
      <p:pic>
        <p:nvPicPr>
          <p:cNvPr id="48" name="Picture 2" descr="C:\Users\ohtam\AppData\Local\Microsoft\Windows\Temporary Internet Files\Content.IE5\LEW1Y9XS\MC90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2320" y="357166"/>
            <a:ext cx="414220" cy="414220"/>
          </a:xfrm>
          <a:prstGeom prst="rect">
            <a:avLst/>
          </a:prstGeom>
          <a:noFill/>
        </p:spPr>
      </p:pic>
      <p:cxnSp>
        <p:nvCxnSpPr>
          <p:cNvPr id="49" name="直線矢印コネクタ 48"/>
          <p:cNvCxnSpPr>
            <a:stCxn id="53" idx="3"/>
            <a:endCxn id="48" idx="2"/>
          </p:cNvCxnSpPr>
          <p:nvPr/>
        </p:nvCxnSpPr>
        <p:spPr>
          <a:xfrm flipV="1">
            <a:off x="3263854" y="771386"/>
            <a:ext cx="1595576" cy="1435964"/>
          </a:xfrm>
          <a:prstGeom prst="straightConnector1">
            <a:avLst/>
          </a:prstGeom>
          <a:ln cap="rnd"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058630" y="1714488"/>
            <a:ext cx="261082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push</a:t>
            </a:r>
            <a:br>
              <a:rPr lang="en-US" sz="10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i="1" dirty="0" smtClean="0">
                <a:solidFill>
                  <a:srgbClr val="FF0000"/>
                </a:solidFill>
                <a:cs typeface="Courier New" pitchFamily="49" charset="0"/>
              </a:rPr>
              <a:t>transport changes of your master branch</a:t>
            </a:r>
            <a:br>
              <a:rPr lang="en-US" sz="900" i="1" dirty="0" smtClean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900" i="1" dirty="0" smtClean="0">
                <a:solidFill>
                  <a:srgbClr val="FF0000"/>
                </a:solidFill>
                <a:cs typeface="Courier New" pitchFamily="49" charset="0"/>
              </a:rPr>
              <a:t>to the origin’s master branch (remote repository)</a:t>
            </a:r>
            <a:endParaRPr lang="en-US" sz="1050" i="1" dirty="0">
              <a:solidFill>
                <a:srgbClr val="FF0000"/>
              </a:solidFill>
              <a:cs typeface="Courier New" pitchFamily="49" charset="0"/>
            </a:endParaRPr>
          </a:p>
        </p:txBody>
      </p:sp>
      <p:pic>
        <p:nvPicPr>
          <p:cNvPr id="53" name="Picture 2" descr="C:\Users\ohtam\AppData\Local\Microsoft\Windows\Temporary Internet Files\Content.IE5\LEW1Y9XS\MC90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9634" y="2000240"/>
            <a:ext cx="414220" cy="414220"/>
          </a:xfrm>
          <a:prstGeom prst="rect">
            <a:avLst/>
          </a:prstGeom>
          <a:noFill/>
        </p:spPr>
      </p:pic>
      <p:cxnSp>
        <p:nvCxnSpPr>
          <p:cNvPr id="54" name="直線矢印コネクタ 53"/>
          <p:cNvCxnSpPr>
            <a:stCxn id="48" idx="1"/>
            <a:endCxn id="53" idx="0"/>
          </p:cNvCxnSpPr>
          <p:nvPr/>
        </p:nvCxnSpPr>
        <p:spPr>
          <a:xfrm rot="10800000" flipV="1">
            <a:off x="3056744" y="564276"/>
            <a:ext cx="1595576" cy="14359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836804" y="1313909"/>
            <a:ext cx="144981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git fetch</a:t>
            </a:r>
          </a:p>
          <a:p>
            <a:pPr algn="r"/>
            <a:r>
              <a:rPr lang="en-US" sz="900" i="1" dirty="0" smtClean="0">
                <a:solidFill>
                  <a:srgbClr val="0070C0"/>
                </a:solidFill>
                <a:cs typeface="Courier New" pitchFamily="49" charset="0"/>
              </a:rPr>
              <a:t>fetch origin’s changes</a:t>
            </a:r>
            <a:br>
              <a:rPr lang="en-US" sz="900" i="1" dirty="0" smtClean="0">
                <a:solidFill>
                  <a:srgbClr val="0070C0"/>
                </a:solidFill>
                <a:cs typeface="Courier New" pitchFamily="49" charset="0"/>
              </a:rPr>
            </a:br>
            <a:r>
              <a:rPr lang="en-US" sz="900" i="1" dirty="0" smtClean="0">
                <a:solidFill>
                  <a:srgbClr val="0070C0"/>
                </a:solidFill>
                <a:cs typeface="Courier New" pitchFamily="49" charset="0"/>
              </a:rPr>
              <a:t>to your remote branch</a:t>
            </a:r>
            <a:endParaRPr lang="en-US" sz="900" i="1" dirty="0">
              <a:solidFill>
                <a:srgbClr val="0070C0"/>
              </a:solidFill>
              <a:cs typeface="Courier New" pitchFamily="49" charset="0"/>
            </a:endParaRPr>
          </a:p>
        </p:txBody>
      </p:sp>
      <p:cxnSp>
        <p:nvCxnSpPr>
          <p:cNvPr id="60" name="直線矢印コネクタ 59"/>
          <p:cNvCxnSpPr>
            <a:stCxn id="53" idx="2"/>
            <a:endCxn id="1026" idx="1"/>
          </p:cNvCxnSpPr>
          <p:nvPr/>
        </p:nvCxnSpPr>
        <p:spPr>
          <a:xfrm rot="16200000" flipH="1">
            <a:off x="3386583" y="2084621"/>
            <a:ext cx="935898" cy="1595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6" idx="2"/>
            <a:endCxn id="42" idx="0"/>
          </p:cNvCxnSpPr>
          <p:nvPr/>
        </p:nvCxnSpPr>
        <p:spPr>
          <a:xfrm rot="5400000">
            <a:off x="3816375" y="2028755"/>
            <a:ext cx="2371862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6" name="Picture 2" descr="C:\Users\ohtam\AppData\Local\Microsoft\Windows\Temporary Internet Files\Content.IE5\LEW1Y9XS\MC90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5196" y="428604"/>
            <a:ext cx="414220" cy="414220"/>
          </a:xfrm>
          <a:prstGeom prst="rect">
            <a:avLst/>
          </a:prstGeom>
          <a:noFill/>
        </p:spPr>
      </p:pic>
      <p:sp>
        <p:nvSpPr>
          <p:cNvPr id="68" name="テキスト ボックス 67"/>
          <p:cNvSpPr txBox="1"/>
          <p:nvPr/>
        </p:nvSpPr>
        <p:spPr>
          <a:xfrm>
            <a:off x="3778530" y="1704010"/>
            <a:ext cx="121444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050" b="1" dirty="0" smtClean="0">
                <a:solidFill>
                  <a:srgbClr val="0070C0"/>
                </a:solidFill>
              </a:rPr>
              <a:t>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pull</a:t>
            </a:r>
            <a:b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i="1" dirty="0" smtClean="0">
                <a:solidFill>
                  <a:srgbClr val="0070C0"/>
                </a:solidFill>
                <a:cs typeface="Courier New" pitchFamily="49" charset="0"/>
              </a:rPr>
              <a:t>pull origin’s latest changes and merge them to your local repository</a:t>
            </a:r>
            <a:endParaRPr lang="en-US" sz="1050" i="1" dirty="0">
              <a:solidFill>
                <a:srgbClr val="0070C0"/>
              </a:solidFill>
              <a:cs typeface="Courier New" pitchFamily="49" charset="0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144654" y="2607957"/>
            <a:ext cx="228601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git merge origin</a:t>
            </a:r>
            <a:b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i="1" dirty="0" smtClean="0">
                <a:solidFill>
                  <a:srgbClr val="0070C0"/>
                </a:solidFill>
                <a:cs typeface="Courier New" pitchFamily="49" charset="0"/>
              </a:rPr>
              <a:t>merge origin’s changes to your local branch</a:t>
            </a:r>
            <a:endParaRPr lang="en-US" sz="1050" i="1" dirty="0">
              <a:solidFill>
                <a:srgbClr val="0070C0"/>
              </a:solidFill>
              <a:cs typeface="Courier New" pitchFamily="49" charset="0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53328" y="5922421"/>
            <a:ext cx="188984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git status</a:t>
            </a:r>
            <a:br>
              <a:rPr lang="en-US" sz="10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i="1" dirty="0" smtClean="0">
                <a:solidFill>
                  <a:srgbClr val="00B050"/>
                </a:solidFill>
                <a:cs typeface="Courier New" pitchFamily="49" charset="0"/>
              </a:rPr>
              <a:t>show which changes are staged,</a:t>
            </a:r>
            <a:br>
              <a:rPr lang="en-US" sz="900" i="1" dirty="0" smtClean="0">
                <a:solidFill>
                  <a:srgbClr val="00B050"/>
                </a:solidFill>
                <a:cs typeface="Courier New" pitchFamily="49" charset="0"/>
              </a:rPr>
            </a:br>
            <a:r>
              <a:rPr lang="en-US" sz="900" i="1" dirty="0" smtClean="0">
                <a:solidFill>
                  <a:srgbClr val="00B050"/>
                </a:solidFill>
                <a:cs typeface="Courier New" pitchFamily="49" charset="0"/>
              </a:rPr>
              <a:t>only changed, or not tracked yet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004148" y="2357430"/>
            <a:ext cx="245739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git log</a:t>
            </a:r>
            <a:br>
              <a:rPr lang="en-US" sz="10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i="1" dirty="0" smtClean="0">
                <a:solidFill>
                  <a:srgbClr val="00B050"/>
                </a:solidFill>
                <a:cs typeface="Courier New" pitchFamily="49" charset="0"/>
              </a:rPr>
              <a:t>show a commit history of your master branch</a:t>
            </a:r>
            <a:endParaRPr lang="en-US" sz="900" i="1" dirty="0">
              <a:solidFill>
                <a:srgbClr val="00B050"/>
              </a:solidFill>
              <a:cs typeface="Courier New" pitchFamily="49" charset="0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217262" y="3650868"/>
            <a:ext cx="157075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git diff -–cached</a:t>
            </a:r>
            <a:br>
              <a:rPr lang="en-US" sz="105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i="1" dirty="0" smtClean="0">
                <a:cs typeface="Courier New" pitchFamily="49" charset="0"/>
              </a:rPr>
              <a:t>show differences </a:t>
            </a:r>
            <a:r>
              <a:rPr lang="en-US" sz="900" i="1" dirty="0" smtClean="0">
                <a:cs typeface="Courier New" pitchFamily="49" charset="0"/>
              </a:rPr>
              <a:t>between</a:t>
            </a:r>
            <a:br>
              <a:rPr lang="en-US" sz="900" i="1" dirty="0" smtClean="0">
                <a:cs typeface="Courier New" pitchFamily="49" charset="0"/>
              </a:rPr>
            </a:br>
            <a:r>
              <a:rPr lang="en-US" sz="900" i="1" dirty="0" smtClean="0">
                <a:cs typeface="Courier New" pitchFamily="49" charset="0"/>
              </a:rPr>
              <a:t>HEAD </a:t>
            </a:r>
            <a:r>
              <a:rPr lang="en-US" sz="900" i="1" dirty="0" smtClean="0">
                <a:cs typeface="Courier New" pitchFamily="49" charset="0"/>
              </a:rPr>
              <a:t>revision </a:t>
            </a:r>
            <a:r>
              <a:rPr lang="en-US" sz="900" i="1" dirty="0" smtClean="0">
                <a:cs typeface="Courier New" pitchFamily="49" charset="0"/>
              </a:rPr>
              <a:t>and</a:t>
            </a:r>
            <a:br>
              <a:rPr lang="en-US" sz="900" i="1" dirty="0" smtClean="0">
                <a:cs typeface="Courier New" pitchFamily="49" charset="0"/>
              </a:rPr>
            </a:br>
            <a:r>
              <a:rPr lang="en-US" sz="900" i="1" dirty="0" smtClean="0">
                <a:cs typeface="Courier New" pitchFamily="49" charset="0"/>
              </a:rPr>
              <a:t>Index (staged changes)</a:t>
            </a:r>
            <a:endParaRPr lang="en-US" sz="900" i="1" dirty="0">
              <a:cs typeface="Courier New" pitchFamily="49" charset="0"/>
            </a:endParaRPr>
          </a:p>
        </p:txBody>
      </p:sp>
      <p:cxnSp>
        <p:nvCxnSpPr>
          <p:cNvPr id="76" name="直線コネクタ 75"/>
          <p:cNvCxnSpPr/>
          <p:nvPr/>
        </p:nvCxnSpPr>
        <p:spPr>
          <a:xfrm>
            <a:off x="0" y="1214422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3216356" y="5643578"/>
            <a:ext cx="1357322" cy="305702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Changed but not updated</a:t>
            </a:r>
            <a:br>
              <a:rPr lang="en-US" sz="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(yet to be staged)</a:t>
            </a:r>
            <a:endParaRPr lang="en-US" sz="7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3216356" y="6287090"/>
            <a:ext cx="1357322" cy="285752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Untracked files</a:t>
            </a:r>
            <a:br>
              <a:rPr lang="en-US" sz="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(e.g. newly created)</a:t>
            </a:r>
            <a:endParaRPr lang="en-US" sz="7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643702" y="4714884"/>
            <a:ext cx="2500298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git reset –-hard</a:t>
            </a:r>
            <a:br>
              <a:rPr lang="en-US" altLang="ja-JP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900" i="1" dirty="0" smtClean="0">
                <a:solidFill>
                  <a:srgbClr val="0070C0"/>
                </a:solidFill>
              </a:rPr>
              <a:t>discard all changes from working tree and index. Newly added files will also be removed.</a:t>
            </a:r>
            <a:br>
              <a:rPr lang="en-US" altLang="ja-JP" sz="900" i="1" dirty="0" smtClean="0">
                <a:solidFill>
                  <a:srgbClr val="0070C0"/>
                </a:solidFill>
              </a:rPr>
            </a:br>
            <a:r>
              <a:rPr lang="en-US" altLang="ja-JP" sz="900" i="1" dirty="0" smtClean="0">
                <a:solidFill>
                  <a:srgbClr val="0070C0"/>
                </a:solidFill>
              </a:rPr>
              <a:t>You cannot undo!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3216356" y="4500570"/>
            <a:ext cx="1285884" cy="214314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Changes to be </a:t>
            </a:r>
            <a:r>
              <a:rPr lang="en-US" sz="7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commited</a:t>
            </a:r>
            <a:endParaRPr lang="en-US" sz="7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16" name="カギ線コネクタ 115"/>
          <p:cNvCxnSpPr>
            <a:stCxn id="70" idx="3"/>
            <a:endCxn id="83" idx="1"/>
          </p:cNvCxnSpPr>
          <p:nvPr/>
        </p:nvCxnSpPr>
        <p:spPr>
          <a:xfrm flipV="1">
            <a:off x="2643174" y="4607727"/>
            <a:ext cx="573182" cy="15801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カギ線コネクタ 116"/>
          <p:cNvCxnSpPr>
            <a:stCxn id="70" idx="3"/>
            <a:endCxn id="81" idx="1"/>
          </p:cNvCxnSpPr>
          <p:nvPr/>
        </p:nvCxnSpPr>
        <p:spPr>
          <a:xfrm flipV="1">
            <a:off x="2643174" y="5796429"/>
            <a:ext cx="573182" cy="39145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70" idx="3"/>
            <a:endCxn id="82" idx="1"/>
          </p:cNvCxnSpPr>
          <p:nvPr/>
        </p:nvCxnSpPr>
        <p:spPr>
          <a:xfrm>
            <a:off x="2643174" y="6187879"/>
            <a:ext cx="573182" cy="24208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41" name="Picture 2" descr="C:\Users\ohtam\AppData\Local\Microsoft\Windows\Temporary Internet Files\Content.IE5\LEW1Y9XS\MC90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2320" y="6215652"/>
            <a:ext cx="414220" cy="414220"/>
          </a:xfrm>
          <a:prstGeom prst="rect">
            <a:avLst/>
          </a:prstGeom>
          <a:noFill/>
        </p:spPr>
      </p:pic>
      <p:pic>
        <p:nvPicPr>
          <p:cNvPr id="133" name="Picture 2" descr="C:\Users\ohtam\AppData\Local\Microsoft\Windows\Temporary Internet Files\Content.IE5\LEW1Y9XS\MC90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5196" y="6301498"/>
            <a:ext cx="414220" cy="414220"/>
          </a:xfrm>
          <a:prstGeom prst="rect">
            <a:avLst/>
          </a:prstGeom>
          <a:noFill/>
        </p:spPr>
      </p:pic>
      <p:pic>
        <p:nvPicPr>
          <p:cNvPr id="35" name="Picture 2" descr="C:\Users\ohtam\AppData\Local\Microsoft\Windows\Temporary Internet Files\Content.IE5\LEW1Y9XS\MC90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2320" y="5429264"/>
            <a:ext cx="414220" cy="414220"/>
          </a:xfrm>
          <a:prstGeom prst="rect">
            <a:avLst/>
          </a:prstGeom>
          <a:noFill/>
        </p:spPr>
      </p:pic>
      <p:pic>
        <p:nvPicPr>
          <p:cNvPr id="21" name="Picture 2" descr="C:\Users\ohtam\AppData\Local\Microsoft\Windows\Temporary Internet Files\Content.IE5\LEW1Y9XS\MC90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5196" y="5500702"/>
            <a:ext cx="414220" cy="414220"/>
          </a:xfrm>
          <a:prstGeom prst="rect">
            <a:avLst/>
          </a:prstGeom>
          <a:noFill/>
        </p:spPr>
      </p:pic>
      <p:sp>
        <p:nvSpPr>
          <p:cNvPr id="148" name="正方形/長方形 147"/>
          <p:cNvSpPr/>
          <p:nvPr/>
        </p:nvSpPr>
        <p:spPr>
          <a:xfrm>
            <a:off x="755576" y="665778"/>
            <a:ext cx="267341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Remote PC (origin)</a:t>
            </a:r>
            <a:br>
              <a:rPr lang="en-US" sz="1600" i="1" dirty="0" smtClean="0"/>
            </a:br>
            <a:r>
              <a:rPr lang="en-US" sz="900" i="1" dirty="0" smtClean="0"/>
              <a:t>“origin” is a short name of the repository you cloned</a:t>
            </a:r>
            <a:endParaRPr lang="en-US" sz="1600" i="1" dirty="0"/>
          </a:p>
        </p:txBody>
      </p:sp>
      <p:sp>
        <p:nvSpPr>
          <p:cNvPr id="149" name="正方形/長方形 148"/>
          <p:cNvSpPr/>
          <p:nvPr/>
        </p:nvSpPr>
        <p:spPr>
          <a:xfrm>
            <a:off x="755576" y="1270620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Your PC</a:t>
            </a:r>
            <a:endParaRPr lang="en-US" sz="1600" i="1" dirty="0"/>
          </a:p>
        </p:txBody>
      </p:sp>
      <p:pic>
        <p:nvPicPr>
          <p:cNvPr id="176" name="Picture 2" descr="C:\Users\ohtam\AppData\Local\Microsoft\Windows\Temporary Internet Files\Content.IE5\LEW1Y9XS\MC90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9408" y="642918"/>
            <a:ext cx="248674" cy="248674"/>
          </a:xfrm>
          <a:prstGeom prst="rect">
            <a:avLst/>
          </a:prstGeom>
          <a:noFill/>
        </p:spPr>
      </p:pic>
      <p:sp>
        <p:nvSpPr>
          <p:cNvPr id="177" name="テキスト ボックス 176"/>
          <p:cNvSpPr txBox="1"/>
          <p:nvPr/>
        </p:nvSpPr>
        <p:spPr>
          <a:xfrm>
            <a:off x="7339984" y="635153"/>
            <a:ext cx="17145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 change. Each file can include more than one change and they are managed separately in Git.</a:t>
            </a:r>
            <a:endParaRPr lang="en-US" sz="900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1288700" y="4658184"/>
            <a:ext cx="1500456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git diff</a:t>
            </a:r>
            <a:br>
              <a:rPr lang="en-US" sz="105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i="1" dirty="0" smtClean="0">
                <a:cs typeface="Courier New" pitchFamily="49" charset="0"/>
              </a:rPr>
              <a:t>show differences </a:t>
            </a:r>
            <a:r>
              <a:rPr lang="en-US" sz="900" i="1" dirty="0" smtClean="0">
                <a:cs typeface="Courier New" pitchFamily="49" charset="0"/>
              </a:rPr>
              <a:t>between</a:t>
            </a:r>
            <a:br>
              <a:rPr lang="en-US" sz="900" i="1" dirty="0" smtClean="0">
                <a:cs typeface="Courier New" pitchFamily="49" charset="0"/>
              </a:rPr>
            </a:br>
            <a:r>
              <a:rPr lang="en-US" sz="900" i="1" dirty="0" smtClean="0">
                <a:cs typeface="Courier New" pitchFamily="49" charset="0"/>
              </a:rPr>
              <a:t>Index</a:t>
            </a:r>
            <a:r>
              <a:rPr lang="en-US" sz="900" i="1" dirty="0" smtClean="0">
                <a:cs typeface="Courier New" pitchFamily="49" charset="0"/>
              </a:rPr>
              <a:t> (staged changes) and</a:t>
            </a:r>
            <a:br>
              <a:rPr lang="en-US" sz="900" i="1" dirty="0" smtClean="0">
                <a:cs typeface="Courier New" pitchFamily="49" charset="0"/>
              </a:rPr>
            </a:br>
            <a:r>
              <a:rPr lang="en-US" sz="900" i="1" dirty="0" smtClean="0">
                <a:cs typeface="Courier New" pitchFamily="49" charset="0"/>
              </a:rPr>
              <a:t>changes </a:t>
            </a:r>
            <a:r>
              <a:rPr lang="en-US" sz="900" i="1" dirty="0" smtClean="0">
                <a:cs typeface="Courier New" pitchFamily="49" charset="0"/>
              </a:rPr>
              <a:t>in working </a:t>
            </a:r>
            <a:r>
              <a:rPr lang="en-US" sz="900" i="1" dirty="0" smtClean="0">
                <a:cs typeface="Courier New" pitchFamily="49" charset="0"/>
              </a:rPr>
              <a:t>tree</a:t>
            </a:r>
            <a:endParaRPr lang="en-US" sz="900" i="1" dirty="0">
              <a:cs typeface="Courier New" pitchFamily="49" charset="0"/>
            </a:endParaRPr>
          </a:p>
        </p:txBody>
      </p:sp>
      <p:cxnSp>
        <p:nvCxnSpPr>
          <p:cNvPr id="142" name="直線矢印コネクタ 141"/>
          <p:cNvCxnSpPr>
            <a:stCxn id="141" idx="0"/>
            <a:endCxn id="35" idx="0"/>
          </p:cNvCxnSpPr>
          <p:nvPr/>
        </p:nvCxnSpPr>
        <p:spPr>
          <a:xfrm rot="5400000" flipH="1" flipV="1">
            <a:off x="4466236" y="5822458"/>
            <a:ext cx="786388" cy="1588"/>
          </a:xfrm>
          <a:prstGeom prst="straightConnector1">
            <a:avLst/>
          </a:prstGeom>
          <a:ln>
            <a:prstDash val="sysDot"/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>
            <a:stCxn id="21" idx="0"/>
            <a:endCxn id="133" idx="0"/>
          </p:cNvCxnSpPr>
          <p:nvPr/>
        </p:nvCxnSpPr>
        <p:spPr>
          <a:xfrm rot="16200000" flipH="1">
            <a:off x="4601908" y="5901100"/>
            <a:ext cx="800796" cy="1588"/>
          </a:xfrm>
          <a:prstGeom prst="straightConnector1">
            <a:avLst/>
          </a:prstGeom>
          <a:ln>
            <a:prstDash val="sysDot"/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上矢印 61"/>
          <p:cNvSpPr/>
          <p:nvPr/>
        </p:nvSpPr>
        <p:spPr>
          <a:xfrm>
            <a:off x="108644" y="714356"/>
            <a:ext cx="142876" cy="500066"/>
          </a:xfrm>
          <a:prstGeom prst="upArrow">
            <a:avLst>
              <a:gd name="adj1" fmla="val 50000"/>
              <a:gd name="adj2" fmla="val 7380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カギ線コネクタ 78"/>
          <p:cNvCxnSpPr>
            <a:stCxn id="21" idx="3"/>
            <a:endCxn id="90" idx="1"/>
          </p:cNvCxnSpPr>
          <p:nvPr/>
        </p:nvCxnSpPr>
        <p:spPr>
          <a:xfrm flipV="1">
            <a:off x="5209416" y="4576724"/>
            <a:ext cx="1720038" cy="1131088"/>
          </a:xfrm>
          <a:prstGeom prst="curvedConnector3">
            <a:avLst>
              <a:gd name="adj1" fmla="val 7548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上矢印 88"/>
          <p:cNvSpPr/>
          <p:nvPr/>
        </p:nvSpPr>
        <p:spPr>
          <a:xfrm flipV="1">
            <a:off x="107024" y="1200742"/>
            <a:ext cx="142876" cy="500066"/>
          </a:xfrm>
          <a:prstGeom prst="upArrow">
            <a:avLst>
              <a:gd name="adj1" fmla="val 50000"/>
              <a:gd name="adj2" fmla="val 7380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9" descr="C:\WINDOWS\ﾃﾞｽｸﾄｯﾌﾟ\material\0LAN016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758943"/>
            <a:ext cx="432048" cy="339670"/>
          </a:xfrm>
          <a:prstGeom prst="rect">
            <a:avLst/>
          </a:prstGeom>
          <a:noFill/>
        </p:spPr>
      </p:pic>
      <p:sp>
        <p:nvSpPr>
          <p:cNvPr id="74" name="テキスト ボックス 73"/>
          <p:cNvSpPr txBox="1"/>
          <p:nvPr/>
        </p:nvSpPr>
        <p:spPr>
          <a:xfrm>
            <a:off x="-32" y="0"/>
            <a:ext cx="2195736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Git Change Flow (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2010-07-30)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78" name="台形 77"/>
          <p:cNvSpPr/>
          <p:nvPr/>
        </p:nvSpPr>
        <p:spPr>
          <a:xfrm rot="16200000" flipH="1">
            <a:off x="2383123" y="3967033"/>
            <a:ext cx="851564" cy="72634"/>
          </a:xfrm>
          <a:prstGeom prst="trapezoid">
            <a:avLst>
              <a:gd name="adj" fmla="val 17794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-71470" y="4054223"/>
            <a:ext cx="1285852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git diff HEAD</a:t>
            </a:r>
            <a:br>
              <a:rPr lang="en-US" sz="105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i="1" dirty="0" smtClean="0">
                <a:cs typeface="Courier New" pitchFamily="49" charset="0"/>
              </a:rPr>
              <a:t>show </a:t>
            </a:r>
            <a:r>
              <a:rPr lang="en-US" sz="900" i="1" dirty="0" smtClean="0">
                <a:cs typeface="Courier New" pitchFamily="49" charset="0"/>
              </a:rPr>
              <a:t>differences between HEAD and</a:t>
            </a:r>
            <a:br>
              <a:rPr lang="en-US" sz="900" i="1" dirty="0" smtClean="0">
                <a:cs typeface="Courier New" pitchFamily="49" charset="0"/>
              </a:rPr>
            </a:br>
            <a:r>
              <a:rPr lang="en-US" sz="900" i="1" dirty="0" smtClean="0">
                <a:cs typeface="Courier New" pitchFamily="49" charset="0"/>
              </a:rPr>
              <a:t>all changes</a:t>
            </a:r>
            <a:br>
              <a:rPr lang="en-US" sz="900" i="1" dirty="0" smtClean="0">
                <a:cs typeface="Courier New" pitchFamily="49" charset="0"/>
              </a:rPr>
            </a:br>
            <a:r>
              <a:rPr lang="en-US" sz="900" i="1" dirty="0" smtClean="0">
                <a:cs typeface="Courier New" pitchFamily="49" charset="0"/>
              </a:rPr>
              <a:t>(including both Index and working tree)</a:t>
            </a:r>
            <a:endParaRPr lang="en-US" sz="900" i="1" dirty="0">
              <a:cs typeface="Courier New" pitchFamily="49" charset="0"/>
            </a:endParaRPr>
          </a:p>
        </p:txBody>
      </p:sp>
      <p:pic>
        <p:nvPicPr>
          <p:cNvPr id="84" name="Picture 9" descr="C:\WINDOWS\ﾃﾞｽｸﾄｯﾌﾟ\material\0LAN016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329932"/>
            <a:ext cx="432048" cy="339670"/>
          </a:xfrm>
          <a:prstGeom prst="rect">
            <a:avLst/>
          </a:prstGeom>
          <a:noFill/>
        </p:spPr>
      </p:pic>
      <p:sp>
        <p:nvSpPr>
          <p:cNvPr id="92" name="テキスト ボックス 91"/>
          <p:cNvSpPr txBox="1"/>
          <p:nvPr/>
        </p:nvSpPr>
        <p:spPr>
          <a:xfrm>
            <a:off x="6274288" y="5827043"/>
            <a:ext cx="244108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git checkout -- &lt;path&gt;</a:t>
            </a:r>
            <a:br>
              <a:rPr lang="en-US" altLang="ja-JP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900" i="1" dirty="0" smtClean="0">
                <a:solidFill>
                  <a:srgbClr val="0070C0"/>
                </a:solidFill>
              </a:rPr>
              <a:t>discard changes of the specified file or directory from working tree.  Staged changes will remain.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643702" y="5286388"/>
            <a:ext cx="250033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git checkout HEAD &lt;path&gt;</a:t>
            </a:r>
            <a:br>
              <a:rPr lang="en-US" altLang="ja-JP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900" i="1" dirty="0" smtClean="0">
                <a:solidFill>
                  <a:srgbClr val="0070C0"/>
                </a:solidFill>
              </a:rPr>
              <a:t>discard changes of the specified file or dir from working tree and index. Newly added files remain.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96" name="カギ線コネクタ 95"/>
          <p:cNvCxnSpPr>
            <a:stCxn id="22" idx="3"/>
            <a:endCxn id="90" idx="1"/>
          </p:cNvCxnSpPr>
          <p:nvPr/>
        </p:nvCxnSpPr>
        <p:spPr>
          <a:xfrm flipV="1">
            <a:off x="5209416" y="4576724"/>
            <a:ext cx="1720038" cy="24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カギ線コネクタ 103"/>
          <p:cNvCxnSpPr>
            <a:stCxn id="21" idx="3"/>
            <a:endCxn id="100" idx="1"/>
          </p:cNvCxnSpPr>
          <p:nvPr/>
        </p:nvCxnSpPr>
        <p:spPr>
          <a:xfrm>
            <a:off x="5209416" y="5707812"/>
            <a:ext cx="791312" cy="35358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6004148" y="2717470"/>
            <a:ext cx="245739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git show HEAD</a:t>
            </a:r>
            <a:br>
              <a:rPr lang="en-US" sz="10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00" i="1" dirty="0" smtClean="0">
                <a:solidFill>
                  <a:srgbClr val="00B050"/>
                </a:solidFill>
                <a:cs typeface="Courier New" pitchFamily="49" charset="0"/>
              </a:rPr>
              <a:t>show a detail of the last commit (HEAD)</a:t>
            </a:r>
            <a:endParaRPr lang="en-US" sz="900" i="1" dirty="0">
              <a:solidFill>
                <a:srgbClr val="00B050"/>
              </a:solidFill>
              <a:cs typeface="Courier New" pitchFamily="49" charset="0"/>
            </a:endParaRPr>
          </a:p>
        </p:txBody>
      </p:sp>
      <p:cxnSp>
        <p:nvCxnSpPr>
          <p:cNvPr id="126" name="カギ線コネクタ 95"/>
          <p:cNvCxnSpPr>
            <a:stCxn id="42" idx="3"/>
            <a:endCxn id="1031" idx="1"/>
          </p:cNvCxnSpPr>
          <p:nvPr/>
        </p:nvCxnSpPr>
        <p:spPr>
          <a:xfrm>
            <a:off x="5209416" y="3421796"/>
            <a:ext cx="1291378" cy="72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6429356" y="3571876"/>
            <a:ext cx="257176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☠ </a:t>
            </a:r>
            <a:r>
              <a:rPr lang="en-US" altLang="ja-JP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git reset HEAD^</a:t>
            </a:r>
            <a:br>
              <a:rPr lang="en-US" altLang="ja-JP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900" i="1" dirty="0" smtClean="0">
                <a:solidFill>
                  <a:srgbClr val="0070C0"/>
                </a:solidFill>
              </a:rPr>
              <a:t>remove the last commit completely.</a:t>
            </a:r>
            <a:br>
              <a:rPr lang="en-US" altLang="ja-JP" sz="900" i="1" dirty="0" smtClean="0">
                <a:solidFill>
                  <a:srgbClr val="0070C0"/>
                </a:solidFill>
              </a:rPr>
            </a:br>
            <a:r>
              <a:rPr lang="en-US" altLang="ja-JP" sz="900" i="1" dirty="0" smtClean="0">
                <a:solidFill>
                  <a:srgbClr val="0070C0"/>
                </a:solidFill>
              </a:rPr>
              <a:t>You should NOT do this after pushing the commit!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118" name="カギ線コネクタ 117"/>
          <p:cNvCxnSpPr>
            <a:stCxn id="123" idx="1"/>
            <a:endCxn id="108" idx="3"/>
          </p:cNvCxnSpPr>
          <p:nvPr/>
        </p:nvCxnSpPr>
        <p:spPr>
          <a:xfrm rot="10800000" flipV="1">
            <a:off x="5357818" y="2913678"/>
            <a:ext cx="646330" cy="34221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1" name="カギ線コネクタ 170"/>
          <p:cNvCxnSpPr>
            <a:stCxn id="71" idx="1"/>
            <a:endCxn id="108" idx="3"/>
          </p:cNvCxnSpPr>
          <p:nvPr/>
        </p:nvCxnSpPr>
        <p:spPr>
          <a:xfrm rot="10800000" flipV="1">
            <a:off x="5357818" y="2553638"/>
            <a:ext cx="646330" cy="70225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0" name="Picture 5" descr="C:\Users\ohtam\AppData\Local\Microsoft\Windows\Temporary Internet Files\Content.IE5\FP05E8EJ\MC90029954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454" y="4414179"/>
            <a:ext cx="285752" cy="325089"/>
          </a:xfrm>
          <a:prstGeom prst="rect">
            <a:avLst/>
          </a:prstGeom>
          <a:noFill/>
        </p:spPr>
      </p:pic>
      <p:pic>
        <p:nvPicPr>
          <p:cNvPr id="1031" name="Picture 7" descr="C:\Users\ohtam\AppData\Local\Microsoft\Windows\Temporary Internet Files\Content.IE5\8N1XVYFB\MC900303679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0794" y="3286124"/>
            <a:ext cx="285752" cy="285752"/>
          </a:xfrm>
          <a:prstGeom prst="rect">
            <a:avLst/>
          </a:prstGeom>
          <a:noFill/>
        </p:spPr>
      </p:pic>
      <p:pic>
        <p:nvPicPr>
          <p:cNvPr id="100" name="Picture 5" descr="C:\Users\ohtam\AppData\Local\Microsoft\Windows\Temporary Internet Files\Content.IE5\FP05E8EJ\MC90029954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728" y="5898850"/>
            <a:ext cx="285752" cy="325089"/>
          </a:xfrm>
          <a:prstGeom prst="rect">
            <a:avLst/>
          </a:prstGeom>
          <a:noFill/>
        </p:spPr>
      </p:pic>
      <p:sp>
        <p:nvSpPr>
          <p:cNvPr id="106" name="正方形/長方形 105"/>
          <p:cNvSpPr/>
          <p:nvPr/>
        </p:nvSpPr>
        <p:spPr>
          <a:xfrm>
            <a:off x="7125670" y="155234"/>
            <a:ext cx="216000" cy="1428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1200" i="1" dirty="0"/>
          </a:p>
        </p:txBody>
      </p:sp>
      <p:sp>
        <p:nvSpPr>
          <p:cNvPr id="107" name="正方形/長方形 106"/>
          <p:cNvSpPr/>
          <p:nvPr/>
        </p:nvSpPr>
        <p:spPr>
          <a:xfrm>
            <a:off x="7125670" y="324130"/>
            <a:ext cx="216000" cy="1428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1200" i="1" dirty="0"/>
          </a:p>
        </p:txBody>
      </p:sp>
      <p:sp>
        <p:nvSpPr>
          <p:cNvPr id="109" name="正方形/長方形 108"/>
          <p:cNvSpPr/>
          <p:nvPr/>
        </p:nvSpPr>
        <p:spPr>
          <a:xfrm>
            <a:off x="7125670" y="489564"/>
            <a:ext cx="216000" cy="1428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1200" i="1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7339984" y="108236"/>
            <a:ext cx="172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Repository (</a:t>
            </a:r>
            <a:r>
              <a:rPr lang="en-US" sz="900" dirty="0" err="1" smtClean="0"/>
              <a:t>commited</a:t>
            </a:r>
            <a:r>
              <a:rPr lang="en-US" sz="900" dirty="0" smtClean="0"/>
              <a:t> changes)</a:t>
            </a:r>
            <a:endParaRPr lang="en-US" sz="9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7339984" y="283172"/>
            <a:ext cx="1372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Index (ready to commit)</a:t>
            </a:r>
            <a:endParaRPr lang="en-US" sz="9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7339984" y="450186"/>
            <a:ext cx="1732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Working tree (local changes)</a:t>
            </a:r>
            <a:endParaRPr lang="en-US" sz="900" dirty="0"/>
          </a:p>
        </p:txBody>
      </p:sp>
      <p:sp>
        <p:nvSpPr>
          <p:cNvPr id="113" name="角丸四角形 112"/>
          <p:cNvSpPr/>
          <p:nvPr/>
        </p:nvSpPr>
        <p:spPr>
          <a:xfrm>
            <a:off x="7005654" y="71414"/>
            <a:ext cx="2071702" cy="1071570"/>
          </a:xfrm>
          <a:prstGeom prst="roundRect">
            <a:avLst>
              <a:gd name="adj" fmla="val 9778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直線矢印コネクタ 85"/>
          <p:cNvCxnSpPr>
            <a:stCxn id="1026" idx="0"/>
            <a:endCxn id="53" idx="3"/>
          </p:cNvCxnSpPr>
          <p:nvPr/>
        </p:nvCxnSpPr>
        <p:spPr>
          <a:xfrm rot="16200000" flipV="1">
            <a:off x="3593693" y="1877511"/>
            <a:ext cx="935898" cy="1595576"/>
          </a:xfrm>
          <a:prstGeom prst="straightConnector1">
            <a:avLst/>
          </a:prstGeom>
          <a:ln cap="rnd"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103"/>
          <p:cNvCxnSpPr>
            <a:stCxn id="133" idx="3"/>
            <a:endCxn id="95" idx="1"/>
          </p:cNvCxnSpPr>
          <p:nvPr/>
        </p:nvCxnSpPr>
        <p:spPr>
          <a:xfrm flipV="1">
            <a:off x="5209416" y="6508311"/>
            <a:ext cx="791312" cy="29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5" name="Picture 5" descr="C:\Users\ohtam\AppData\Local\Microsoft\Windows\Temporary Internet Files\Content.IE5\FP05E8EJ\MC90029954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728" y="6345766"/>
            <a:ext cx="285752" cy="325089"/>
          </a:xfrm>
          <a:prstGeom prst="rect">
            <a:avLst/>
          </a:prstGeom>
          <a:noFill/>
        </p:spPr>
      </p:pic>
      <p:sp>
        <p:nvSpPr>
          <p:cNvPr id="98" name="テキスト ボックス 97"/>
          <p:cNvSpPr txBox="1"/>
          <p:nvPr/>
        </p:nvSpPr>
        <p:spPr>
          <a:xfrm>
            <a:off x="6274288" y="6286520"/>
            <a:ext cx="244111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git clean –</a:t>
            </a:r>
            <a:r>
              <a:rPr lang="en-US" altLang="ja-JP" sz="105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ja-JP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ja-JP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900" i="1" dirty="0" smtClean="0">
                <a:solidFill>
                  <a:srgbClr val="0070C0"/>
                </a:solidFill>
              </a:rPr>
              <a:t>remove untracked files and empty directories from the current directory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5214942" y="3184458"/>
            <a:ext cx="14287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台形 87"/>
          <p:cNvSpPr/>
          <p:nvPr/>
        </p:nvSpPr>
        <p:spPr>
          <a:xfrm rot="16200000" flipH="1">
            <a:off x="2388145" y="4961779"/>
            <a:ext cx="851556" cy="72014"/>
          </a:xfrm>
          <a:prstGeom prst="trapezoid">
            <a:avLst>
              <a:gd name="adj" fmla="val 17794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台形 90"/>
          <p:cNvSpPr/>
          <p:nvPr/>
        </p:nvSpPr>
        <p:spPr>
          <a:xfrm rot="16200000" flipH="1">
            <a:off x="321442" y="4464850"/>
            <a:ext cx="1857384" cy="71440"/>
          </a:xfrm>
          <a:prstGeom prst="trapezoid">
            <a:avLst>
              <a:gd name="adj" fmla="val 17794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history</a:t>
            </a:r>
            <a:endParaRPr 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428596" y="1397001"/>
          <a:ext cx="828680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785950"/>
                <a:gridCol w="5357850"/>
              </a:tblGrid>
              <a:tr h="2635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2635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2010-07-25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Masatoshi OHTA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Initial version</a:t>
                      </a:r>
                      <a:endParaRPr lang="en-US" sz="1400" dirty="0"/>
                    </a:p>
                  </a:txBody>
                  <a:tcPr/>
                </a:tc>
              </a:tr>
              <a:tr h="2635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2010-07-28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Masatoshi</a:t>
                      </a:r>
                      <a:r>
                        <a:rPr lang="en-US" sz="1400" baseline="0" dirty="0" smtClean="0"/>
                        <a:t> OHTA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‘git</a:t>
                      </a:r>
                      <a:r>
                        <a:rPr lang="en-US" sz="1400" baseline="0" dirty="0" smtClean="0"/>
                        <a:t> clean’ command</a:t>
                      </a:r>
                      <a:endParaRPr lang="en-US" sz="1400" dirty="0"/>
                    </a:p>
                  </a:txBody>
                  <a:tcPr/>
                </a:tc>
              </a:tr>
              <a:tr h="2635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2010-07-30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Masatoshi OHTA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Change ‘</a:t>
                      </a:r>
                      <a:r>
                        <a:rPr lang="en-US" sz="1400" baseline="0" dirty="0" smtClean="0"/>
                        <a:t>diff’ descriptions.</a:t>
                      </a:r>
                      <a:endParaRPr lang="en-US" sz="1400" dirty="0"/>
                    </a:p>
                  </a:txBody>
                  <a:tcPr/>
                </a:tc>
              </a:tr>
              <a:tr h="26352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167</Words>
  <Application>Microsoft Office PowerPoint</Application>
  <PresentationFormat>画面に合わせる (4:3)</PresentationFormat>
  <Paragraphs>50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Change history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ohtam</dc:creator>
  <cp:lastModifiedBy>太田ま</cp:lastModifiedBy>
  <cp:revision>133</cp:revision>
  <dcterms:created xsi:type="dcterms:W3CDTF">2010-07-23T07:23:13Z</dcterms:created>
  <dcterms:modified xsi:type="dcterms:W3CDTF">2010-07-30T02:34:36Z</dcterms:modified>
</cp:coreProperties>
</file>