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7"/>
  </p:notesMasterIdLst>
  <p:sldIdLst>
    <p:sldId id="256" r:id="rId5"/>
    <p:sldId id="277" r:id="rId6"/>
    <p:sldId id="279" r:id="rId7"/>
    <p:sldId id="265" r:id="rId8"/>
    <p:sldId id="267" r:id="rId9"/>
    <p:sldId id="274" r:id="rId10"/>
    <p:sldId id="272" r:id="rId11"/>
    <p:sldId id="278" r:id="rId12"/>
    <p:sldId id="280" r:id="rId13"/>
    <p:sldId id="282" r:id="rId14"/>
    <p:sldId id="284" r:id="rId15"/>
    <p:sldId id="281" r:id="rId16"/>
    <p:sldId id="276" r:id="rId17"/>
    <p:sldId id="286" r:id="rId18"/>
    <p:sldId id="292" r:id="rId19"/>
    <p:sldId id="287" r:id="rId20"/>
    <p:sldId id="288" r:id="rId21"/>
    <p:sldId id="289" r:id="rId22"/>
    <p:sldId id="290" r:id="rId23"/>
    <p:sldId id="291" r:id="rId24"/>
    <p:sldId id="298" r:id="rId25"/>
    <p:sldId id="299" r:id="rId26"/>
    <p:sldId id="300" r:id="rId27"/>
    <p:sldId id="301" r:id="rId28"/>
    <p:sldId id="285" r:id="rId29"/>
    <p:sldId id="293" r:id="rId30"/>
    <p:sldId id="294" r:id="rId31"/>
    <p:sldId id="295" r:id="rId32"/>
    <p:sldId id="305" r:id="rId33"/>
    <p:sldId id="309" r:id="rId34"/>
    <p:sldId id="262" r:id="rId35"/>
    <p:sldId id="269" r:id="rId36"/>
    <p:sldId id="271" r:id="rId37"/>
    <p:sldId id="302" r:id="rId38"/>
    <p:sldId id="304" r:id="rId39"/>
    <p:sldId id="308" r:id="rId40"/>
    <p:sldId id="306" r:id="rId41"/>
    <p:sldId id="303" r:id="rId42"/>
    <p:sldId id="258" r:id="rId43"/>
    <p:sldId id="259" r:id="rId44"/>
    <p:sldId id="260" r:id="rId45"/>
    <p:sldId id="307"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04"/>
    <a:srgbClr val="003E09"/>
    <a:srgbClr val="006666"/>
    <a:srgbClr val="000000"/>
    <a:srgbClr val="4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0" autoAdjust="0"/>
    <p:restoredTop sz="99198" autoAdjust="0"/>
  </p:normalViewPr>
  <p:slideViewPr>
    <p:cSldViewPr>
      <p:cViewPr varScale="1">
        <p:scale>
          <a:sx n="82" d="100"/>
          <a:sy n="82" d="100"/>
        </p:scale>
        <p:origin x="-77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93B1C-1A56-4F31-A539-E177E6E8D85C}" type="datetimeFigureOut">
              <a:rPr lang="en-US" smtClean="0"/>
              <a:pPr/>
              <a:t>2014-06-05</a:t>
            </a:fld>
            <a:endParaRPr 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E27955-3D63-439C-BA08-2CE51C2D36F7}" type="slidenum">
              <a:rPr lang="en-US" smtClean="0"/>
              <a:pPr/>
              <a:t>‹#›</a:t>
            </a:fld>
            <a:endParaRPr lang="en-US"/>
          </a:p>
        </p:txBody>
      </p:sp>
    </p:spTree>
    <p:extLst>
      <p:ext uri="{BB962C8B-B14F-4D97-AF65-F5344CB8AC3E}">
        <p14:creationId xmlns:p14="http://schemas.microsoft.com/office/powerpoint/2010/main" val="163088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8" name="日付プレースホルダ 27"/>
          <p:cNvSpPr>
            <a:spLocks noGrp="1"/>
          </p:cNvSpPr>
          <p:nvPr>
            <p:ph type="dt" sz="half" idx="10"/>
          </p:nvPr>
        </p:nvSpPr>
        <p:spPr/>
        <p:txBody>
          <a:bodyPr/>
          <a:lstStyle>
            <a:extLst/>
          </a:lstStyle>
          <a:p>
            <a:fld id="{E6655887-6974-4433-9E88-5142C7E0C6DB}" type="datetime1">
              <a:rPr kumimoji="1" lang="ja-JP" altLang="en-US" smtClean="0"/>
              <a:pPr/>
              <a:t>2014/6/5</a:t>
            </a:fld>
            <a:endParaRPr kumimoji="1" lang="ja-JP" altLang="en-US"/>
          </a:p>
        </p:txBody>
      </p:sp>
      <p:sp>
        <p:nvSpPr>
          <p:cNvPr id="17" name="フッター プレースホルダ 16"/>
          <p:cNvSpPr>
            <a:spLocks noGrp="1"/>
          </p:cNvSpPr>
          <p:nvPr>
            <p:ph type="ftr" sz="quarter" idx="11"/>
          </p:nvPr>
        </p:nvSpPr>
        <p:spPr/>
        <p:txBody>
          <a:bodyPr/>
          <a:lstStyle>
            <a:extLst/>
          </a:lstStyle>
          <a:p>
            <a:endParaRPr kumimoji="1" lang="ja-JP" altLang="en-US"/>
          </a:p>
        </p:txBody>
      </p:sp>
      <p:sp>
        <p:nvSpPr>
          <p:cNvPr id="29" name="スライド番号プレースホルダ 28"/>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
        <p:nvSpPr>
          <p:cNvPr id="39" name="正方形/長方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正方形/長方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正方形/長方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正方形/長方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タイトル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8348A03D-37AD-4F5C-875F-7439A404863F}" type="datetime1">
              <a:rPr kumimoji="1" lang="ja-JP" altLang="en-US" smtClean="0"/>
              <a:pPr/>
              <a:t>2014/6/5</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981200" cy="5851525"/>
          </a:xfrm>
        </p:spPr>
        <p:txBody>
          <a:bodyPr vert="eaVert" anchor="ct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609600" y="274639"/>
            <a:ext cx="58674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9E8BB151-5375-4E98-98F0-96F1CC8C4AB5}" type="datetime1">
              <a:rPr kumimoji="1" lang="ja-JP" altLang="en-US" smtClean="0"/>
              <a:pPr/>
              <a:t>2014/6/5</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lvl2pPr>
              <a:buFont typeface="Arial" pitchFamily="34" charset="0"/>
              <a:buChar char="•"/>
              <a:defRPr/>
            </a:lvl2pPr>
            <a:extLst/>
          </a:lstStyle>
          <a:p>
            <a:pPr lvl="0" eaLnBrk="1" latinLnBrk="0" hangingPunct="1"/>
            <a:r>
              <a:rPr lang="ja-JP" altLang="en-US" dirty="0" smtClean="0"/>
              <a:t>マスタ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4" name="日付プレースホルダ 3"/>
          <p:cNvSpPr>
            <a:spLocks noGrp="1"/>
          </p:cNvSpPr>
          <p:nvPr>
            <p:ph type="dt" sz="half" idx="10"/>
          </p:nvPr>
        </p:nvSpPr>
        <p:spPr/>
        <p:txBody>
          <a:bodyPr/>
          <a:lstStyle>
            <a:extLst/>
          </a:lstStyle>
          <a:p>
            <a:fld id="{EC94C2E2-D4D2-4CBE-BE23-EF5C80A4CF2A}" type="datetime1">
              <a:rPr kumimoji="1" lang="ja-JP" altLang="en-US" smtClean="0"/>
              <a:pPr/>
              <a:t>2014/6/5</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4" name="フリーフォーム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フリーフォーム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フリーフォーム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フリーフォーム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フリーフォーム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フリーフォーム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フリーフォーム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フリーフォーム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フリーフォーム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フリーフォーム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フリーフォーム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フリーフォーム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フリーフォーム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フリーフォーム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フリーフォーム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テキスト プレースホルダ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17DA3A07-2D4C-4388-A77D-172942D5C837}" type="datetime1">
              <a:rPr kumimoji="1" lang="ja-JP" altLang="en-US" smtClean="0"/>
              <a:pPr/>
              <a:t>2014/6/5</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
        <p:nvSpPr>
          <p:cNvPr id="7" name="正方形/長方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ja-JP" altLang="en-US" smtClean="0"/>
              <a:t>マスタ タイトルの書式設定</a:t>
            </a:r>
            <a:endParaRPr kumimoji="0" lang="en-US"/>
          </a:p>
        </p:txBody>
      </p:sp>
      <p:sp>
        <p:nvSpPr>
          <p:cNvPr id="8" name="正方形/長方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正方形/長方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正方形/長方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正方形/長方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正方形/長方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2064"/>
            <a:ext cx="8229600" cy="9144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A39A2FE7-75B9-4C1F-B0E8-9FA051302008}" type="datetime1">
              <a:rPr kumimoji="1" lang="ja-JP" altLang="en-US" smtClean="0"/>
              <a:pPr/>
              <a:t>2014/6/5</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5" name="正方形/長方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504824" y="512064"/>
            <a:ext cx="7772400" cy="914400"/>
          </a:xfrm>
        </p:spPr>
        <p:txBody>
          <a:bodyPr anchor="t"/>
          <a:lstStyle>
            <a:lvl1pPr>
              <a:defRPr sz="400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6436180F-5DC4-4569-B254-6006B3497FE9}" type="datetime1">
              <a:rPr kumimoji="1" lang="ja-JP" altLang="en-US" smtClean="0"/>
              <a:pPr/>
              <a:t>2014/6/5</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
        <p:nvSpPr>
          <p:cNvPr id="16" name="正方形/長方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正方形/長方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正方形/長方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正方形/長方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正方形/長方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正方形/長方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正方形/長方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正方形/長方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正方形/長方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2064"/>
            <a:ext cx="7772400" cy="914400"/>
          </a:xfrm>
        </p:spPr>
        <p:txBody>
          <a:bodyPr/>
          <a:lstStyle>
            <a:lvl1pPr>
              <a:defRPr sz="4000" cap="none" baseline="0"/>
            </a:lvl1pPr>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2672E36C-9DEA-4ECA-8AC7-17D6D366ADCB}" type="datetime1">
              <a:rPr kumimoji="1" lang="ja-JP" altLang="en-US" smtClean="0"/>
              <a:pPr/>
              <a:t>2014/6/5</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550028AC-A1DE-4BBE-A179-4DD1215EAE4A}" type="datetime1">
              <a:rPr kumimoji="1" lang="ja-JP" altLang="en-US" smtClean="0"/>
              <a:pPr/>
              <a:t>2014/6/5</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3050"/>
            <a:ext cx="8229600" cy="1162050"/>
          </a:xfrm>
        </p:spPr>
        <p:txBody>
          <a:bodyPr anchor="ctr"/>
          <a:lstStyle>
            <a:lvl1pPr algn="l">
              <a:buNone/>
              <a:defRPr sz="3600" b="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D119C3F9-2A59-4A7C-A751-7B5D32DAFDDE}" type="datetime1">
              <a:rPr kumimoji="1" lang="ja-JP" altLang="en-US" smtClean="0"/>
              <a:pPr/>
              <a:t>2014/6/5</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正方形/長方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線コネクタ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グループ化 9"/>
          <p:cNvGrpSpPr/>
          <p:nvPr/>
        </p:nvGrpSpPr>
        <p:grpSpPr>
          <a:xfrm rot="5400000">
            <a:off x="8514581" y="1219200"/>
            <a:ext cx="132763" cy="128466"/>
            <a:chOff x="6668087" y="1297746"/>
            <a:chExt cx="161840" cy="156602"/>
          </a:xfrm>
        </p:grpSpPr>
        <p:cxnSp>
          <p:nvCxnSpPr>
            <p:cNvPr id="15" name="直線コネクタ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grpSp>
        <p:nvGrpSpPr>
          <p:cNvPr id="14" name="グループ化 13"/>
          <p:cNvGrpSpPr/>
          <p:nvPr/>
        </p:nvGrpSpPr>
        <p:grpSpPr>
          <a:xfrm rot="5400000">
            <a:off x="8666981" y="1371600"/>
            <a:ext cx="132763" cy="128466"/>
            <a:chOff x="6668087" y="1297746"/>
            <a:chExt cx="161840" cy="156602"/>
          </a:xfrm>
        </p:grpSpPr>
        <p:cxnSp>
          <p:nvCxnSpPr>
            <p:cNvPr id="11" name="直線コネクタ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グループ化 17"/>
          <p:cNvGrpSpPr/>
          <p:nvPr/>
        </p:nvGrpSpPr>
        <p:grpSpPr>
          <a:xfrm rot="5400000">
            <a:off x="8320088" y="1474763"/>
            <a:ext cx="132763" cy="128466"/>
            <a:chOff x="6668087" y="1297746"/>
            <a:chExt cx="161840" cy="156602"/>
          </a:xfrm>
        </p:grpSpPr>
        <p:cxnSp>
          <p:nvCxnSpPr>
            <p:cNvPr id="19" name="直線コネクタ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付プレースホルダ 4"/>
          <p:cNvSpPr>
            <a:spLocks noGrp="1"/>
          </p:cNvSpPr>
          <p:nvPr>
            <p:ph type="dt" sz="half" idx="10"/>
          </p:nvPr>
        </p:nvSpPr>
        <p:spPr>
          <a:xfrm>
            <a:off x="6477000" y="55499"/>
            <a:ext cx="2133600" cy="365125"/>
          </a:xfrm>
        </p:spPr>
        <p:txBody>
          <a:bodyPr/>
          <a:lstStyle>
            <a:extLst/>
          </a:lstStyle>
          <a:p>
            <a:fld id="{7442A127-C228-4A64-B01F-AC2047787A6A}" type="datetime1">
              <a:rPr kumimoji="1" lang="ja-JP" altLang="en-US" smtClean="0"/>
              <a:pPr/>
              <a:t>2014/6/5</a:t>
            </a:fld>
            <a:endParaRPr kumimoji="1" lang="ja-JP" altLang="en-US"/>
          </a:p>
        </p:txBody>
      </p:sp>
      <p:sp>
        <p:nvSpPr>
          <p:cNvPr id="6" name="フッター プレースホルダ 5"/>
          <p:cNvSpPr>
            <a:spLocks noGrp="1"/>
          </p:cNvSpPr>
          <p:nvPr>
            <p:ph type="ftr" sz="quarter" idx="11"/>
          </p:nvPr>
        </p:nvSpPr>
        <p:spPr>
          <a:xfrm>
            <a:off x="914400" y="55499"/>
            <a:ext cx="5562600" cy="365125"/>
          </a:xfrm>
        </p:spPr>
        <p:txBody>
          <a:bodyPr/>
          <a:lstStyle>
            <a:extLst/>
          </a:lstStyle>
          <a:p>
            <a:endParaRPr kumimoji="1" lang="ja-JP" altLang="en-US"/>
          </a:p>
        </p:txBody>
      </p:sp>
      <p:sp>
        <p:nvSpPr>
          <p:cNvPr id="7" name="スライド番号プレースホルダ 6"/>
          <p:cNvSpPr>
            <a:spLocks noGrp="1"/>
          </p:cNvSpPr>
          <p:nvPr>
            <p:ph type="sldNum" sz="quarter" idx="12"/>
          </p:nvPr>
        </p:nvSpPr>
        <p:spPr>
          <a:xfrm>
            <a:off x="8610600" y="55499"/>
            <a:ext cx="457200" cy="365125"/>
          </a:xfrm>
        </p:spPr>
        <p:txBody>
          <a:bodyPr/>
          <a:lstStyle>
            <a:extLst/>
          </a:lstStyle>
          <a:p>
            <a:fld id="{D2D8002D-B5B0-4BAC-B1F6-782DDCCE6D9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正方形/長方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正方形/長方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正方形/長方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正方形/長方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タイトル プレースホルダ 21"/>
          <p:cNvSpPr>
            <a:spLocks noGrp="1"/>
          </p:cNvSpPr>
          <p:nvPr>
            <p:ph type="title"/>
          </p:nvPr>
        </p:nvSpPr>
        <p:spPr>
          <a:xfrm>
            <a:off x="428596" y="142852"/>
            <a:ext cx="8258204" cy="714380"/>
          </a:xfrm>
          <a:prstGeom prst="rect">
            <a:avLst/>
          </a:prstGeom>
        </p:spPr>
        <p:txBody>
          <a:bodyPr vert="horz" anchor="t">
            <a:noAutofit/>
          </a:bodyPr>
          <a:lstStyle>
            <a:extLst/>
          </a:lstStyle>
          <a:p>
            <a:r>
              <a:rPr kumimoji="0" lang="ja-JP" altLang="en-US" dirty="0" smtClean="0"/>
              <a:t>マスタ タイトルの書式設定</a:t>
            </a:r>
            <a:endParaRPr kumimoji="0" lang="en-US" dirty="0"/>
          </a:p>
        </p:txBody>
      </p:sp>
      <p:sp>
        <p:nvSpPr>
          <p:cNvPr id="13" name="テキスト プレースホルダ 12"/>
          <p:cNvSpPr>
            <a:spLocks noGrp="1"/>
          </p:cNvSpPr>
          <p:nvPr>
            <p:ph type="body" idx="1"/>
          </p:nvPr>
        </p:nvSpPr>
        <p:spPr>
          <a:xfrm>
            <a:off x="428596" y="1000108"/>
            <a:ext cx="8258204" cy="5355452"/>
          </a:xfrm>
          <a:prstGeom prst="rect">
            <a:avLst/>
          </a:prstGeom>
        </p:spPr>
        <p:txBody>
          <a:bodyPr vert="horz">
            <a:normAutofit/>
          </a:bodyPr>
          <a:lstStyle>
            <a:extLst/>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altLang="ja-JP" dirty="0" smtClean="0"/>
          </a:p>
          <a:p>
            <a:pPr lvl="1" eaLnBrk="1" latinLnBrk="0" hangingPunct="1"/>
            <a:endParaRPr kumimoji="0" lang="en-US" dirty="0"/>
          </a:p>
        </p:txBody>
      </p:sp>
      <p:sp>
        <p:nvSpPr>
          <p:cNvPr id="14" name="日付プレースホルダ 13"/>
          <p:cNvSpPr>
            <a:spLocks noGrp="1"/>
          </p:cNvSpPr>
          <p:nvPr>
            <p:ph type="dt" sz="half" idx="2"/>
          </p:nvPr>
        </p:nvSpPr>
        <p:spPr>
          <a:xfrm>
            <a:off x="6858016" y="6492899"/>
            <a:ext cx="1752584" cy="365125"/>
          </a:xfrm>
          <a:prstGeom prst="rect">
            <a:avLst/>
          </a:prstGeom>
        </p:spPr>
        <p:txBody>
          <a:bodyPr vert="horz" anchor="b"/>
          <a:lstStyle>
            <a:lvl1pPr algn="l" eaLnBrk="1" latinLnBrk="0" hangingPunct="1">
              <a:defRPr kumimoji="0" sz="1100">
                <a:solidFill>
                  <a:schemeClr val="tx2"/>
                </a:solidFill>
              </a:defRPr>
            </a:lvl1pPr>
            <a:extLst/>
          </a:lstStyle>
          <a:p>
            <a:fld id="{96AB8556-297B-43B5-921F-51F02F8BB412}" type="datetime1">
              <a:rPr kumimoji="1" lang="ja-JP" altLang="en-US" smtClean="0"/>
              <a:pPr/>
              <a:t>2014/6/5</a:t>
            </a:fld>
            <a:endParaRPr kumimoji="1" lang="ja-JP" altLang="en-US"/>
          </a:p>
        </p:txBody>
      </p:sp>
      <p:sp>
        <p:nvSpPr>
          <p:cNvPr id="3" name="フッター プレースホルダ 2"/>
          <p:cNvSpPr>
            <a:spLocks noGrp="1"/>
          </p:cNvSpPr>
          <p:nvPr>
            <p:ph type="ftr" sz="quarter" idx="3"/>
          </p:nvPr>
        </p:nvSpPr>
        <p:spPr>
          <a:xfrm>
            <a:off x="-32" y="6492899"/>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kumimoji="1" lang="ja-JP" altLang="en-US"/>
          </a:p>
        </p:txBody>
      </p:sp>
      <p:sp>
        <p:nvSpPr>
          <p:cNvPr id="23" name="スライド番号プレースホルダ 22"/>
          <p:cNvSpPr>
            <a:spLocks noGrp="1"/>
          </p:cNvSpPr>
          <p:nvPr>
            <p:ph type="sldNum" sz="quarter" idx="4"/>
          </p:nvPr>
        </p:nvSpPr>
        <p:spPr>
          <a:xfrm>
            <a:off x="8610600" y="6492899"/>
            <a:ext cx="457200" cy="365125"/>
          </a:xfrm>
          <a:prstGeom prst="rect">
            <a:avLst/>
          </a:prstGeom>
        </p:spPr>
        <p:txBody>
          <a:bodyPr vert="horz" anchor="b"/>
          <a:lstStyle>
            <a:lvl1pPr algn="l" eaLnBrk="1" latinLnBrk="0" hangingPunct="1">
              <a:defRPr kumimoji="0" sz="1200">
                <a:solidFill>
                  <a:schemeClr val="tx2"/>
                </a:solidFill>
              </a:defRPr>
            </a:lvl1pPr>
            <a:extLst/>
          </a:lstStyle>
          <a:p>
            <a:fld id="{D2D8002D-B5B0-4BAC-B1F6-782DDCCE6D9C}" type="slidenum">
              <a:rPr kumimoji="1" lang="ja-JP" altLang="en-US" smtClean="0"/>
              <a:pPr/>
              <a:t>‹#›</a:t>
            </a:fld>
            <a:endParaRPr kumimoji="1" lang="ja-JP"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268288" indent="-268288" algn="l" rtl="0" eaLnBrk="1" latinLnBrk="0" hangingPunct="1">
        <a:spcBef>
          <a:spcPts val="700"/>
        </a:spcBef>
        <a:buClr>
          <a:schemeClr val="tx2"/>
        </a:buClr>
        <a:buSzPct val="95000"/>
        <a:buFont typeface="Wingdings"/>
        <a:buChar char=""/>
        <a:defRPr kumimoji="0" sz="3000" kern="1200">
          <a:solidFill>
            <a:schemeClr val="tx2"/>
          </a:solidFill>
          <a:latin typeface="+mn-lt"/>
          <a:ea typeface="+mn-ea"/>
          <a:cs typeface="+mn-cs"/>
        </a:defRPr>
      </a:lvl1pPr>
      <a:lvl2pPr marL="628650" indent="-273050" algn="l" rtl="0" eaLnBrk="1" latinLnBrk="0" hangingPunct="1">
        <a:spcBef>
          <a:spcPct val="20000"/>
        </a:spcBef>
        <a:buClr>
          <a:schemeClr val="accent2"/>
        </a:buClr>
        <a:buSzPct val="90000"/>
        <a:buFont typeface="+mj-lt"/>
        <a:buAutoNum type="arabicPeriod"/>
        <a:defRPr kumimoji="0" sz="2600" kern="1200">
          <a:solidFill>
            <a:schemeClr val="tx1"/>
          </a:solidFill>
          <a:latin typeface="+mn-lt"/>
          <a:ea typeface="+mn-ea"/>
          <a:cs typeface="+mn-cs"/>
        </a:defRPr>
      </a:lvl2pPr>
      <a:lvl3pPr marL="892175" indent="-268288"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162050" indent="-173038" algn="l" rtl="0" eaLnBrk="1" latinLnBrk="0" hangingPunct="1">
        <a:spcBef>
          <a:spcPct val="20000"/>
        </a:spcBef>
        <a:buClr>
          <a:schemeClr val="accent3"/>
        </a:buClr>
        <a:buFont typeface="Wingdings 3"/>
        <a:buChar char=""/>
        <a:tabLst>
          <a:tab pos="1797050" algn="l"/>
        </a:tabLst>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amazon.co.jp/dp/427406767X/" TargetMode="External"/><Relationship Id="rId2" Type="http://schemas.openxmlformats.org/officeDocument/2006/relationships/hyperlink" Target="http://progit.org/book/" TargetMode="External"/><Relationship Id="rId1" Type="http://schemas.openxmlformats.org/officeDocument/2006/relationships/slideLayout" Target="../slideLayouts/slideLayout2.xml"/><Relationship Id="rId4" Type="http://schemas.openxmlformats.org/officeDocument/2006/relationships/hyperlink" Target="http://www.amazon.co.jp/dp/479802380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800" dirty="0" smtClean="0"/>
              <a:t>できる </a:t>
            </a:r>
            <a:r>
              <a:rPr lang="en-US" altLang="ja-JP" sz="4800" dirty="0" smtClean="0"/>
              <a:t>GIT</a:t>
            </a:r>
            <a:endParaRPr lang="en-US" sz="4800" dirty="0"/>
          </a:p>
        </p:txBody>
      </p:sp>
      <p:sp>
        <p:nvSpPr>
          <p:cNvPr id="3" name="サブタイトル 2"/>
          <p:cNvSpPr>
            <a:spLocks noGrp="1"/>
          </p:cNvSpPr>
          <p:nvPr>
            <p:ph type="subTitle" idx="1"/>
          </p:nvPr>
        </p:nvSpPr>
        <p:spPr>
          <a:xfrm>
            <a:off x="914400" y="3645024"/>
            <a:ext cx="7772400" cy="698376"/>
          </a:xfrm>
        </p:spPr>
        <p:txBody>
          <a:bodyPr>
            <a:normAutofit/>
          </a:bodyPr>
          <a:lstStyle/>
          <a:p>
            <a:r>
              <a:rPr lang="en-US" sz="2400" dirty="0" smtClean="0"/>
              <a:t>2010-12-20 – </a:t>
            </a:r>
            <a:r>
              <a:rPr lang="en-US" sz="2400" smtClean="0"/>
              <a:t>m</a:t>
            </a:r>
            <a:r>
              <a:rPr lang="en-US" sz="2400" smtClean="0"/>
              <a:t>.ohta</a:t>
            </a:r>
            <a:endParaRPr lang="en-US"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ステージングされた変更を取り消し</a:t>
            </a:r>
            <a:endParaRPr lang="en-US" dirty="0"/>
          </a:p>
        </p:txBody>
      </p:sp>
      <p:sp>
        <p:nvSpPr>
          <p:cNvPr id="3" name="コンテンツ プレースホルダ 2"/>
          <p:cNvSpPr>
            <a:spLocks noGrp="1"/>
          </p:cNvSpPr>
          <p:nvPr>
            <p:ph idx="1"/>
          </p:nvPr>
        </p:nvSpPr>
        <p:spPr>
          <a:xfrm>
            <a:off x="428596" y="1000108"/>
            <a:ext cx="8258204" cy="1928826"/>
          </a:xfrm>
        </p:spPr>
        <p:txBody>
          <a:bodyPr/>
          <a:lstStyle/>
          <a:p>
            <a:r>
              <a:rPr lang="en-US" altLang="ja-JP" dirty="0" smtClean="0"/>
              <a:t>git add </a:t>
            </a:r>
            <a:r>
              <a:rPr lang="ja-JP" altLang="en-US" dirty="0" smtClean="0"/>
              <a:t>などでステージングした変更を取り消し（アンステージング）て、次回のコミット対象から外したい場合は </a:t>
            </a:r>
            <a:r>
              <a:rPr lang="en-US" altLang="ja-JP" dirty="0" smtClean="0"/>
              <a:t>git reset </a:t>
            </a:r>
            <a:r>
              <a:rPr lang="ja-JP" altLang="en-US" dirty="0" smtClean="0"/>
              <a:t>コマンド。</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a:p>
        </p:txBody>
      </p:sp>
      <p:sp>
        <p:nvSpPr>
          <p:cNvPr id="7" name="正方形/長方形 6"/>
          <p:cNvSpPr/>
          <p:nvPr/>
        </p:nvSpPr>
        <p:spPr>
          <a:xfrm>
            <a:off x="714348" y="5572140"/>
            <a:ext cx="3645016" cy="116922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ja-JP" sz="2000" i="1" dirty="0" smtClean="0"/>
              <a:t>Working tree</a:t>
            </a:r>
            <a:endParaRPr lang="en-US" sz="2000" i="1" dirty="0"/>
          </a:p>
        </p:txBody>
      </p:sp>
      <p:sp>
        <p:nvSpPr>
          <p:cNvPr id="8" name="正方形/長方形 7"/>
          <p:cNvSpPr/>
          <p:nvPr/>
        </p:nvSpPr>
        <p:spPr>
          <a:xfrm>
            <a:off x="1142976" y="4071942"/>
            <a:ext cx="3643338"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i="1" dirty="0" smtClean="0"/>
              <a:t>Index (staging area)</a:t>
            </a:r>
            <a:endParaRPr lang="en-US" sz="2000" i="1" dirty="0"/>
          </a:p>
        </p:txBody>
      </p:sp>
      <p:cxnSp>
        <p:nvCxnSpPr>
          <p:cNvPr id="13" name="直線矢印コネクタ 12"/>
          <p:cNvCxnSpPr>
            <a:stCxn id="18" idx="0"/>
            <a:endCxn id="30" idx="2"/>
          </p:cNvCxnSpPr>
          <p:nvPr/>
        </p:nvCxnSpPr>
        <p:spPr>
          <a:xfrm rot="5400000" flipH="1" flipV="1">
            <a:off x="3675102" y="5223573"/>
            <a:ext cx="1002452" cy="425790"/>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sp>
        <p:nvSpPr>
          <p:cNvPr id="15" name="角丸四角形 14"/>
          <p:cNvSpPr/>
          <p:nvPr/>
        </p:nvSpPr>
        <p:spPr>
          <a:xfrm>
            <a:off x="857224" y="6000768"/>
            <a:ext cx="2643206" cy="572074"/>
          </a:xfrm>
          <a:prstGeom prst="roundRect">
            <a:avLst>
              <a:gd name="adj" fmla="val 5000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latin typeface="Tahoma" pitchFamily="34" charset="0"/>
                <a:ea typeface="Tahoma" pitchFamily="34" charset="0"/>
                <a:cs typeface="Tahoma" pitchFamily="34" charset="0"/>
              </a:rPr>
              <a:t>Changed but not updated</a:t>
            </a:r>
            <a:br>
              <a:rPr lang="en-US" sz="1400" dirty="0" smtClean="0">
                <a:latin typeface="Tahoma" pitchFamily="34" charset="0"/>
                <a:ea typeface="Tahoma" pitchFamily="34" charset="0"/>
                <a:cs typeface="Tahoma" pitchFamily="34" charset="0"/>
              </a:rPr>
            </a:br>
            <a:r>
              <a:rPr lang="en-US" sz="1400" dirty="0" smtClean="0">
                <a:latin typeface="Tahoma" pitchFamily="34" charset="0"/>
                <a:ea typeface="Tahoma" pitchFamily="34" charset="0"/>
                <a:cs typeface="Tahoma" pitchFamily="34" charset="0"/>
              </a:rPr>
              <a:t>(yet to be staged)</a:t>
            </a:r>
            <a:endParaRPr lang="en-US" sz="1400" dirty="0">
              <a:latin typeface="Tahoma" pitchFamily="34" charset="0"/>
              <a:ea typeface="Tahoma" pitchFamily="34" charset="0"/>
              <a:cs typeface="Tahoma" pitchFamily="34" charset="0"/>
            </a:endParaRPr>
          </a:p>
        </p:txBody>
      </p:sp>
      <p:sp>
        <p:nvSpPr>
          <p:cNvPr id="16" name="角丸四角形 15"/>
          <p:cNvSpPr/>
          <p:nvPr/>
        </p:nvSpPr>
        <p:spPr>
          <a:xfrm>
            <a:off x="1285852" y="4500570"/>
            <a:ext cx="2643206" cy="428628"/>
          </a:xfrm>
          <a:prstGeom prst="roundRect">
            <a:avLst>
              <a:gd name="adj" fmla="val 50000"/>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latin typeface="Tahoma" pitchFamily="34" charset="0"/>
                <a:ea typeface="Tahoma" pitchFamily="34" charset="0"/>
                <a:cs typeface="Tahoma" pitchFamily="34" charset="0"/>
              </a:rPr>
              <a:t>Changes to be committed</a:t>
            </a:r>
            <a:endParaRPr lang="en-US" sz="1600" dirty="0">
              <a:latin typeface="Tahoma" pitchFamily="34" charset="0"/>
              <a:ea typeface="Tahoma" pitchFamily="34" charset="0"/>
              <a:cs typeface="Tahoma" pitchFamily="34" charset="0"/>
            </a:endParaRPr>
          </a:p>
        </p:txBody>
      </p:sp>
      <p:grpSp>
        <p:nvGrpSpPr>
          <p:cNvPr id="5" name="グループ化 26"/>
          <p:cNvGrpSpPr/>
          <p:nvPr/>
        </p:nvGrpSpPr>
        <p:grpSpPr>
          <a:xfrm>
            <a:off x="3503268" y="5851848"/>
            <a:ext cx="777454" cy="720424"/>
            <a:chOff x="4431962" y="5995294"/>
            <a:chExt cx="777454" cy="720424"/>
          </a:xfrm>
        </p:grpSpPr>
        <p:pic>
          <p:nvPicPr>
            <p:cNvPr id="1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1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grpSp>
        <p:nvGrpSpPr>
          <p:cNvPr id="6" name="グループ化 27"/>
          <p:cNvGrpSpPr/>
          <p:nvPr/>
        </p:nvGrpSpPr>
        <p:grpSpPr>
          <a:xfrm>
            <a:off x="3929058" y="4214818"/>
            <a:ext cx="777454" cy="720424"/>
            <a:chOff x="4431962" y="5995294"/>
            <a:chExt cx="777454" cy="720424"/>
          </a:xfrm>
        </p:grpSpPr>
        <p:pic>
          <p:nvPicPr>
            <p:cNvPr id="29"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0"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35" name="正方形/長方形 34"/>
          <p:cNvSpPr/>
          <p:nvPr/>
        </p:nvSpPr>
        <p:spPr>
          <a:xfrm>
            <a:off x="1571604" y="2714620"/>
            <a:ext cx="3643338"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 repository</a:t>
            </a:r>
            <a:br>
              <a:rPr lang="en-US" sz="2000" i="1" dirty="0" smtClean="0"/>
            </a:br>
            <a:r>
              <a:rPr lang="en-US" sz="1400" i="1" dirty="0" smtClean="0"/>
              <a:t>(including some branches)</a:t>
            </a:r>
            <a:endParaRPr lang="en-US" sz="2000" i="1" dirty="0" smtClean="0"/>
          </a:p>
        </p:txBody>
      </p:sp>
      <p:grpSp>
        <p:nvGrpSpPr>
          <p:cNvPr id="9" name="グループ化 35"/>
          <p:cNvGrpSpPr/>
          <p:nvPr/>
        </p:nvGrpSpPr>
        <p:grpSpPr>
          <a:xfrm>
            <a:off x="4357686" y="2851452"/>
            <a:ext cx="777454" cy="720424"/>
            <a:chOff x="4431962" y="5995294"/>
            <a:chExt cx="777454" cy="720424"/>
          </a:xfrm>
        </p:grpSpPr>
        <p:pic>
          <p:nvPicPr>
            <p:cNvPr id="3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24" name="角丸四角形 23"/>
          <p:cNvSpPr/>
          <p:nvPr/>
        </p:nvSpPr>
        <p:spPr>
          <a:xfrm>
            <a:off x="5357818" y="5214950"/>
            <a:ext cx="2000264" cy="500066"/>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ボックス 24"/>
          <p:cNvSpPr txBox="1"/>
          <p:nvPr/>
        </p:nvSpPr>
        <p:spPr>
          <a:xfrm>
            <a:off x="4929190" y="4786322"/>
            <a:ext cx="4214810" cy="861774"/>
          </a:xfrm>
          <a:prstGeom prst="rect">
            <a:avLst/>
          </a:prstGeom>
          <a:noFill/>
        </p:spPr>
        <p:txBody>
          <a:bodyPr wrap="square" rtlCol="0">
            <a:spAutoFit/>
          </a:bodyPr>
          <a:lstStyle/>
          <a:p>
            <a:r>
              <a:rPr lang="ja-JP" altLang="en-US" sz="2000" dirty="0" smtClean="0">
                <a:latin typeface="Lucida Console" pitchFamily="49" charset="0"/>
              </a:rPr>
              <a:t>変更のアンステージ</a:t>
            </a:r>
            <a:endParaRPr lang="en-US" altLang="ja-JP" sz="2000" dirty="0" smtClean="0">
              <a:latin typeface="Lucida Console" pitchFamily="49" charset="0"/>
            </a:endParaRPr>
          </a:p>
          <a:p>
            <a:r>
              <a:rPr lang="en-US" altLang="ja-JP" sz="1050" dirty="0" smtClean="0">
                <a:latin typeface="Lucida Console" pitchFamily="49" charset="0"/>
              </a:rPr>
              <a:t> </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reset</a:t>
            </a:r>
            <a:endParaRPr lang="en-US" sz="2000" dirty="0">
              <a:solidFill>
                <a:schemeClr val="accent1">
                  <a:lumMod val="20000"/>
                  <a:lumOff val="80000"/>
                </a:schemeClr>
              </a:solidFill>
              <a:latin typeface="Lucida Console" pitchFamily="49" charset="0"/>
            </a:endParaRPr>
          </a:p>
        </p:txBody>
      </p:sp>
      <p:sp>
        <p:nvSpPr>
          <p:cNvPr id="22" name="テキスト ボックス 21"/>
          <p:cNvSpPr txBox="1"/>
          <p:nvPr/>
        </p:nvSpPr>
        <p:spPr>
          <a:xfrm>
            <a:off x="5217222" y="6021288"/>
            <a:ext cx="3891282" cy="584775"/>
          </a:xfrm>
          <a:prstGeom prst="rect">
            <a:avLst/>
          </a:prstGeom>
          <a:noFill/>
        </p:spPr>
        <p:txBody>
          <a:bodyPr wrap="square" rtlCol="0">
            <a:spAutoFit/>
          </a:bodyPr>
          <a:lstStyle/>
          <a:p>
            <a:r>
              <a:rPr lang="ja-JP" altLang="en-US" sz="1600" dirty="0" smtClean="0">
                <a:latin typeface="Lucida Console" pitchFamily="49" charset="0"/>
              </a:rPr>
              <a:t>パラメータでファイル、ディレクトリを</a:t>
            </a:r>
            <a:r>
              <a:rPr lang="en-US" altLang="ja-JP" sz="1600" dirty="0" smtClean="0">
                <a:latin typeface="Lucida Console" pitchFamily="49" charset="0"/>
              </a:rPr>
              <a:t/>
            </a:r>
            <a:br>
              <a:rPr lang="en-US" altLang="ja-JP" sz="1600" dirty="0" smtClean="0">
                <a:latin typeface="Lucida Console" pitchFamily="49" charset="0"/>
              </a:rPr>
            </a:br>
            <a:r>
              <a:rPr lang="ja-JP" altLang="en-US" sz="1600" dirty="0" smtClean="0">
                <a:latin typeface="Lucida Console" pitchFamily="49" charset="0"/>
              </a:rPr>
              <a:t>指定することも可能。</a:t>
            </a:r>
            <a:endParaRPr lang="en-US" sz="1600" dirty="0">
              <a:solidFill>
                <a:schemeClr val="accent1">
                  <a:lumMod val="20000"/>
                  <a:lumOff val="80000"/>
                </a:schemeClr>
              </a:solidFill>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ステージングされた変更の確認</a:t>
            </a:r>
            <a:endParaRPr lang="en-US" dirty="0"/>
          </a:p>
        </p:txBody>
      </p:sp>
      <p:sp>
        <p:nvSpPr>
          <p:cNvPr id="3" name="コンテンツ プレースホルダ 2"/>
          <p:cNvSpPr>
            <a:spLocks noGrp="1"/>
          </p:cNvSpPr>
          <p:nvPr>
            <p:ph idx="1"/>
          </p:nvPr>
        </p:nvSpPr>
        <p:spPr>
          <a:xfrm>
            <a:off x="428596" y="1000108"/>
            <a:ext cx="8258204" cy="857256"/>
          </a:xfrm>
        </p:spPr>
        <p:txBody>
          <a:bodyPr>
            <a:normAutofit/>
          </a:bodyPr>
          <a:lstStyle/>
          <a:p>
            <a:r>
              <a:rPr lang="ja-JP" altLang="en-US" dirty="0" smtClean="0"/>
              <a:t>一番よく使うコマンド </a:t>
            </a:r>
            <a:r>
              <a:rPr lang="en-US" dirty="0" smtClean="0"/>
              <a:t>git status</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
        <p:nvSpPr>
          <p:cNvPr id="5" name="テキスト ボックス 4"/>
          <p:cNvSpPr txBox="1"/>
          <p:nvPr/>
        </p:nvSpPr>
        <p:spPr>
          <a:xfrm>
            <a:off x="71406" y="1643050"/>
            <a:ext cx="9001156" cy="5124480"/>
          </a:xfrm>
          <a:prstGeom prst="rect">
            <a:avLst/>
          </a:prstGeom>
          <a:solidFill>
            <a:schemeClr val="bg1">
              <a:lumMod val="95000"/>
              <a:lumOff val="5000"/>
            </a:schemeClr>
          </a:solidFill>
          <a:ln w="1270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1" indent="-457200">
              <a:buNone/>
            </a:pPr>
            <a:r>
              <a:rPr lang="en-US" sz="1400" dirty="0" smtClean="0">
                <a:solidFill>
                  <a:schemeClr val="tx1"/>
                </a:solidFill>
                <a:latin typeface="Lucida Console" pitchFamily="49" charset="0"/>
              </a:rPr>
              <a:t>bash$ </a:t>
            </a:r>
            <a:r>
              <a:rPr lang="en-US" sz="1400" dirty="0" smtClean="0">
                <a:solidFill>
                  <a:schemeClr val="tx2">
                    <a:lumMod val="90000"/>
                  </a:schemeClr>
                </a:solidFill>
                <a:latin typeface="Lucida Console" pitchFamily="49" charset="0"/>
              </a:rPr>
              <a:t>git status</a:t>
            </a:r>
          </a:p>
          <a:p>
            <a:pPr lvl="1" indent="-457200">
              <a:buNone/>
            </a:pPr>
            <a:r>
              <a:rPr lang="en-US" sz="500" dirty="0" smtClean="0">
                <a:solidFill>
                  <a:schemeClr val="tx1"/>
                </a:solidFill>
                <a:latin typeface="Lucida Console" pitchFamily="49" charset="0"/>
              </a:rPr>
              <a:t> </a:t>
            </a:r>
            <a:endParaRPr lang="en-US" sz="1400" dirty="0" smtClean="0">
              <a:solidFill>
                <a:schemeClr val="tx1"/>
              </a:solidFill>
              <a:latin typeface="Lucida Console" pitchFamily="49" charset="0"/>
            </a:endParaRPr>
          </a:p>
          <a:p>
            <a:pPr lvl="1" indent="-457200">
              <a:buNone/>
            </a:pPr>
            <a:r>
              <a:rPr lang="en-US" sz="1400" dirty="0" smtClean="0">
                <a:solidFill>
                  <a:schemeClr val="tx1"/>
                </a:solidFill>
                <a:latin typeface="Lucida Console" pitchFamily="49" charset="0"/>
              </a:rPr>
              <a:t># On branch master</a:t>
            </a:r>
          </a:p>
          <a:p>
            <a:pPr lvl="1" indent="-457200">
              <a:buNone/>
            </a:pPr>
            <a:r>
              <a:rPr lang="en-US" sz="1400" dirty="0" smtClean="0">
                <a:solidFill>
                  <a:schemeClr val="tx1"/>
                </a:solidFill>
                <a:latin typeface="Lucida Console" pitchFamily="49" charset="0"/>
              </a:rPr>
              <a:t># Changes to be committed:</a:t>
            </a:r>
          </a:p>
          <a:p>
            <a:pPr lvl="1" indent="-457200">
              <a:buNone/>
            </a:pPr>
            <a:r>
              <a:rPr lang="en-US" sz="1400" dirty="0" smtClean="0">
                <a:solidFill>
                  <a:schemeClr val="tx1"/>
                </a:solidFill>
                <a:latin typeface="Lucida Console" pitchFamily="49" charset="0"/>
              </a:rPr>
              <a:t>#   (use “git reset HEAD &lt;file&gt;...” to </a:t>
            </a:r>
            <a:r>
              <a:rPr lang="en-US" sz="1400" dirty="0" err="1" smtClean="0">
                <a:solidFill>
                  <a:schemeClr val="tx1"/>
                </a:solidFill>
                <a:latin typeface="Lucida Console" pitchFamily="49" charset="0"/>
              </a:rPr>
              <a:t>unstage</a:t>
            </a: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new file:   new.cpp</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modified:   modified.cpp</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deleted:    deleted.cpp</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Changed but not updated:</a:t>
            </a:r>
          </a:p>
          <a:p>
            <a:pPr lvl="1" indent="-457200">
              <a:buNone/>
            </a:pPr>
            <a:r>
              <a:rPr lang="en-US" sz="1400" dirty="0" smtClean="0">
                <a:solidFill>
                  <a:schemeClr val="tx1"/>
                </a:solidFill>
                <a:latin typeface="Lucida Console" pitchFamily="49" charset="0"/>
              </a:rPr>
              <a:t>#   (use “git add &lt;file&gt;...” to update what will be committed)</a:t>
            </a:r>
          </a:p>
          <a:p>
            <a:pPr lvl="1" indent="-457200">
              <a:buNone/>
            </a:pPr>
            <a:r>
              <a:rPr lang="en-US" sz="1400" dirty="0" smtClean="0">
                <a:solidFill>
                  <a:schemeClr val="tx1"/>
                </a:solidFill>
                <a:latin typeface="Lucida Console" pitchFamily="49" charset="0"/>
              </a:rPr>
              <a:t>#   (use “git add checkout -- &lt;file&gt;...” to discard changes in working directory)</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modified:   modified2.cpp</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Untracked files:</a:t>
            </a:r>
          </a:p>
          <a:p>
            <a:pPr lvl="1" indent="-457200">
              <a:buNone/>
            </a:pPr>
            <a:r>
              <a:rPr lang="en-US" sz="1400" dirty="0" smtClean="0">
                <a:solidFill>
                  <a:schemeClr val="tx1"/>
                </a:solidFill>
                <a:latin typeface="Lucida Console" pitchFamily="49" charset="0"/>
              </a:rPr>
              <a:t>#   (use “git add &lt;file&gt;...” to include in what will be committed)</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new2.cpp</a:t>
            </a:r>
          </a:p>
          <a:p>
            <a:pPr lvl="1" indent="-457200"/>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new3.cpp</a:t>
            </a:r>
          </a:p>
          <a:p>
            <a:pPr lvl="1" indent="-457200"/>
            <a:r>
              <a:rPr lang="en-US" sz="1400" dirty="0" smtClean="0">
                <a:solidFill>
                  <a:schemeClr val="tx1"/>
                </a:solidFill>
                <a:latin typeface="Lucida Console" pitchFamily="49" charset="0"/>
              </a:rPr>
              <a:t>#</a:t>
            </a:r>
            <a:endParaRPr lang="en-US" sz="1400" dirty="0" smtClean="0">
              <a:solidFill>
                <a:schemeClr val="accent2">
                  <a:lumMod val="40000"/>
                  <a:lumOff val="60000"/>
                </a:schemeClr>
              </a:solidFill>
              <a:latin typeface="Lucida Console" pitchFamily="49" charset="0"/>
            </a:endParaRPr>
          </a:p>
          <a:p>
            <a:pPr lvl="1" indent="-457200">
              <a:buNone/>
            </a:pPr>
            <a:endParaRPr lang="en-US" sz="1400" dirty="0" smtClean="0">
              <a:solidFill>
                <a:schemeClr val="accent2">
                  <a:lumMod val="40000"/>
                  <a:lumOff val="60000"/>
                </a:schemeClr>
              </a:solidFill>
              <a:latin typeface="Lucida Console" pitchFamily="49" charset="0"/>
            </a:endParaRPr>
          </a:p>
        </p:txBody>
      </p:sp>
      <p:sp>
        <p:nvSpPr>
          <p:cNvPr id="6" name="角丸四角形吹き出し 5"/>
          <p:cNvSpPr/>
          <p:nvPr/>
        </p:nvSpPr>
        <p:spPr>
          <a:xfrm>
            <a:off x="4286248" y="2927805"/>
            <a:ext cx="4071966" cy="571504"/>
          </a:xfrm>
          <a:prstGeom prst="wedgeRoundRectCallout">
            <a:avLst>
              <a:gd name="adj1" fmla="val -59247"/>
              <a:gd name="adj2" fmla="val 13210"/>
              <a:gd name="adj3" fmla="val 16667"/>
            </a:avLst>
          </a:prstGeom>
          <a:solidFill>
            <a:schemeClr val="bg1">
              <a:lumMod val="75000"/>
              <a:lumOff val="2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コミット対象になっている変更</a:t>
            </a:r>
            <a:endParaRPr lang="en-US" sz="2000" dirty="0">
              <a:solidFill>
                <a:schemeClr val="tx1"/>
              </a:solidFill>
            </a:endParaRPr>
          </a:p>
        </p:txBody>
      </p:sp>
      <p:sp>
        <p:nvSpPr>
          <p:cNvPr id="7" name="角丸四角形吹き出し 6"/>
          <p:cNvSpPr/>
          <p:nvPr/>
        </p:nvSpPr>
        <p:spPr>
          <a:xfrm>
            <a:off x="4357686" y="4499441"/>
            <a:ext cx="4286280" cy="714380"/>
          </a:xfrm>
          <a:prstGeom prst="wedgeRoundRectCallout">
            <a:avLst>
              <a:gd name="adj1" fmla="val -58215"/>
              <a:gd name="adj2" fmla="val -28338"/>
              <a:gd name="adj3" fmla="val 16667"/>
            </a:avLst>
          </a:prstGeom>
          <a:solidFill>
            <a:schemeClr val="bg1">
              <a:lumMod val="75000"/>
              <a:lumOff val="2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修正されているが</a:t>
            </a:r>
            <a:r>
              <a:rPr lang="en-US" altLang="ja-JP" sz="2000" dirty="0" smtClean="0">
                <a:solidFill>
                  <a:schemeClr val="tx1"/>
                </a:solidFill>
              </a:rPr>
              <a:t/>
            </a:r>
            <a:br>
              <a:rPr lang="en-US" altLang="ja-JP" sz="2000" dirty="0" smtClean="0">
                <a:solidFill>
                  <a:schemeClr val="tx1"/>
                </a:solidFill>
              </a:rPr>
            </a:br>
            <a:r>
              <a:rPr lang="ja-JP" altLang="en-US" sz="2000" dirty="0" smtClean="0">
                <a:solidFill>
                  <a:schemeClr val="tx1"/>
                </a:solidFill>
              </a:rPr>
              <a:t>コミット対象になっていない変更</a:t>
            </a:r>
            <a:endParaRPr lang="en-US" sz="2000" dirty="0">
              <a:solidFill>
                <a:schemeClr val="tx1"/>
              </a:solidFill>
            </a:endParaRPr>
          </a:p>
        </p:txBody>
      </p:sp>
      <p:sp>
        <p:nvSpPr>
          <p:cNvPr id="8" name="角丸四角形吹き出し 7"/>
          <p:cNvSpPr/>
          <p:nvPr/>
        </p:nvSpPr>
        <p:spPr>
          <a:xfrm>
            <a:off x="2571736" y="5786454"/>
            <a:ext cx="4643470" cy="714380"/>
          </a:xfrm>
          <a:prstGeom prst="wedgeRoundRectCallout">
            <a:avLst>
              <a:gd name="adj1" fmla="val -58215"/>
              <a:gd name="adj2" fmla="val -28338"/>
              <a:gd name="adj3" fmla="val 16667"/>
            </a:avLst>
          </a:prstGeom>
          <a:solidFill>
            <a:schemeClr val="bg1">
              <a:lumMod val="75000"/>
              <a:lumOff val="2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新しく作成したファイルで、まだ</a:t>
            </a:r>
            <a:r>
              <a:rPr lang="en-US" altLang="ja-JP" sz="2000" dirty="0" smtClean="0">
                <a:solidFill>
                  <a:schemeClr val="tx1"/>
                </a:solidFill>
              </a:rPr>
              <a:t/>
            </a:r>
            <a:br>
              <a:rPr lang="en-US" altLang="ja-JP" sz="2000" dirty="0" smtClean="0">
                <a:solidFill>
                  <a:schemeClr val="tx1"/>
                </a:solidFill>
              </a:rPr>
            </a:br>
            <a:r>
              <a:rPr lang="en-US" altLang="ja-JP" sz="2000" dirty="0" smtClean="0">
                <a:solidFill>
                  <a:schemeClr val="tx1"/>
                </a:solidFill>
              </a:rPr>
              <a:t>Git </a:t>
            </a:r>
            <a:r>
              <a:rPr lang="ja-JP" altLang="en-US" sz="2000" dirty="0" smtClean="0">
                <a:solidFill>
                  <a:schemeClr val="tx1"/>
                </a:solidFill>
              </a:rPr>
              <a:t>の管理下に入っていないファイル</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実際の変更内容（</a:t>
            </a:r>
            <a:r>
              <a:rPr lang="en-US" altLang="ja-JP" dirty="0" smtClean="0"/>
              <a:t>diff</a:t>
            </a:r>
            <a:r>
              <a:rPr lang="ja-JP" altLang="en-US" dirty="0" smtClean="0"/>
              <a:t>）の確認</a:t>
            </a:r>
            <a:endParaRPr lang="en-US" dirty="0"/>
          </a:p>
        </p:txBody>
      </p:sp>
      <p:sp>
        <p:nvSpPr>
          <p:cNvPr id="3" name="コンテンツ プレースホルダ 2"/>
          <p:cNvSpPr>
            <a:spLocks noGrp="1"/>
          </p:cNvSpPr>
          <p:nvPr>
            <p:ph idx="1"/>
          </p:nvPr>
        </p:nvSpPr>
        <p:spPr>
          <a:xfrm>
            <a:off x="428596" y="1000108"/>
            <a:ext cx="8258204" cy="857256"/>
          </a:xfrm>
        </p:spPr>
        <p:txBody>
          <a:bodyPr>
            <a:normAutofit fontScale="92500"/>
          </a:bodyPr>
          <a:lstStyle/>
          <a:p>
            <a:r>
              <a:rPr lang="en-US" dirty="0" smtClean="0"/>
              <a:t>git diff </a:t>
            </a:r>
            <a:r>
              <a:rPr lang="ja-JP" altLang="en-US" dirty="0" smtClean="0"/>
              <a:t>のパラメータで </a:t>
            </a:r>
            <a:r>
              <a:rPr lang="en-US" altLang="ja-JP" dirty="0" smtClean="0"/>
              <a:t>diff </a:t>
            </a:r>
            <a:r>
              <a:rPr lang="ja-JP" altLang="en-US" dirty="0" smtClean="0"/>
              <a:t>を取る対象が変わる</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a:p>
        </p:txBody>
      </p:sp>
      <p:sp>
        <p:nvSpPr>
          <p:cNvPr id="5" name="テキスト ボックス 4"/>
          <p:cNvSpPr txBox="1"/>
          <p:nvPr/>
        </p:nvSpPr>
        <p:spPr>
          <a:xfrm>
            <a:off x="71406" y="1643050"/>
            <a:ext cx="9001156" cy="5124480"/>
          </a:xfrm>
          <a:prstGeom prst="rect">
            <a:avLst/>
          </a:prstGeom>
          <a:solidFill>
            <a:schemeClr val="bg1">
              <a:lumMod val="95000"/>
              <a:lumOff val="5000"/>
            </a:schemeClr>
          </a:solidFill>
          <a:ln w="1270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1" indent="-457200">
              <a:buNone/>
            </a:pPr>
            <a:r>
              <a:rPr lang="en-US" sz="1400" dirty="0" smtClean="0">
                <a:solidFill>
                  <a:schemeClr val="tx1"/>
                </a:solidFill>
                <a:latin typeface="Lucida Console" pitchFamily="49" charset="0"/>
              </a:rPr>
              <a:t>bash$ git status</a:t>
            </a:r>
          </a:p>
          <a:p>
            <a:pPr lvl="1" indent="-457200">
              <a:buNone/>
            </a:pPr>
            <a:r>
              <a:rPr lang="en-US" sz="500" dirty="0" smtClean="0">
                <a:solidFill>
                  <a:schemeClr val="tx1"/>
                </a:solidFill>
                <a:latin typeface="Lucida Console" pitchFamily="49" charset="0"/>
              </a:rPr>
              <a:t> </a:t>
            </a:r>
            <a:endParaRPr lang="en-US" sz="1400" dirty="0" smtClean="0">
              <a:solidFill>
                <a:schemeClr val="tx1"/>
              </a:solidFill>
              <a:latin typeface="Lucida Console" pitchFamily="49" charset="0"/>
            </a:endParaRPr>
          </a:p>
          <a:p>
            <a:pPr lvl="1" indent="-457200">
              <a:buNone/>
            </a:pPr>
            <a:r>
              <a:rPr lang="en-US" sz="1400" dirty="0" smtClean="0">
                <a:solidFill>
                  <a:schemeClr val="tx1"/>
                </a:solidFill>
                <a:latin typeface="Lucida Console" pitchFamily="49" charset="0"/>
              </a:rPr>
              <a:t># On branch master</a:t>
            </a:r>
          </a:p>
          <a:p>
            <a:pPr lvl="1" indent="-457200">
              <a:buNone/>
            </a:pPr>
            <a:r>
              <a:rPr lang="en-US" sz="1400" dirty="0" smtClean="0">
                <a:solidFill>
                  <a:schemeClr val="tx1"/>
                </a:solidFill>
                <a:latin typeface="Lucida Console" pitchFamily="49" charset="0"/>
              </a:rPr>
              <a:t># Changes to be committed:</a:t>
            </a:r>
          </a:p>
          <a:p>
            <a:pPr lvl="1" indent="-457200">
              <a:buNone/>
            </a:pPr>
            <a:r>
              <a:rPr lang="en-US" sz="1400" dirty="0" smtClean="0">
                <a:solidFill>
                  <a:schemeClr val="tx1"/>
                </a:solidFill>
                <a:latin typeface="Lucida Console" pitchFamily="49" charset="0"/>
              </a:rPr>
              <a:t>#   (use “git reset HEAD &lt;file&gt;...” to </a:t>
            </a:r>
            <a:r>
              <a:rPr lang="en-US" sz="1400" dirty="0" err="1" smtClean="0">
                <a:solidFill>
                  <a:schemeClr val="tx1"/>
                </a:solidFill>
                <a:latin typeface="Lucida Console" pitchFamily="49" charset="0"/>
              </a:rPr>
              <a:t>unstage</a:t>
            </a: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new file:   new.cpp</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modified:   modified.cpp</a:t>
            </a:r>
          </a:p>
          <a:p>
            <a:pPr lvl="1" indent="-457200">
              <a:buNone/>
            </a:pPr>
            <a:r>
              <a:rPr lang="en-US" sz="1400" dirty="0" smtClean="0">
                <a:solidFill>
                  <a:schemeClr val="tx1"/>
                </a:solidFill>
                <a:latin typeface="Lucida Console" pitchFamily="49" charset="0"/>
              </a:rPr>
              <a:t>#       </a:t>
            </a:r>
            <a:r>
              <a:rPr lang="en-US" sz="1400" dirty="0" smtClean="0">
                <a:solidFill>
                  <a:schemeClr val="accent1">
                    <a:lumMod val="60000"/>
                    <a:lumOff val="40000"/>
                  </a:schemeClr>
                </a:solidFill>
                <a:latin typeface="Lucida Console" pitchFamily="49" charset="0"/>
              </a:rPr>
              <a:t>deleted:    deleted.cpp</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Changed but not updated:</a:t>
            </a:r>
          </a:p>
          <a:p>
            <a:pPr lvl="1" indent="-457200">
              <a:buNone/>
            </a:pPr>
            <a:r>
              <a:rPr lang="en-US" sz="1400" dirty="0" smtClean="0">
                <a:solidFill>
                  <a:schemeClr val="tx1"/>
                </a:solidFill>
                <a:latin typeface="Lucida Console" pitchFamily="49" charset="0"/>
              </a:rPr>
              <a:t>#   (use “git add &lt;file&gt;...” to update what will be committed)</a:t>
            </a:r>
          </a:p>
          <a:p>
            <a:pPr lvl="1" indent="-457200">
              <a:buNone/>
            </a:pPr>
            <a:r>
              <a:rPr lang="en-US" sz="1400" dirty="0" smtClean="0">
                <a:solidFill>
                  <a:schemeClr val="tx1"/>
                </a:solidFill>
                <a:latin typeface="Lucida Console" pitchFamily="49" charset="0"/>
              </a:rPr>
              <a:t>#   (use “git add checkout -- &lt;file&gt;...” to discard changes in working directory)</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modified:   modified2.cpp</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Untracked files:</a:t>
            </a:r>
          </a:p>
          <a:p>
            <a:pPr lvl="1" indent="-457200">
              <a:buNone/>
            </a:pPr>
            <a:r>
              <a:rPr lang="en-US" sz="1400" dirty="0" smtClean="0">
                <a:solidFill>
                  <a:schemeClr val="tx1"/>
                </a:solidFill>
                <a:latin typeface="Lucida Console" pitchFamily="49" charset="0"/>
              </a:rPr>
              <a:t>#   (use “git add &lt;file&gt;...” to include in what will be committed)</a:t>
            </a:r>
          </a:p>
          <a:p>
            <a:pPr lvl="1" indent="-457200">
              <a:buNone/>
            </a:pPr>
            <a:r>
              <a:rPr lang="en-US" sz="1400" dirty="0" smtClean="0">
                <a:solidFill>
                  <a:schemeClr val="tx1"/>
                </a:solidFill>
                <a:latin typeface="Lucida Console" pitchFamily="49" charset="0"/>
              </a:rPr>
              <a:t>#</a:t>
            </a:r>
          </a:p>
          <a:p>
            <a:pPr lvl="1" indent="-457200">
              <a:buNone/>
            </a:pPr>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new2.cpp</a:t>
            </a:r>
          </a:p>
          <a:p>
            <a:pPr lvl="1" indent="-457200"/>
            <a:r>
              <a:rPr lang="en-US" sz="1400" dirty="0" smtClean="0">
                <a:solidFill>
                  <a:schemeClr val="tx1"/>
                </a:solidFill>
                <a:latin typeface="Lucida Console" pitchFamily="49" charset="0"/>
              </a:rPr>
              <a:t>#       </a:t>
            </a:r>
            <a:r>
              <a:rPr lang="en-US" sz="1400" dirty="0" smtClean="0">
                <a:solidFill>
                  <a:schemeClr val="accent2">
                    <a:lumMod val="40000"/>
                    <a:lumOff val="60000"/>
                  </a:schemeClr>
                </a:solidFill>
                <a:latin typeface="Lucida Console" pitchFamily="49" charset="0"/>
              </a:rPr>
              <a:t>new3.cpp</a:t>
            </a:r>
          </a:p>
          <a:p>
            <a:pPr lvl="1" indent="-457200"/>
            <a:r>
              <a:rPr lang="en-US" sz="1400" dirty="0" smtClean="0">
                <a:solidFill>
                  <a:schemeClr val="tx1"/>
                </a:solidFill>
                <a:latin typeface="Lucida Console" pitchFamily="49" charset="0"/>
              </a:rPr>
              <a:t>#</a:t>
            </a:r>
            <a:endParaRPr lang="en-US" sz="1400" dirty="0" smtClean="0">
              <a:solidFill>
                <a:schemeClr val="accent2">
                  <a:lumMod val="40000"/>
                  <a:lumOff val="60000"/>
                </a:schemeClr>
              </a:solidFill>
              <a:latin typeface="Lucida Console" pitchFamily="49" charset="0"/>
            </a:endParaRPr>
          </a:p>
          <a:p>
            <a:pPr lvl="1" indent="-457200">
              <a:buNone/>
            </a:pPr>
            <a:endParaRPr lang="en-US" sz="1400" dirty="0" smtClean="0">
              <a:solidFill>
                <a:schemeClr val="accent2">
                  <a:lumMod val="40000"/>
                  <a:lumOff val="60000"/>
                </a:schemeClr>
              </a:solidFill>
              <a:latin typeface="Lucida Console" pitchFamily="49" charset="0"/>
            </a:endParaRPr>
          </a:p>
        </p:txBody>
      </p:sp>
      <p:sp>
        <p:nvSpPr>
          <p:cNvPr id="6" name="角丸四角形吹き出し 5"/>
          <p:cNvSpPr/>
          <p:nvPr/>
        </p:nvSpPr>
        <p:spPr>
          <a:xfrm>
            <a:off x="4286248" y="2786058"/>
            <a:ext cx="4572032" cy="1571636"/>
          </a:xfrm>
          <a:prstGeom prst="wedgeRoundRectCallout">
            <a:avLst>
              <a:gd name="adj1" fmla="val -60623"/>
              <a:gd name="adj2" fmla="val -21444"/>
              <a:gd name="adj3" fmla="val 16667"/>
            </a:avLst>
          </a:prstGeom>
          <a:solidFill>
            <a:schemeClr val="bg1">
              <a:lumMod val="75000"/>
              <a:lumOff val="2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smtClean="0">
                <a:solidFill>
                  <a:schemeClr val="tx2">
                    <a:lumMod val="90000"/>
                  </a:schemeClr>
                </a:solidFill>
                <a:latin typeface="Lucida Console" pitchFamily="49" charset="0"/>
              </a:rPr>
              <a:t>$ git diff --cached</a:t>
            </a:r>
          </a:p>
          <a:p>
            <a:r>
              <a:rPr lang="ja-JP" altLang="en-US" sz="800" dirty="0" smtClean="0">
                <a:solidFill>
                  <a:schemeClr val="tx1"/>
                </a:solidFill>
                <a:latin typeface="Lucida Console" pitchFamily="49" charset="0"/>
              </a:rPr>
              <a:t>　</a:t>
            </a:r>
            <a:endParaRPr lang="en-US" altLang="ja-JP" sz="2000" dirty="0" smtClean="0">
              <a:solidFill>
                <a:schemeClr val="tx1"/>
              </a:solidFill>
              <a:latin typeface="Lucida Console" pitchFamily="49" charset="0"/>
            </a:endParaRPr>
          </a:p>
          <a:p>
            <a:r>
              <a:rPr lang="ja-JP" altLang="en-US" sz="2000" dirty="0" smtClean="0">
                <a:solidFill>
                  <a:schemeClr val="tx1"/>
                </a:solidFill>
                <a:latin typeface="Lucida Console" pitchFamily="49" charset="0"/>
              </a:rPr>
              <a:t>でコミット対象となっている変更の 内容を調べる。コミット前に確認！</a:t>
            </a:r>
            <a:endParaRPr lang="en-US" sz="2000" dirty="0">
              <a:solidFill>
                <a:schemeClr val="tx1"/>
              </a:solidFill>
              <a:latin typeface="Lucida Console" pitchFamily="49" charset="0"/>
            </a:endParaRPr>
          </a:p>
        </p:txBody>
      </p:sp>
      <p:sp>
        <p:nvSpPr>
          <p:cNvPr id="7" name="角丸四角形吹き出し 6"/>
          <p:cNvSpPr/>
          <p:nvPr/>
        </p:nvSpPr>
        <p:spPr>
          <a:xfrm>
            <a:off x="4357686" y="4499440"/>
            <a:ext cx="4500594" cy="1644204"/>
          </a:xfrm>
          <a:prstGeom prst="wedgeRoundRectCallout">
            <a:avLst>
              <a:gd name="adj1" fmla="val -61164"/>
              <a:gd name="adj2" fmla="val -38653"/>
              <a:gd name="adj3" fmla="val 16667"/>
            </a:avLst>
          </a:prstGeom>
          <a:solidFill>
            <a:schemeClr val="bg1">
              <a:lumMod val="75000"/>
              <a:lumOff val="2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smtClean="0">
                <a:solidFill>
                  <a:schemeClr val="tx2">
                    <a:lumMod val="90000"/>
                  </a:schemeClr>
                </a:solidFill>
                <a:latin typeface="Lucida Console" pitchFamily="49" charset="0"/>
              </a:rPr>
              <a:t>$ git diff</a:t>
            </a:r>
          </a:p>
          <a:p>
            <a:r>
              <a:rPr lang="ja-JP" altLang="en-US" sz="800" dirty="0" smtClean="0">
                <a:solidFill>
                  <a:schemeClr val="tx1"/>
                </a:solidFill>
                <a:latin typeface="Lucida Console" pitchFamily="49" charset="0"/>
              </a:rPr>
              <a:t>　</a:t>
            </a:r>
            <a:endParaRPr lang="en-US" altLang="ja-JP" sz="2000" dirty="0" smtClean="0">
              <a:solidFill>
                <a:schemeClr val="tx1"/>
              </a:solidFill>
              <a:latin typeface="Lucida Console" pitchFamily="49" charset="0"/>
            </a:endParaRPr>
          </a:p>
          <a:p>
            <a:r>
              <a:rPr lang="ja-JP" altLang="en-US" sz="2000" dirty="0" smtClean="0">
                <a:solidFill>
                  <a:schemeClr val="tx1"/>
                </a:solidFill>
                <a:latin typeface="Lucida Console" pitchFamily="49" charset="0"/>
              </a:rPr>
              <a:t>でコミット対象になっていない変更内容を調べる。</a:t>
            </a:r>
            <a:endParaRPr lang="en-US" sz="2000" dirty="0">
              <a:solidFill>
                <a:schemeClr val="tx1"/>
              </a:solidFill>
              <a:latin typeface="Lucida Console"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p:txBody>
          <a:bodyPr/>
          <a:lstStyle/>
          <a:p>
            <a:r>
              <a:rPr lang="en-US" altLang="ja-JP" dirty="0" smtClean="0"/>
              <a:t>Git </a:t>
            </a:r>
            <a:r>
              <a:rPr lang="ja-JP" altLang="en-US" dirty="0" smtClean="0"/>
              <a:t>の半分は、</a:t>
            </a:r>
            <a:r>
              <a:rPr lang="en-US" altLang="ja-JP" dirty="0" smtClean="0"/>
              <a:t/>
            </a:r>
            <a:br>
              <a:rPr lang="en-US" altLang="ja-JP" dirty="0" smtClean="0"/>
            </a:br>
            <a:r>
              <a:rPr lang="ja-JP" altLang="en-US" dirty="0" smtClean="0"/>
              <a:t>コミットオブジェクトでできている</a:t>
            </a:r>
            <a:endParaRPr lang="en-US" dirty="0"/>
          </a:p>
        </p:txBody>
      </p:sp>
      <p:sp>
        <p:nvSpPr>
          <p:cNvPr id="4" name="タイトル 3"/>
          <p:cNvSpPr>
            <a:spLocks noGrp="1"/>
          </p:cNvSpPr>
          <p:nvPr>
            <p:ph type="title"/>
          </p:nvPr>
        </p:nvSpPr>
        <p:spPr/>
        <p:txBody>
          <a:bodyPr/>
          <a:lstStyle/>
          <a:p>
            <a:r>
              <a:rPr lang="ja-JP" altLang="en-US" dirty="0" smtClean="0"/>
              <a:t>ブランチについて</a:t>
            </a:r>
            <a:endParaRPr 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コミットオブジェクト</a:t>
            </a:r>
            <a:endParaRPr lang="en-US" dirty="0"/>
          </a:p>
        </p:txBody>
      </p:sp>
      <p:sp>
        <p:nvSpPr>
          <p:cNvPr id="3" name="コンテンツ プレースホルダ 2"/>
          <p:cNvSpPr>
            <a:spLocks noGrp="1"/>
          </p:cNvSpPr>
          <p:nvPr>
            <p:ph idx="1"/>
          </p:nvPr>
        </p:nvSpPr>
        <p:spPr>
          <a:xfrm>
            <a:off x="428596" y="1000108"/>
            <a:ext cx="8258204" cy="2428892"/>
          </a:xfrm>
        </p:spPr>
        <p:txBody>
          <a:bodyPr>
            <a:normAutofit fontScale="92500"/>
          </a:bodyPr>
          <a:lstStyle/>
          <a:p>
            <a:pPr>
              <a:lnSpc>
                <a:spcPct val="120000"/>
              </a:lnSpc>
            </a:pPr>
            <a:r>
              <a:rPr lang="en-US" dirty="0" smtClean="0"/>
              <a:t>Git </a:t>
            </a:r>
            <a:r>
              <a:rPr lang="ja-JP" altLang="en-US" dirty="0" smtClean="0"/>
              <a:t>の変更履歴はコミットオブジェクトの集まりでできている。各コミットオブジェクトはオブジェクト名として</a:t>
            </a:r>
            <a:r>
              <a:rPr lang="en-US" altLang="ja-JP" dirty="0" smtClean="0"/>
              <a:t>SHA-1 </a:t>
            </a:r>
            <a:r>
              <a:rPr lang="ja-JP" altLang="en-US" dirty="0" smtClean="0"/>
              <a:t>ハッシュを持っている。</a:t>
            </a:r>
            <a:endParaRPr lang="en-US" altLang="ja-JP" dirty="0" smtClean="0"/>
          </a:p>
          <a:p>
            <a:pPr lvl="1">
              <a:lnSpc>
                <a:spcPct val="120000"/>
              </a:lnSpc>
              <a:buNone/>
            </a:pPr>
            <a:r>
              <a:rPr lang="en-US" altLang="ja-JP" dirty="0" smtClean="0">
                <a:sym typeface="Wingdings" pitchFamily="2" charset="2"/>
              </a:rPr>
              <a:t>	</a:t>
            </a:r>
            <a:r>
              <a:rPr lang="ja-JP" altLang="en-US" dirty="0" smtClean="0"/>
              <a:t>リビジョン番号の代わり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a:p>
        </p:txBody>
      </p:sp>
      <p:sp>
        <p:nvSpPr>
          <p:cNvPr id="23" name="円/楕円 22"/>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26" name="円/楕円 2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8" name="直線矢印コネクタ 27"/>
          <p:cNvCxnSpPr>
            <a:stCxn id="23" idx="6"/>
            <a:endCxn id="2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9" name="円/楕円 38"/>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40" name="円/楕円 39"/>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1" name="直線矢印コネクタ 40"/>
          <p:cNvCxnSpPr>
            <a:stCxn id="39" idx="6"/>
            <a:endCxn id="40"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線矢印コネクタ 41"/>
          <p:cNvCxnSpPr>
            <a:stCxn id="26" idx="6"/>
            <a:endCxn id="39"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5" name="円/楕円 44"/>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6" name="直線矢印コネクタ 45"/>
          <p:cNvCxnSpPr>
            <a:stCxn id="40" idx="6"/>
            <a:endCxn id="45"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9" name="円/楕円 48"/>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0" name="直線矢印コネクタ 49"/>
          <p:cNvCxnSpPr>
            <a:stCxn id="26" idx="6"/>
            <a:endCxn id="49"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3" name="円/楕円 52"/>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4" name="直線矢印コネクタ 53"/>
          <p:cNvCxnSpPr>
            <a:stCxn id="39" idx="6"/>
            <a:endCxn id="53"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円/楕円 56"/>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58" name="直線矢印コネクタ 57"/>
          <p:cNvCxnSpPr>
            <a:stCxn id="49" idx="6"/>
            <a:endCxn id="57"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2" name="円/楕円 61"/>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3" name="直線矢印コネクタ 62"/>
          <p:cNvCxnSpPr>
            <a:stCxn id="53" idx="6"/>
            <a:endCxn id="62"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6" name="円/楕円 65"/>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7" name="直線矢印コネクタ 66"/>
          <p:cNvCxnSpPr>
            <a:stCxn id="57" idx="6"/>
            <a:endCxn id="66"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3" name="テキスト ボックス 72"/>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74" name="テキスト ボックス 73"/>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75" name="テキスト ボックス 74"/>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76" name="テキスト ボックス 75"/>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77" name="テキスト ボックス 76"/>
          <p:cNvSpPr txBox="1"/>
          <p:nvPr/>
        </p:nvSpPr>
        <p:spPr>
          <a:xfrm>
            <a:off x="5143504" y="4590644"/>
            <a:ext cx="1285884" cy="338554"/>
          </a:xfrm>
          <a:prstGeom prst="rect">
            <a:avLst/>
          </a:prstGeom>
          <a:noFill/>
        </p:spPr>
        <p:txBody>
          <a:bodyPr wrap="square" rtlCol="0">
            <a:spAutoFit/>
          </a:bodyPr>
          <a:lstStyle/>
          <a:p>
            <a:pPr algn="ctr"/>
            <a:r>
              <a:rPr lang="en-US" sz="1600" dirty="0" smtClean="0"/>
              <a:t>c7f132c…</a:t>
            </a:r>
            <a:endParaRPr lang="en-US" dirty="0"/>
          </a:p>
        </p:txBody>
      </p:sp>
      <p:sp>
        <p:nvSpPr>
          <p:cNvPr id="78" name="テキスト ボックス 77"/>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79" name="テキスト ボックス 78"/>
          <p:cNvSpPr txBox="1"/>
          <p:nvPr/>
        </p:nvSpPr>
        <p:spPr>
          <a:xfrm>
            <a:off x="5143504" y="5590776"/>
            <a:ext cx="1285884" cy="338554"/>
          </a:xfrm>
          <a:prstGeom prst="rect">
            <a:avLst/>
          </a:prstGeom>
          <a:noFill/>
        </p:spPr>
        <p:txBody>
          <a:bodyPr wrap="square" rtlCol="0">
            <a:spAutoFit/>
          </a:bodyPr>
          <a:lstStyle/>
          <a:p>
            <a:pPr algn="ctr"/>
            <a:r>
              <a:rPr lang="en-US" sz="1600" dirty="0" smtClean="0"/>
              <a:t>a32439d…</a:t>
            </a:r>
            <a:endParaRPr lang="en-US" dirty="0"/>
          </a:p>
        </p:txBody>
      </p:sp>
      <p:sp>
        <p:nvSpPr>
          <p:cNvPr id="80" name="テキスト ボックス 79"/>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81" name="テキスト ボックス 80"/>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82" name="テキスト ボックス 81"/>
          <p:cNvSpPr txBox="1"/>
          <p:nvPr/>
        </p:nvSpPr>
        <p:spPr>
          <a:xfrm>
            <a:off x="5143504" y="3571876"/>
            <a:ext cx="1285884" cy="338554"/>
          </a:xfrm>
          <a:prstGeom prst="rect">
            <a:avLst/>
          </a:prstGeom>
          <a:noFill/>
        </p:spPr>
        <p:txBody>
          <a:bodyPr wrap="square" rtlCol="0">
            <a:spAutoFit/>
          </a:bodyPr>
          <a:lstStyle/>
          <a:p>
            <a:pPr algn="ctr"/>
            <a:r>
              <a:rPr lang="en-US" sz="1600" dirty="0" smtClean="0"/>
              <a:t>37b12cf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ブランチはポインタ</a:t>
            </a:r>
            <a:endParaRPr lang="en-US" dirty="0"/>
          </a:p>
        </p:txBody>
      </p:sp>
      <p:sp>
        <p:nvSpPr>
          <p:cNvPr id="3" name="コンテンツ プレースホルダ 2"/>
          <p:cNvSpPr>
            <a:spLocks noGrp="1"/>
          </p:cNvSpPr>
          <p:nvPr>
            <p:ph idx="1"/>
          </p:nvPr>
        </p:nvSpPr>
        <p:spPr>
          <a:xfrm>
            <a:off x="428596" y="1000108"/>
            <a:ext cx="8258204" cy="2500330"/>
          </a:xfrm>
        </p:spPr>
        <p:txBody>
          <a:bodyPr>
            <a:normAutofit/>
          </a:bodyPr>
          <a:lstStyle/>
          <a:p>
            <a:r>
              <a:rPr lang="en-US" sz="2800" dirty="0" smtClean="0"/>
              <a:t>Git </a:t>
            </a:r>
            <a:r>
              <a:rPr lang="ja-JP" altLang="en-US" sz="2800" dirty="0" smtClean="0"/>
              <a:t>のブランチは実は、あるコミットの </a:t>
            </a:r>
            <a:r>
              <a:rPr lang="en-US" altLang="ja-JP" sz="2800" dirty="0" smtClean="0"/>
              <a:t>SHA-1 </a:t>
            </a:r>
            <a:r>
              <a:rPr lang="ja-JP" altLang="en-US" sz="2800" dirty="0" smtClean="0"/>
              <a:t>ハッシュ値へのポインタ </a:t>
            </a:r>
            <a:r>
              <a:rPr lang="en-US" altLang="ja-JP" sz="2800" dirty="0" smtClean="0"/>
              <a:t>(.git/refs/heads/master)</a:t>
            </a:r>
            <a:r>
              <a:rPr lang="ja-JP" altLang="en-US" sz="2800" dirty="0" err="1" smtClean="0"/>
              <a:t>。</a:t>
            </a:r>
            <a:endParaRPr lang="en-US" altLang="ja-JP" sz="2800" dirty="0" smtClean="0"/>
          </a:p>
          <a:p>
            <a:r>
              <a:rPr lang="ja-JP" altLang="en-US" sz="2800" dirty="0" smtClean="0"/>
              <a:t>本線はデフォルトで  </a:t>
            </a:r>
            <a:r>
              <a:rPr lang="en-US" altLang="ja-JP" sz="2800" dirty="0" smtClean="0"/>
              <a:t>master</a:t>
            </a:r>
            <a:r>
              <a:rPr lang="ja-JP" altLang="en-US" sz="2800" dirty="0" smtClean="0"/>
              <a:t> という名前。</a:t>
            </a:r>
            <a:endParaRPr lang="en-US" altLang="ja-JP" sz="2800" dirty="0" smtClean="0"/>
          </a:p>
          <a:p>
            <a:r>
              <a:rPr lang="ja-JP" altLang="en-US" sz="2800" dirty="0" smtClean="0"/>
              <a:t>ブランチの一覧を確認するには、</a:t>
            </a:r>
            <a:endParaRPr lang="en-US" altLang="ja-JP" sz="2800" dirty="0" smtClean="0"/>
          </a:p>
          <a:p>
            <a:pPr lvl="1">
              <a:buNone/>
            </a:pPr>
            <a:r>
              <a:rPr lang="en-US" altLang="ja-JP" sz="2400" dirty="0" smtClean="0">
                <a:latin typeface="Lucida Console" pitchFamily="49" charset="0"/>
              </a:rPr>
              <a:t>	$ git branch</a:t>
            </a: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a:p>
        </p:txBody>
      </p:sp>
      <p:sp>
        <p:nvSpPr>
          <p:cNvPr id="23" name="円/楕円 22"/>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26" name="円/楕円 2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8" name="直線矢印コネクタ 27"/>
          <p:cNvCxnSpPr>
            <a:stCxn id="23" idx="6"/>
            <a:endCxn id="2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9" name="円/楕円 38"/>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40" name="円/楕円 39"/>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1" name="直線矢印コネクタ 40"/>
          <p:cNvCxnSpPr>
            <a:stCxn id="39" idx="6"/>
            <a:endCxn id="40"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線矢印コネクタ 41"/>
          <p:cNvCxnSpPr>
            <a:stCxn id="26" idx="6"/>
            <a:endCxn id="39"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5" name="円/楕円 44"/>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6" name="直線矢印コネクタ 45"/>
          <p:cNvCxnSpPr>
            <a:stCxn id="40" idx="6"/>
            <a:endCxn id="45"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9" name="円/楕円 48"/>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0" name="直線矢印コネクタ 49"/>
          <p:cNvCxnSpPr>
            <a:stCxn id="26" idx="6"/>
            <a:endCxn id="49"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3" name="円/楕円 52"/>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4" name="直線矢印コネクタ 53"/>
          <p:cNvCxnSpPr>
            <a:stCxn id="39" idx="6"/>
            <a:endCxn id="53"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円/楕円 56"/>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58" name="直線矢印コネクタ 57"/>
          <p:cNvCxnSpPr>
            <a:stCxn id="49" idx="6"/>
            <a:endCxn id="57"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2" name="円/楕円 61"/>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3" name="直線矢印コネクタ 62"/>
          <p:cNvCxnSpPr>
            <a:stCxn id="53" idx="6"/>
            <a:endCxn id="62"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6" name="円/楕円 65"/>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7" name="直線矢印コネクタ 66"/>
          <p:cNvCxnSpPr>
            <a:stCxn id="57" idx="6"/>
            <a:endCxn id="66"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0" name="ホームベース 69"/>
          <p:cNvSpPr/>
          <p:nvPr/>
        </p:nvSpPr>
        <p:spPr>
          <a:xfrm rot="20661811" flipH="1">
            <a:off x="6386430"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71" name="ホームベース 70"/>
          <p:cNvSpPr/>
          <p:nvPr/>
        </p:nvSpPr>
        <p:spPr>
          <a:xfrm rot="20661811" flipH="1">
            <a:off x="6386429" y="344480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rel_01</a:t>
            </a:r>
            <a:endParaRPr lang="en-US" dirty="0"/>
          </a:p>
        </p:txBody>
      </p:sp>
      <p:sp>
        <p:nvSpPr>
          <p:cNvPr id="72" name="ホームベース 71"/>
          <p:cNvSpPr/>
          <p:nvPr/>
        </p:nvSpPr>
        <p:spPr>
          <a:xfrm rot="20661811" flipH="1">
            <a:off x="6386429" y="5445071"/>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rel_02</a:t>
            </a:r>
            <a:endParaRPr lang="en-US" dirty="0"/>
          </a:p>
        </p:txBody>
      </p:sp>
      <p:sp>
        <p:nvSpPr>
          <p:cNvPr id="73" name="テキスト ボックス 72"/>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74" name="テキスト ボックス 73"/>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75" name="テキスト ボックス 74"/>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76" name="テキスト ボックス 75"/>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77" name="テキスト ボックス 76"/>
          <p:cNvSpPr txBox="1"/>
          <p:nvPr/>
        </p:nvSpPr>
        <p:spPr>
          <a:xfrm>
            <a:off x="5214942" y="4590644"/>
            <a:ext cx="1143008" cy="338554"/>
          </a:xfrm>
          <a:prstGeom prst="rect">
            <a:avLst/>
          </a:prstGeom>
          <a:noFill/>
          <a:ln>
            <a:solidFill>
              <a:schemeClr val="accent2"/>
            </a:solidFill>
          </a:ln>
        </p:spPr>
        <p:txBody>
          <a:bodyPr wrap="square" rtlCol="0">
            <a:spAutoFit/>
          </a:bodyPr>
          <a:lstStyle/>
          <a:p>
            <a:pPr algn="ctr"/>
            <a:r>
              <a:rPr lang="en-US" sz="1600" dirty="0" smtClean="0"/>
              <a:t>c7f132c…</a:t>
            </a:r>
            <a:endParaRPr lang="en-US" dirty="0"/>
          </a:p>
        </p:txBody>
      </p:sp>
      <p:sp>
        <p:nvSpPr>
          <p:cNvPr id="78" name="テキスト ボックス 77"/>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79" name="テキスト ボックス 78"/>
          <p:cNvSpPr txBox="1"/>
          <p:nvPr/>
        </p:nvSpPr>
        <p:spPr>
          <a:xfrm>
            <a:off x="5214942" y="5590776"/>
            <a:ext cx="1143008" cy="338554"/>
          </a:xfrm>
          <a:prstGeom prst="rect">
            <a:avLst/>
          </a:prstGeom>
          <a:noFill/>
          <a:ln>
            <a:solidFill>
              <a:schemeClr val="accent2"/>
            </a:solidFill>
          </a:ln>
        </p:spPr>
        <p:txBody>
          <a:bodyPr wrap="square" rtlCol="0">
            <a:spAutoFit/>
          </a:bodyPr>
          <a:lstStyle/>
          <a:p>
            <a:pPr algn="ctr"/>
            <a:r>
              <a:rPr lang="en-US" sz="1600" dirty="0" smtClean="0"/>
              <a:t>a32439d…</a:t>
            </a:r>
            <a:endParaRPr lang="en-US" dirty="0"/>
          </a:p>
        </p:txBody>
      </p:sp>
      <p:sp>
        <p:nvSpPr>
          <p:cNvPr id="80" name="テキスト ボックス 79"/>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81" name="テキスト ボックス 80"/>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82" name="テキスト ボックス 81"/>
          <p:cNvSpPr txBox="1"/>
          <p:nvPr/>
        </p:nvSpPr>
        <p:spPr>
          <a:xfrm>
            <a:off x="5214942" y="3571876"/>
            <a:ext cx="1143008" cy="338554"/>
          </a:xfrm>
          <a:prstGeom prst="rect">
            <a:avLst/>
          </a:prstGeom>
          <a:noFill/>
          <a:ln w="9525">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ブランチのチェックアウト</a:t>
            </a:r>
            <a:endParaRPr lang="en-US" dirty="0"/>
          </a:p>
        </p:txBody>
      </p:sp>
      <p:sp>
        <p:nvSpPr>
          <p:cNvPr id="3" name="コンテンツ プレースホルダ 2"/>
          <p:cNvSpPr>
            <a:spLocks noGrp="1"/>
          </p:cNvSpPr>
          <p:nvPr>
            <p:ph idx="1"/>
          </p:nvPr>
        </p:nvSpPr>
        <p:spPr>
          <a:xfrm>
            <a:off x="428596" y="1000108"/>
            <a:ext cx="8258204" cy="2500330"/>
          </a:xfrm>
        </p:spPr>
        <p:txBody>
          <a:bodyPr>
            <a:normAutofit fontScale="92500"/>
          </a:bodyPr>
          <a:lstStyle/>
          <a:p>
            <a:r>
              <a:rPr lang="ja-JP" altLang="en-US" sz="2400" dirty="0" smtClean="0"/>
              <a:t>あるブランチをチェックアウトすると、作業ディレクトリ内のファイル内容が、そのブランチの最新状態に置き換わる。</a:t>
            </a:r>
            <a:endParaRPr lang="en-US" altLang="ja-JP" sz="2400" dirty="0" smtClean="0"/>
          </a:p>
          <a:p>
            <a:pPr lvl="1">
              <a:buNone/>
            </a:pPr>
            <a:r>
              <a:rPr lang="en-US" sz="2000" dirty="0" smtClean="0">
                <a:latin typeface="Lucida Console" pitchFamily="49" charset="0"/>
              </a:rPr>
              <a:t>	</a:t>
            </a:r>
            <a:r>
              <a:rPr lang="en-US" sz="2400" dirty="0" smtClean="0">
                <a:latin typeface="Lucida Console" pitchFamily="49" charset="0"/>
              </a:rPr>
              <a:t>$ git checkout master</a:t>
            </a:r>
          </a:p>
          <a:p>
            <a:pPr lvl="0">
              <a:buClr>
                <a:srgbClr val="D6ECFF"/>
              </a:buClr>
            </a:pPr>
            <a:r>
              <a:rPr lang="ja-JP" altLang="en-US" sz="2400" dirty="0" smtClean="0">
                <a:solidFill>
                  <a:srgbClr val="D6ECFF"/>
                </a:solidFill>
              </a:rPr>
              <a:t>チェックアウトされているブランチは、「</a:t>
            </a:r>
            <a:r>
              <a:rPr lang="en-US" altLang="ja-JP" sz="2400" dirty="0" smtClean="0">
                <a:solidFill>
                  <a:srgbClr val="D6ECFF"/>
                </a:solidFill>
              </a:rPr>
              <a:t>HEAD</a:t>
            </a:r>
            <a:r>
              <a:rPr lang="ja-JP" altLang="en-US" sz="2400" dirty="0" smtClean="0">
                <a:solidFill>
                  <a:srgbClr val="D6ECFF"/>
                </a:solidFill>
              </a:rPr>
              <a:t>」という別名でも参照できる。ブランチ名を指定するコマンドで、パラメータを省略すると大抵「</a:t>
            </a:r>
            <a:r>
              <a:rPr lang="en-US" altLang="ja-JP" sz="2400" dirty="0" smtClean="0">
                <a:solidFill>
                  <a:srgbClr val="D6ECFF"/>
                </a:solidFill>
              </a:rPr>
              <a:t>HEAD</a:t>
            </a:r>
            <a:r>
              <a:rPr lang="ja-JP" altLang="en-US" sz="2400" dirty="0" smtClean="0">
                <a:solidFill>
                  <a:srgbClr val="D6ECFF"/>
                </a:solidFill>
              </a:rPr>
              <a:t>」がデフォルトで使われる。</a:t>
            </a:r>
            <a:endParaRPr lang="en-US" sz="2000" dirty="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a:p>
        </p:txBody>
      </p:sp>
      <p:sp>
        <p:nvSpPr>
          <p:cNvPr id="23" name="円/楕円 22"/>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26" name="円/楕円 2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8" name="直線矢印コネクタ 27"/>
          <p:cNvCxnSpPr>
            <a:stCxn id="23" idx="6"/>
            <a:endCxn id="2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9" name="円/楕円 38"/>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40" name="円/楕円 39"/>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1" name="直線矢印コネクタ 40"/>
          <p:cNvCxnSpPr>
            <a:stCxn id="39" idx="6"/>
            <a:endCxn id="40"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線矢印コネクタ 41"/>
          <p:cNvCxnSpPr>
            <a:stCxn id="26" idx="6"/>
            <a:endCxn id="39"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5" name="円/楕円 44"/>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46" name="直線矢印コネクタ 45"/>
          <p:cNvCxnSpPr>
            <a:stCxn id="40" idx="6"/>
            <a:endCxn id="45"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9" name="円/楕円 48"/>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0" name="直線矢印コネクタ 49"/>
          <p:cNvCxnSpPr>
            <a:stCxn id="26" idx="6"/>
            <a:endCxn id="49"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3" name="円/楕円 52"/>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54" name="直線矢印コネクタ 53"/>
          <p:cNvCxnSpPr>
            <a:stCxn id="39" idx="6"/>
            <a:endCxn id="53"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7" name="円/楕円 56"/>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58" name="直線矢印コネクタ 57"/>
          <p:cNvCxnSpPr>
            <a:stCxn id="49" idx="6"/>
            <a:endCxn id="57"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2" name="円/楕円 61"/>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3" name="直線矢印コネクタ 62"/>
          <p:cNvCxnSpPr>
            <a:stCxn id="53" idx="6"/>
            <a:endCxn id="62"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6" name="円/楕円 65"/>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67" name="直線矢印コネクタ 66"/>
          <p:cNvCxnSpPr>
            <a:stCxn id="57" idx="6"/>
            <a:endCxn id="66"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0" name="ホームベース 69"/>
          <p:cNvSpPr/>
          <p:nvPr/>
        </p:nvSpPr>
        <p:spPr>
          <a:xfrm rot="20661811" flipH="1">
            <a:off x="6386430"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71" name="ホームベース 70"/>
          <p:cNvSpPr/>
          <p:nvPr/>
        </p:nvSpPr>
        <p:spPr>
          <a:xfrm rot="20661811" flipH="1">
            <a:off x="6386429" y="344480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rel_01</a:t>
            </a:r>
            <a:endParaRPr lang="en-US" dirty="0"/>
          </a:p>
        </p:txBody>
      </p:sp>
      <p:sp>
        <p:nvSpPr>
          <p:cNvPr id="72" name="ホームベース 71"/>
          <p:cNvSpPr/>
          <p:nvPr/>
        </p:nvSpPr>
        <p:spPr>
          <a:xfrm rot="20661811" flipH="1">
            <a:off x="6386429" y="5445071"/>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rel_02</a:t>
            </a:r>
            <a:endParaRPr lang="en-US" dirty="0"/>
          </a:p>
        </p:txBody>
      </p:sp>
      <p:sp>
        <p:nvSpPr>
          <p:cNvPr id="73" name="テキスト ボックス 72"/>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74" name="テキスト ボックス 73"/>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75" name="テキスト ボックス 74"/>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76" name="テキスト ボックス 75"/>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77" name="テキスト ボックス 76"/>
          <p:cNvSpPr txBox="1"/>
          <p:nvPr/>
        </p:nvSpPr>
        <p:spPr>
          <a:xfrm>
            <a:off x="5214942" y="4590644"/>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78" name="テキスト ボックス 77"/>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79" name="テキスト ボックス 78"/>
          <p:cNvSpPr txBox="1"/>
          <p:nvPr/>
        </p:nvSpPr>
        <p:spPr>
          <a:xfrm>
            <a:off x="5214942" y="5590776"/>
            <a:ext cx="1143008" cy="338554"/>
          </a:xfrm>
          <a:prstGeom prst="rect">
            <a:avLst/>
          </a:prstGeom>
          <a:noFill/>
          <a:ln>
            <a:noFill/>
          </a:ln>
        </p:spPr>
        <p:txBody>
          <a:bodyPr wrap="square" rtlCol="0">
            <a:spAutoFit/>
          </a:bodyPr>
          <a:lstStyle/>
          <a:p>
            <a:pPr algn="ctr"/>
            <a:r>
              <a:rPr lang="en-US" sz="1600" dirty="0" smtClean="0"/>
              <a:t>a32439d…</a:t>
            </a:r>
            <a:endParaRPr lang="en-US" dirty="0"/>
          </a:p>
        </p:txBody>
      </p:sp>
      <p:sp>
        <p:nvSpPr>
          <p:cNvPr id="80" name="テキスト ボックス 79"/>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81" name="テキスト ボックス 80"/>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82" name="テキスト ボックス 81"/>
          <p:cNvSpPr txBox="1"/>
          <p:nvPr/>
        </p:nvSpPr>
        <p:spPr>
          <a:xfrm>
            <a:off x="5214942" y="3571876"/>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
        <p:nvSpPr>
          <p:cNvPr id="37" name="ホームベース 36"/>
          <p:cNvSpPr/>
          <p:nvPr/>
        </p:nvSpPr>
        <p:spPr>
          <a:xfrm rot="20661811" flipH="1">
            <a:off x="7481689" y="4149695"/>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コミット履歴の確認</a:t>
            </a:r>
            <a:endParaRPr lang="en-US" dirty="0"/>
          </a:p>
        </p:txBody>
      </p:sp>
      <p:sp>
        <p:nvSpPr>
          <p:cNvPr id="3" name="コンテンツ プレースホルダ 2"/>
          <p:cNvSpPr>
            <a:spLocks noGrp="1"/>
          </p:cNvSpPr>
          <p:nvPr>
            <p:ph idx="1"/>
          </p:nvPr>
        </p:nvSpPr>
        <p:spPr>
          <a:xfrm>
            <a:off x="428596" y="1000108"/>
            <a:ext cx="8258204" cy="2428892"/>
          </a:xfrm>
        </p:spPr>
        <p:txBody>
          <a:bodyPr>
            <a:normAutofit fontScale="92500"/>
          </a:bodyPr>
          <a:lstStyle/>
          <a:p>
            <a:r>
              <a:rPr lang="ja-JP" altLang="en-US" dirty="0" smtClean="0"/>
              <a:t>あるブランチのコミット履歴を見たい場合は、そのブランチをチェックアウトして </a:t>
            </a:r>
            <a:r>
              <a:rPr lang="en-US" altLang="ja-JP" dirty="0" smtClean="0"/>
              <a:t>log </a:t>
            </a:r>
            <a:r>
              <a:rPr lang="ja-JP" altLang="en-US" dirty="0" smtClean="0"/>
              <a:t>コマンド。</a:t>
            </a:r>
            <a:endParaRPr lang="en-US" altLang="ja-JP" dirty="0" smtClean="0"/>
          </a:p>
          <a:p>
            <a:pPr lvl="1">
              <a:buNone/>
            </a:pPr>
            <a:r>
              <a:rPr lang="en-US" dirty="0" smtClean="0">
                <a:latin typeface="Lucida Console" pitchFamily="49" charset="0"/>
              </a:rPr>
              <a:t>	$ git log</a:t>
            </a:r>
          </a:p>
          <a:p>
            <a:r>
              <a:rPr lang="ja-JP" altLang="en-US" dirty="0" smtClean="0"/>
              <a:t>あるいは、ブランチ名を指定することも可能。</a:t>
            </a:r>
            <a:endParaRPr lang="en-US" altLang="ja-JP" dirty="0" smtClean="0"/>
          </a:p>
          <a:p>
            <a:pPr lvl="1">
              <a:buNone/>
            </a:pPr>
            <a:r>
              <a:rPr lang="en-US" dirty="0" smtClean="0">
                <a:latin typeface="Lucida Console" pitchFamily="49" charset="0"/>
              </a:rPr>
              <a:t>	$ git log rel_01</a:t>
            </a: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a:p>
        </p:txBody>
      </p:sp>
      <p:sp>
        <p:nvSpPr>
          <p:cNvPr id="5" name="円/楕円 4"/>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円/楕円 13"/>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5" name="直線矢印コネクタ 14"/>
          <p:cNvCxnSpPr>
            <a:stCxn id="6" idx="6"/>
            <a:endCxn id="14"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円/楕円 15"/>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7" name="直線矢印コネクタ 16"/>
          <p:cNvCxnSpPr>
            <a:stCxn id="8" idx="6"/>
            <a:endCxn id="16"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 name="円/楕円 17"/>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9" name="直線矢印コネクタ 18"/>
          <p:cNvCxnSpPr>
            <a:stCxn id="14" idx="6"/>
            <a:endCxn id="18"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円/楕円 19"/>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1" name="直線矢印コネクタ 20"/>
          <p:cNvCxnSpPr>
            <a:stCxn id="16" idx="6"/>
            <a:endCxn id="20"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円/楕円 21"/>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3" name="直線矢印コネクタ 22"/>
          <p:cNvCxnSpPr>
            <a:stCxn id="18" idx="6"/>
            <a:endCxn id="22"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6386430"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5" name="ホームベース 24"/>
          <p:cNvSpPr/>
          <p:nvPr/>
        </p:nvSpPr>
        <p:spPr>
          <a:xfrm rot="20661811" flipH="1">
            <a:off x="6386429" y="344480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rel_01</a:t>
            </a:r>
            <a:endParaRPr lang="en-US" dirty="0"/>
          </a:p>
        </p:txBody>
      </p:sp>
      <p:sp>
        <p:nvSpPr>
          <p:cNvPr id="26" name="ホームベース 25"/>
          <p:cNvSpPr/>
          <p:nvPr/>
        </p:nvSpPr>
        <p:spPr>
          <a:xfrm rot="20661811" flipH="1">
            <a:off x="6386429" y="5445071"/>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rel_02</a:t>
            </a:r>
            <a:endParaRPr lang="en-US" dirty="0"/>
          </a:p>
        </p:txBody>
      </p:sp>
      <p:sp>
        <p:nvSpPr>
          <p:cNvPr id="27" name="テキスト ボックス 26"/>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4590644"/>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1" name="テキスト ボックス 30"/>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32" name="テキスト ボックス 31"/>
          <p:cNvSpPr txBox="1"/>
          <p:nvPr/>
        </p:nvSpPr>
        <p:spPr>
          <a:xfrm>
            <a:off x="5214942" y="5590776"/>
            <a:ext cx="1143008" cy="338554"/>
          </a:xfrm>
          <a:prstGeom prst="rect">
            <a:avLst/>
          </a:prstGeom>
          <a:noFill/>
          <a:ln>
            <a:noFill/>
          </a:ln>
        </p:spPr>
        <p:txBody>
          <a:bodyPr wrap="square" rtlCol="0">
            <a:spAutoFit/>
          </a:bodyPr>
          <a:lstStyle/>
          <a:p>
            <a:pPr algn="ctr"/>
            <a:r>
              <a:rPr lang="en-US" sz="1600" dirty="0" smtClean="0"/>
              <a:t>a32439d…</a:t>
            </a:r>
            <a:endParaRPr lang="en-US" dirty="0"/>
          </a:p>
        </p:txBody>
      </p:sp>
      <p:sp>
        <p:nvSpPr>
          <p:cNvPr id="33" name="テキスト ボックス 32"/>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4" name="テキスト ボックス 33"/>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5" name="テキスト ボックス 34"/>
          <p:cNvSpPr txBox="1"/>
          <p:nvPr/>
        </p:nvSpPr>
        <p:spPr>
          <a:xfrm>
            <a:off x="5214942" y="3571876"/>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
        <p:nvSpPr>
          <p:cNvPr id="38" name="テキスト ボックス 37"/>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0" name="正方形/長方形 39"/>
          <p:cNvSpPr/>
          <p:nvPr/>
        </p:nvSpPr>
        <p:spPr>
          <a:xfrm>
            <a:off x="428596" y="4572008"/>
            <a:ext cx="5929354" cy="10001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ホームベース 41"/>
          <p:cNvSpPr/>
          <p:nvPr/>
        </p:nvSpPr>
        <p:spPr>
          <a:xfrm rot="20661811" flipH="1">
            <a:off x="7481689" y="4149695"/>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ブランチ間のコミット差分</a:t>
            </a:r>
            <a:endParaRPr lang="en-US" dirty="0"/>
          </a:p>
        </p:txBody>
      </p:sp>
      <p:sp>
        <p:nvSpPr>
          <p:cNvPr id="3" name="コンテンツ プレースホルダ 2"/>
          <p:cNvSpPr>
            <a:spLocks noGrp="1"/>
          </p:cNvSpPr>
          <p:nvPr>
            <p:ph idx="1"/>
          </p:nvPr>
        </p:nvSpPr>
        <p:spPr>
          <a:xfrm>
            <a:off x="428596" y="1000108"/>
            <a:ext cx="8258204" cy="2428892"/>
          </a:xfrm>
        </p:spPr>
        <p:txBody>
          <a:bodyPr>
            <a:normAutofit/>
          </a:bodyPr>
          <a:lstStyle/>
          <a:p>
            <a:r>
              <a:rPr lang="ja-JP" altLang="en-US" dirty="0" smtClean="0"/>
              <a:t>例</a:t>
            </a:r>
            <a:r>
              <a:rPr lang="en-US" altLang="ja-JP" dirty="0" smtClean="0"/>
              <a:t>: rel_01 </a:t>
            </a:r>
            <a:r>
              <a:rPr lang="ja-JP" altLang="en-US" dirty="0" smtClean="0"/>
              <a:t>ブランチに含まれていて、</a:t>
            </a:r>
            <a:r>
              <a:rPr lang="en-US" altLang="ja-JP" dirty="0" smtClean="0"/>
              <a:t>master</a:t>
            </a:r>
            <a:r>
              <a:rPr lang="ja-JP" altLang="en-US" dirty="0" smtClean="0"/>
              <a:t>ブランチに含まれていない（マージされていない）コミットを調べる。</a:t>
            </a:r>
            <a:endParaRPr lang="en-US" altLang="ja-JP" dirty="0" smtClean="0"/>
          </a:p>
          <a:p>
            <a:pPr lvl="1">
              <a:buNone/>
            </a:pPr>
            <a:r>
              <a:rPr lang="en-US" sz="2400" dirty="0" smtClean="0">
                <a:latin typeface="Lucida Console" pitchFamily="49" charset="0"/>
              </a:rPr>
              <a:t>	$ git log </a:t>
            </a:r>
            <a:r>
              <a:rPr lang="en-US" sz="2400" dirty="0" smtClean="0">
                <a:solidFill>
                  <a:schemeClr val="accent1">
                    <a:lumMod val="60000"/>
                    <a:lumOff val="40000"/>
                  </a:schemeClr>
                </a:solidFill>
                <a:latin typeface="Lucida Console" pitchFamily="49" charset="0"/>
              </a:rPr>
              <a:t>master..rel_01   </a:t>
            </a:r>
            <a:r>
              <a:rPr lang="en-US" sz="2400" dirty="0" smtClean="0">
                <a:latin typeface="Lucida Console" pitchFamily="49" charset="0"/>
              </a:rPr>
              <a:t># </a:t>
            </a:r>
            <a:r>
              <a:rPr lang="ja-JP" altLang="en-US" sz="2400" dirty="0" smtClean="0"/>
              <a:t>順番に注意！</a:t>
            </a:r>
            <a:endParaRPr lang="en-US" sz="2400" dirty="0" smtClean="0">
              <a:solidFill>
                <a:schemeClr val="accent1">
                  <a:lumMod val="60000"/>
                  <a:lumOff val="40000"/>
                </a:schemeClr>
              </a:solidFill>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a:p>
        </p:txBody>
      </p:sp>
      <p:sp>
        <p:nvSpPr>
          <p:cNvPr id="5" name="円/楕円 4"/>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円/楕円 13"/>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5" name="直線矢印コネクタ 14"/>
          <p:cNvCxnSpPr>
            <a:stCxn id="6" idx="6"/>
            <a:endCxn id="14"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円/楕円 15"/>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7" name="直線矢印コネクタ 16"/>
          <p:cNvCxnSpPr>
            <a:stCxn id="8" idx="6"/>
            <a:endCxn id="16"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 name="円/楕円 17"/>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9" name="直線矢印コネクタ 18"/>
          <p:cNvCxnSpPr>
            <a:stCxn id="14" idx="6"/>
            <a:endCxn id="18"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円/楕円 19"/>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1" name="直線矢印コネクタ 20"/>
          <p:cNvCxnSpPr>
            <a:stCxn id="16" idx="6"/>
            <a:endCxn id="20"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円/楕円 21"/>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3" name="直線矢印コネクタ 22"/>
          <p:cNvCxnSpPr>
            <a:stCxn id="18" idx="6"/>
            <a:endCxn id="22"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6386430"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5" name="ホームベース 24"/>
          <p:cNvSpPr/>
          <p:nvPr/>
        </p:nvSpPr>
        <p:spPr>
          <a:xfrm rot="20661811" flipH="1">
            <a:off x="6386429" y="344480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rel_01</a:t>
            </a:r>
            <a:endParaRPr lang="en-US" dirty="0"/>
          </a:p>
        </p:txBody>
      </p:sp>
      <p:sp>
        <p:nvSpPr>
          <p:cNvPr id="26" name="ホームベース 25"/>
          <p:cNvSpPr/>
          <p:nvPr/>
        </p:nvSpPr>
        <p:spPr>
          <a:xfrm rot="20661811" flipH="1">
            <a:off x="6386429" y="5445071"/>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rel_02</a:t>
            </a:r>
            <a:endParaRPr lang="en-US" dirty="0"/>
          </a:p>
        </p:txBody>
      </p:sp>
      <p:sp>
        <p:nvSpPr>
          <p:cNvPr id="27" name="テキスト ボックス 26"/>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4590644"/>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1" name="テキスト ボックス 30"/>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32" name="テキスト ボックス 31"/>
          <p:cNvSpPr txBox="1"/>
          <p:nvPr/>
        </p:nvSpPr>
        <p:spPr>
          <a:xfrm>
            <a:off x="5214942" y="5590776"/>
            <a:ext cx="1143008" cy="338554"/>
          </a:xfrm>
          <a:prstGeom prst="rect">
            <a:avLst/>
          </a:prstGeom>
          <a:noFill/>
          <a:ln>
            <a:noFill/>
          </a:ln>
        </p:spPr>
        <p:txBody>
          <a:bodyPr wrap="square" rtlCol="0">
            <a:spAutoFit/>
          </a:bodyPr>
          <a:lstStyle/>
          <a:p>
            <a:pPr algn="ctr"/>
            <a:r>
              <a:rPr lang="en-US" sz="1600" dirty="0" smtClean="0"/>
              <a:t>a32439d…</a:t>
            </a:r>
            <a:endParaRPr lang="en-US" dirty="0"/>
          </a:p>
        </p:txBody>
      </p:sp>
      <p:sp>
        <p:nvSpPr>
          <p:cNvPr id="33" name="テキスト ボックス 32"/>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4" name="テキスト ボックス 33"/>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5" name="テキスト ボックス 34"/>
          <p:cNvSpPr txBox="1"/>
          <p:nvPr/>
        </p:nvSpPr>
        <p:spPr>
          <a:xfrm>
            <a:off x="5214942" y="3571876"/>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
        <p:nvSpPr>
          <p:cNvPr id="38" name="テキスト ボックス 37"/>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0" name="正方形/長方形 39"/>
          <p:cNvSpPr/>
          <p:nvPr/>
        </p:nvSpPr>
        <p:spPr>
          <a:xfrm>
            <a:off x="2714612" y="3571876"/>
            <a:ext cx="3643338" cy="1071570"/>
          </a:xfrm>
          <a:prstGeom prst="rect">
            <a:avLst/>
          </a:prstGeom>
          <a:noFill/>
          <a:ln>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タグ</a:t>
            </a:r>
            <a:endParaRPr lang="en-US" dirty="0"/>
          </a:p>
        </p:txBody>
      </p:sp>
      <p:sp>
        <p:nvSpPr>
          <p:cNvPr id="3" name="コンテンツ プレースホルダ 2"/>
          <p:cNvSpPr>
            <a:spLocks noGrp="1"/>
          </p:cNvSpPr>
          <p:nvPr>
            <p:ph idx="1"/>
          </p:nvPr>
        </p:nvSpPr>
        <p:spPr>
          <a:xfrm>
            <a:off x="428596" y="1000108"/>
            <a:ext cx="8258204" cy="2428892"/>
          </a:xfrm>
        </p:spPr>
        <p:txBody>
          <a:bodyPr>
            <a:normAutofit fontScale="77500" lnSpcReduction="20000"/>
          </a:bodyPr>
          <a:lstStyle/>
          <a:p>
            <a:pPr>
              <a:lnSpc>
                <a:spcPct val="120000"/>
              </a:lnSpc>
            </a:pPr>
            <a:r>
              <a:rPr lang="en-US" altLang="ja-JP" dirty="0" smtClean="0"/>
              <a:t>SHA-1 </a:t>
            </a:r>
            <a:r>
              <a:rPr lang="ja-JP" altLang="en-US" dirty="0" smtClean="0"/>
              <a:t>のオブジェクト名は分かりにくいので、別名として「タグ」を付けることができる。</a:t>
            </a:r>
            <a:r>
              <a:rPr lang="en-US" altLang="ja-JP" dirty="0" smtClean="0"/>
              <a:t> ※</a:t>
            </a:r>
          </a:p>
          <a:p>
            <a:pPr lvl="1">
              <a:lnSpc>
                <a:spcPct val="120000"/>
              </a:lnSpc>
              <a:buNone/>
            </a:pPr>
            <a:r>
              <a:rPr lang="en-US" dirty="0" smtClean="0">
                <a:latin typeface="Lucida Console" pitchFamily="49" charset="0"/>
              </a:rPr>
              <a:t>	$ git tag </a:t>
            </a:r>
            <a:r>
              <a:rPr lang="en-US" dirty="0" smtClean="0">
                <a:solidFill>
                  <a:schemeClr val="accent1">
                    <a:lumMod val="60000"/>
                    <a:lumOff val="40000"/>
                  </a:schemeClr>
                </a:solidFill>
                <a:latin typeface="Lucida Console" pitchFamily="49" charset="0"/>
              </a:rPr>
              <a:t>branchbase_rel_01</a:t>
            </a:r>
            <a:r>
              <a:rPr lang="en-US" dirty="0" smtClean="0">
                <a:latin typeface="Lucida Console" pitchFamily="49" charset="0"/>
              </a:rPr>
              <a:t> 991568c</a:t>
            </a:r>
          </a:p>
          <a:p>
            <a:pPr>
              <a:lnSpc>
                <a:spcPct val="120000"/>
              </a:lnSpc>
            </a:pPr>
            <a:r>
              <a:rPr lang="en-US" altLang="ja-JP" dirty="0" smtClean="0"/>
              <a:t>SHA-1 </a:t>
            </a:r>
            <a:r>
              <a:rPr lang="ja-JP" altLang="en-US" dirty="0" smtClean="0"/>
              <a:t>ハッシュの指定できるコマンドには、代わりにタグを指定することができる。</a:t>
            </a:r>
            <a:endParaRPr lang="en-US" altLang="ja-JP" dirty="0" smtClean="0"/>
          </a:p>
          <a:p>
            <a:pPr lvl="1">
              <a:lnSpc>
                <a:spcPct val="120000"/>
              </a:lnSpc>
              <a:buNone/>
            </a:pPr>
            <a:r>
              <a:rPr lang="en-US" dirty="0" smtClean="0">
                <a:solidFill>
                  <a:schemeClr val="accent1">
                    <a:lumMod val="60000"/>
                    <a:lumOff val="40000"/>
                  </a:schemeClr>
                </a:solidFill>
                <a:latin typeface="Lucida Console" pitchFamily="49" charset="0"/>
              </a:rPr>
              <a:t>	</a:t>
            </a:r>
            <a:r>
              <a:rPr lang="en-US" dirty="0" smtClean="0">
                <a:latin typeface="Lucida Console" pitchFamily="49" charset="0"/>
              </a:rPr>
              <a:t>$ git show </a:t>
            </a:r>
            <a:r>
              <a:rPr lang="en-US" dirty="0" smtClean="0">
                <a:solidFill>
                  <a:schemeClr val="accent1">
                    <a:lumMod val="60000"/>
                    <a:lumOff val="40000"/>
                  </a:schemeClr>
                </a:solidFill>
                <a:latin typeface="Lucida Console" pitchFamily="49" charset="0"/>
              </a:rPr>
              <a:t>branchbase_rel_01</a:t>
            </a: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a:p>
        </p:txBody>
      </p:sp>
      <p:sp>
        <p:nvSpPr>
          <p:cNvPr id="5" name="円/楕円 4"/>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円/楕円 13"/>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5" name="直線矢印コネクタ 14"/>
          <p:cNvCxnSpPr>
            <a:stCxn id="6" idx="6"/>
            <a:endCxn id="14"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円/楕円 15"/>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7" name="直線矢印コネクタ 16"/>
          <p:cNvCxnSpPr>
            <a:stCxn id="8" idx="6"/>
            <a:endCxn id="16"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 name="円/楕円 17"/>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9" name="直線矢印コネクタ 18"/>
          <p:cNvCxnSpPr>
            <a:stCxn id="14" idx="6"/>
            <a:endCxn id="18"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円/楕円 19"/>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1" name="直線矢印コネクタ 20"/>
          <p:cNvCxnSpPr>
            <a:stCxn id="16" idx="6"/>
            <a:endCxn id="20"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円/楕円 21"/>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3" name="直線矢印コネクタ 22"/>
          <p:cNvCxnSpPr>
            <a:stCxn id="18" idx="6"/>
            <a:endCxn id="22"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6386430"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5" name="ホームベース 24"/>
          <p:cNvSpPr/>
          <p:nvPr/>
        </p:nvSpPr>
        <p:spPr>
          <a:xfrm rot="20661811" flipH="1">
            <a:off x="6386429" y="344480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rel_01</a:t>
            </a:r>
            <a:endParaRPr lang="en-US" dirty="0"/>
          </a:p>
        </p:txBody>
      </p:sp>
      <p:sp>
        <p:nvSpPr>
          <p:cNvPr id="26" name="ホームベース 25"/>
          <p:cNvSpPr/>
          <p:nvPr/>
        </p:nvSpPr>
        <p:spPr>
          <a:xfrm rot="20661811" flipH="1">
            <a:off x="6386429" y="5445071"/>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rel_02</a:t>
            </a:r>
            <a:endParaRPr lang="en-US" dirty="0"/>
          </a:p>
        </p:txBody>
      </p:sp>
      <p:sp>
        <p:nvSpPr>
          <p:cNvPr id="27" name="テキスト ボックス 26"/>
          <p:cNvSpPr txBox="1"/>
          <p:nvPr/>
        </p:nvSpPr>
        <p:spPr>
          <a:xfrm>
            <a:off x="1571604" y="4590644"/>
            <a:ext cx="1143008" cy="338554"/>
          </a:xfrm>
          <a:prstGeom prst="rect">
            <a:avLst/>
          </a:prstGeom>
          <a:noFill/>
          <a:ln w="19050">
            <a:solidFill>
              <a:schemeClr val="accent1">
                <a:lumMod val="60000"/>
                <a:lumOff val="40000"/>
              </a:schemeClr>
            </a:solidFill>
          </a:ln>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4590644"/>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1" name="テキスト ボックス 30"/>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32" name="テキスト ボックス 31"/>
          <p:cNvSpPr txBox="1"/>
          <p:nvPr/>
        </p:nvSpPr>
        <p:spPr>
          <a:xfrm>
            <a:off x="5214942" y="5590776"/>
            <a:ext cx="1143008" cy="338554"/>
          </a:xfrm>
          <a:prstGeom prst="rect">
            <a:avLst/>
          </a:prstGeom>
          <a:noFill/>
          <a:ln>
            <a:noFill/>
          </a:ln>
        </p:spPr>
        <p:txBody>
          <a:bodyPr wrap="square" rtlCol="0">
            <a:spAutoFit/>
          </a:bodyPr>
          <a:lstStyle/>
          <a:p>
            <a:pPr algn="ctr"/>
            <a:r>
              <a:rPr lang="en-US" sz="1600" dirty="0" smtClean="0"/>
              <a:t>a32439d…</a:t>
            </a:r>
            <a:endParaRPr lang="en-US" dirty="0"/>
          </a:p>
        </p:txBody>
      </p:sp>
      <p:sp>
        <p:nvSpPr>
          <p:cNvPr id="33" name="テキスト ボックス 32"/>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4" name="テキスト ボックス 33"/>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5" name="テキスト ボックス 34"/>
          <p:cNvSpPr txBox="1"/>
          <p:nvPr/>
        </p:nvSpPr>
        <p:spPr>
          <a:xfrm>
            <a:off x="5214942" y="3571876"/>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
        <p:nvSpPr>
          <p:cNvPr id="38" name="テキスト ボックス 37"/>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39" name="ホームベース 38"/>
          <p:cNvSpPr/>
          <p:nvPr/>
        </p:nvSpPr>
        <p:spPr>
          <a:xfrm rot="20631254" flipH="1">
            <a:off x="2676905" y="3911678"/>
            <a:ext cx="3028454" cy="498946"/>
          </a:xfrm>
          <a:prstGeom prst="homePlate">
            <a:avLst/>
          </a:prstGeom>
          <a:solidFill>
            <a:srgbClr val="00B050"/>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branchbase_rel_01</a:t>
            </a:r>
            <a:endParaRPr lang="en-US" sz="2400" dirty="0"/>
          </a:p>
        </p:txBody>
      </p:sp>
      <p:sp>
        <p:nvSpPr>
          <p:cNvPr id="41" name="テキスト ボックス 40"/>
          <p:cNvSpPr txBox="1"/>
          <p:nvPr/>
        </p:nvSpPr>
        <p:spPr>
          <a:xfrm>
            <a:off x="6643702" y="6215082"/>
            <a:ext cx="4000528" cy="523220"/>
          </a:xfrm>
          <a:prstGeom prst="rect">
            <a:avLst/>
          </a:prstGeom>
          <a:noFill/>
        </p:spPr>
        <p:txBody>
          <a:bodyPr wrap="square" rtlCol="0">
            <a:spAutoFit/>
          </a:bodyPr>
          <a:lstStyle/>
          <a:p>
            <a:r>
              <a:rPr lang="en-US" altLang="ja-JP" sz="1400" dirty="0" smtClean="0"/>
              <a:t>※</a:t>
            </a:r>
            <a:r>
              <a:rPr lang="ja-JP" altLang="en-US" sz="1400" dirty="0" smtClean="0"/>
              <a:t>タグの一覧を表示するには</a:t>
            </a:r>
            <a:r>
              <a:rPr lang="en-US" altLang="ja-JP" sz="1400" dirty="0" smtClean="0"/>
              <a:t/>
            </a:r>
            <a:br>
              <a:rPr lang="en-US" altLang="ja-JP" sz="1400" dirty="0" smtClean="0"/>
            </a:br>
            <a:r>
              <a:rPr lang="ja-JP" altLang="en-US" sz="1400" dirty="0" smtClean="0"/>
              <a:t>　</a:t>
            </a:r>
            <a:r>
              <a:rPr lang="en-US" altLang="ja-JP" sz="1400" dirty="0" smtClean="0">
                <a:latin typeface="Lucida Console" pitchFamily="49" charset="0"/>
              </a:rPr>
              <a:t>git tag </a:t>
            </a:r>
            <a:r>
              <a:rPr lang="ja-JP" altLang="en-US" sz="1400" dirty="0" smtClean="0">
                <a:latin typeface="Lucida Console" pitchFamily="49" charset="0"/>
              </a:rPr>
              <a:t>コマンド</a:t>
            </a:r>
            <a:endParaRPr lang="en-US" sz="1400" dirty="0">
              <a:latin typeface="Lucida Console"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もくじ</a:t>
            </a:r>
            <a:endParaRPr lang="en-US" dirty="0"/>
          </a:p>
        </p:txBody>
      </p:sp>
      <p:sp>
        <p:nvSpPr>
          <p:cNvPr id="3" name="コンテンツ プレースホルダ 2"/>
          <p:cNvSpPr>
            <a:spLocks noGrp="1"/>
          </p:cNvSpPr>
          <p:nvPr>
            <p:ph idx="1"/>
          </p:nvPr>
        </p:nvSpPr>
        <p:spPr/>
        <p:txBody>
          <a:bodyPr/>
          <a:lstStyle/>
          <a:p>
            <a:pPr marL="514350" indent="-514350">
              <a:buFont typeface="+mj-lt"/>
              <a:buAutoNum type="arabicPeriod"/>
            </a:pPr>
            <a:r>
              <a:rPr lang="en-US" altLang="ja-JP" dirty="0" smtClean="0"/>
              <a:t>Git </a:t>
            </a:r>
            <a:r>
              <a:rPr lang="ja-JP" altLang="en-US" dirty="0" smtClean="0"/>
              <a:t>の特徴</a:t>
            </a:r>
            <a:endParaRPr lang="en-US" altLang="ja-JP" dirty="0" smtClean="0"/>
          </a:p>
          <a:p>
            <a:pPr marL="514350" indent="-514350">
              <a:buFont typeface="+mj-lt"/>
              <a:buAutoNum type="arabicPeriod"/>
            </a:pPr>
            <a:r>
              <a:rPr lang="ja-JP" altLang="en-US" dirty="0" smtClean="0"/>
              <a:t>ローカルリポジトリでの作業</a:t>
            </a:r>
            <a:endParaRPr lang="en-US" altLang="ja-JP" dirty="0" smtClean="0"/>
          </a:p>
          <a:p>
            <a:pPr marL="514350" indent="-514350">
              <a:buFont typeface="+mj-lt"/>
              <a:buAutoNum type="arabicPeriod"/>
            </a:pPr>
            <a:r>
              <a:rPr lang="ja-JP" altLang="en-US" dirty="0" smtClean="0"/>
              <a:t>ブランチについて</a:t>
            </a:r>
            <a:endParaRPr lang="en-US" altLang="ja-JP" dirty="0" smtClean="0"/>
          </a:p>
          <a:p>
            <a:pPr marL="514350" indent="-514350">
              <a:buFont typeface="+mj-lt"/>
              <a:buAutoNum type="arabicPeriod"/>
            </a:pPr>
            <a:r>
              <a:rPr lang="ja-JP" altLang="en-US" dirty="0" smtClean="0"/>
              <a:t>リモートリポジトリとの</a:t>
            </a:r>
            <a:r>
              <a:rPr lang="ja-JP" altLang="en-US" dirty="0" smtClean="0"/>
              <a:t>連携</a:t>
            </a:r>
            <a:endParaRPr lang="en-US" altLang="ja-JP" dirty="0" smtClean="0"/>
          </a:p>
          <a:p>
            <a:pPr marL="514350" indent="-514350">
              <a:buFont typeface="+mj-lt"/>
              <a:buAutoNum type="arabicPeriod"/>
            </a:pPr>
            <a:r>
              <a:rPr lang="ja-JP" altLang="en-US" dirty="0" smtClean="0"/>
              <a:t>付録</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コミット時の動き</a:t>
            </a:r>
            <a:endParaRPr lang="en-US" dirty="0"/>
          </a:p>
        </p:txBody>
      </p:sp>
      <p:sp>
        <p:nvSpPr>
          <p:cNvPr id="3" name="コンテンツ プレースホルダ 2"/>
          <p:cNvSpPr>
            <a:spLocks noGrp="1"/>
          </p:cNvSpPr>
          <p:nvPr>
            <p:ph idx="1"/>
          </p:nvPr>
        </p:nvSpPr>
        <p:spPr>
          <a:xfrm>
            <a:off x="428596" y="1000108"/>
            <a:ext cx="8258204" cy="2428892"/>
          </a:xfrm>
        </p:spPr>
        <p:txBody>
          <a:bodyPr>
            <a:normAutofit fontScale="92500"/>
          </a:bodyPr>
          <a:lstStyle/>
          <a:p>
            <a:pPr>
              <a:lnSpc>
                <a:spcPct val="110000"/>
              </a:lnSpc>
            </a:pPr>
            <a:r>
              <a:rPr lang="en-US" altLang="ja-JP" dirty="0" smtClean="0"/>
              <a:t>master </a:t>
            </a:r>
            <a:r>
              <a:rPr lang="ja-JP" altLang="en-US" dirty="0" smtClean="0"/>
              <a:t>ブランチをチェックアウトしている状態でコミットすると、</a:t>
            </a:r>
            <a:r>
              <a:rPr lang="en-US" altLang="ja-JP" dirty="0" smtClean="0"/>
              <a:t>master </a:t>
            </a:r>
            <a:r>
              <a:rPr lang="ja-JP" altLang="en-US" dirty="0" smtClean="0"/>
              <a:t>の示す位置が進む。</a:t>
            </a:r>
            <a:endParaRPr lang="en-US" altLang="ja-JP" dirty="0" smtClean="0"/>
          </a:p>
          <a:p>
            <a:pPr lvl="1">
              <a:lnSpc>
                <a:spcPct val="110000"/>
              </a:lnSpc>
              <a:buNone/>
            </a:pPr>
            <a:r>
              <a:rPr lang="en-US" dirty="0" smtClean="0">
                <a:latin typeface="Lucida Console" pitchFamily="49" charset="0"/>
              </a:rPr>
              <a:t>	$ git commit</a:t>
            </a:r>
          </a:p>
          <a:p>
            <a:pPr>
              <a:lnSpc>
                <a:spcPct val="110000"/>
              </a:lnSpc>
            </a:pPr>
            <a:r>
              <a:rPr lang="ja-JP" altLang="en-US" dirty="0" smtClean="0"/>
              <a:t>タグとの違いは指し示す先が変化するところ。</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a:p>
        </p:txBody>
      </p:sp>
      <p:sp>
        <p:nvSpPr>
          <p:cNvPr id="5" name="円/楕円 4"/>
          <p:cNvSpPr/>
          <p:nvPr/>
        </p:nvSpPr>
        <p:spPr>
          <a:xfrm>
            <a:off x="7143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214950"/>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4929198"/>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円/楕円 13"/>
          <p:cNvSpPr/>
          <p:nvPr/>
        </p:nvSpPr>
        <p:spPr>
          <a:xfrm>
            <a:off x="3071802"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5" name="直線矢印コネクタ 14"/>
          <p:cNvCxnSpPr>
            <a:stCxn id="6" idx="6"/>
            <a:endCxn id="14" idx="2"/>
          </p:cNvCxnSpPr>
          <p:nvPr/>
        </p:nvCxnSpPr>
        <p:spPr>
          <a:xfrm flipV="1">
            <a:off x="2428860" y="4214818"/>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円/楕円 15"/>
          <p:cNvSpPr/>
          <p:nvPr/>
        </p:nvSpPr>
        <p:spPr>
          <a:xfrm>
            <a:off x="4286248"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17" name="直線矢印コネクタ 16"/>
          <p:cNvCxnSpPr>
            <a:stCxn id="8" idx="6"/>
            <a:endCxn id="16" idx="2"/>
          </p:cNvCxnSpPr>
          <p:nvPr/>
        </p:nvCxnSpPr>
        <p:spPr>
          <a:xfrm>
            <a:off x="3643306" y="5214950"/>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8" name="円/楕円 17"/>
          <p:cNvSpPr/>
          <p:nvPr/>
        </p:nvSpPr>
        <p:spPr>
          <a:xfrm>
            <a:off x="4286248"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9" name="直線矢印コネクタ 18"/>
          <p:cNvCxnSpPr>
            <a:stCxn id="14" idx="6"/>
            <a:endCxn id="18" idx="2"/>
          </p:cNvCxnSpPr>
          <p:nvPr/>
        </p:nvCxnSpPr>
        <p:spPr>
          <a:xfrm>
            <a:off x="3643306"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円/楕円 19"/>
          <p:cNvSpPr/>
          <p:nvPr/>
        </p:nvSpPr>
        <p:spPr>
          <a:xfrm>
            <a:off x="5500694" y="5929330"/>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1" name="直線矢印コネクタ 20"/>
          <p:cNvCxnSpPr>
            <a:stCxn id="16" idx="6"/>
            <a:endCxn id="20" idx="2"/>
          </p:cNvCxnSpPr>
          <p:nvPr/>
        </p:nvCxnSpPr>
        <p:spPr>
          <a:xfrm>
            <a:off x="4857752" y="6215082"/>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円/楕円 21"/>
          <p:cNvSpPr/>
          <p:nvPr/>
        </p:nvSpPr>
        <p:spPr>
          <a:xfrm>
            <a:off x="5500694" y="392906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23" name="直線矢印コネクタ 22"/>
          <p:cNvCxnSpPr>
            <a:stCxn id="18" idx="6"/>
            <a:endCxn id="22" idx="2"/>
          </p:cNvCxnSpPr>
          <p:nvPr/>
        </p:nvCxnSpPr>
        <p:spPr>
          <a:xfrm>
            <a:off x="4857752" y="421481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7481689" y="4444939"/>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7" name="テキスト ボックス 26"/>
          <p:cNvSpPr txBox="1"/>
          <p:nvPr/>
        </p:nvSpPr>
        <p:spPr>
          <a:xfrm>
            <a:off x="1500166" y="4590644"/>
            <a:ext cx="1285884" cy="338554"/>
          </a:xfrm>
          <a:prstGeom prst="rect">
            <a:avLst/>
          </a:prstGeom>
          <a:noFill/>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4590644"/>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4590644"/>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4590644"/>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1" name="テキスト ボックス 30"/>
          <p:cNvSpPr txBox="1"/>
          <p:nvPr/>
        </p:nvSpPr>
        <p:spPr>
          <a:xfrm>
            <a:off x="3929058" y="5590776"/>
            <a:ext cx="1285884" cy="338554"/>
          </a:xfrm>
          <a:prstGeom prst="rect">
            <a:avLst/>
          </a:prstGeom>
          <a:noFill/>
        </p:spPr>
        <p:txBody>
          <a:bodyPr wrap="square" rtlCol="0">
            <a:spAutoFit/>
          </a:bodyPr>
          <a:lstStyle/>
          <a:p>
            <a:pPr algn="ctr"/>
            <a:r>
              <a:rPr lang="en-US" sz="1600" dirty="0" smtClean="0"/>
              <a:t>1a32431…</a:t>
            </a:r>
            <a:endParaRPr lang="en-US" dirty="0"/>
          </a:p>
        </p:txBody>
      </p:sp>
      <p:sp>
        <p:nvSpPr>
          <p:cNvPr id="32" name="テキスト ボックス 31"/>
          <p:cNvSpPr txBox="1"/>
          <p:nvPr/>
        </p:nvSpPr>
        <p:spPr>
          <a:xfrm>
            <a:off x="5214942" y="5590776"/>
            <a:ext cx="1143008" cy="338554"/>
          </a:xfrm>
          <a:prstGeom prst="rect">
            <a:avLst/>
          </a:prstGeom>
          <a:noFill/>
          <a:ln>
            <a:noFill/>
          </a:ln>
        </p:spPr>
        <p:txBody>
          <a:bodyPr wrap="square" rtlCol="0">
            <a:spAutoFit/>
          </a:bodyPr>
          <a:lstStyle/>
          <a:p>
            <a:pPr algn="ctr"/>
            <a:r>
              <a:rPr lang="en-US" sz="1600" dirty="0" smtClean="0"/>
              <a:t>a32439d…</a:t>
            </a:r>
            <a:endParaRPr lang="en-US" dirty="0"/>
          </a:p>
        </p:txBody>
      </p:sp>
      <p:sp>
        <p:nvSpPr>
          <p:cNvPr id="33" name="テキスト ボックス 32"/>
          <p:cNvSpPr txBox="1"/>
          <p:nvPr/>
        </p:nvSpPr>
        <p:spPr>
          <a:xfrm>
            <a:off x="2714612" y="3571876"/>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4" name="テキスト ボックス 33"/>
          <p:cNvSpPr txBox="1"/>
          <p:nvPr/>
        </p:nvSpPr>
        <p:spPr>
          <a:xfrm>
            <a:off x="3929058" y="3571876"/>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5" name="テキスト ボックス 34"/>
          <p:cNvSpPr txBox="1"/>
          <p:nvPr/>
        </p:nvSpPr>
        <p:spPr>
          <a:xfrm>
            <a:off x="5214942" y="3571876"/>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a:t>
            </a:r>
            <a:endParaRPr lang="en-US" dirty="0">
              <a:solidFill>
                <a:schemeClr val="tx1"/>
              </a:solidFill>
            </a:endParaRPr>
          </a:p>
        </p:txBody>
      </p:sp>
      <p:sp>
        <p:nvSpPr>
          <p:cNvPr id="38" name="テキスト ボックス 37"/>
          <p:cNvSpPr txBox="1"/>
          <p:nvPr/>
        </p:nvSpPr>
        <p:spPr>
          <a:xfrm>
            <a:off x="357158" y="4590644"/>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2" name="ホームベース 41"/>
          <p:cNvSpPr/>
          <p:nvPr/>
        </p:nvSpPr>
        <p:spPr>
          <a:xfrm rot="20661811" flipH="1">
            <a:off x="7838879" y="4679257"/>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
        <p:nvSpPr>
          <p:cNvPr id="39" name="円/楕円 38"/>
          <p:cNvSpPr/>
          <p:nvPr/>
        </p:nvSpPr>
        <p:spPr>
          <a:xfrm>
            <a:off x="6715140" y="4929198"/>
            <a:ext cx="571504"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C</a:t>
            </a:r>
            <a:endParaRPr lang="en-US" sz="2000" dirty="0"/>
          </a:p>
        </p:txBody>
      </p:sp>
      <p:sp>
        <p:nvSpPr>
          <p:cNvPr id="44" name="テキスト ボックス 43"/>
          <p:cNvSpPr txBox="1"/>
          <p:nvPr/>
        </p:nvSpPr>
        <p:spPr>
          <a:xfrm>
            <a:off x="6429388" y="4590644"/>
            <a:ext cx="1143008" cy="338554"/>
          </a:xfrm>
          <a:prstGeom prst="rect">
            <a:avLst/>
          </a:prstGeom>
          <a:noFill/>
          <a:ln>
            <a:noFill/>
          </a:ln>
        </p:spPr>
        <p:txBody>
          <a:bodyPr wrap="square" rtlCol="0">
            <a:spAutoFit/>
          </a:bodyPr>
          <a:lstStyle/>
          <a:p>
            <a:pPr algn="ctr"/>
            <a:r>
              <a:rPr lang="en-US" sz="1600" dirty="0" smtClean="0"/>
              <a:t>18be173…</a:t>
            </a:r>
            <a:endParaRPr lang="en-US" sz="1600" dirty="0"/>
          </a:p>
        </p:txBody>
      </p:sp>
      <p:cxnSp>
        <p:nvCxnSpPr>
          <p:cNvPr id="45" name="直線矢印コネクタ 44"/>
          <p:cNvCxnSpPr>
            <a:stCxn id="12" idx="6"/>
            <a:endCxn id="39" idx="2"/>
          </p:cNvCxnSpPr>
          <p:nvPr/>
        </p:nvCxnSpPr>
        <p:spPr>
          <a:xfrm>
            <a:off x="6072198" y="5214950"/>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0" name="円弧 49"/>
          <p:cNvSpPr/>
          <p:nvPr/>
        </p:nvSpPr>
        <p:spPr>
          <a:xfrm rot="20053547">
            <a:off x="5962344" y="4402399"/>
            <a:ext cx="1719905" cy="873976"/>
          </a:xfrm>
          <a:prstGeom prst="arc">
            <a:avLst>
              <a:gd name="adj1" fmla="val 13947692"/>
              <a:gd name="adj2" fmla="val 0"/>
            </a:avLst>
          </a:prstGeom>
          <a:ln>
            <a:tailEnd type="triangle"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新しいブランチの作成</a:t>
            </a:r>
            <a:endParaRPr lang="en-US" dirty="0"/>
          </a:p>
        </p:txBody>
      </p:sp>
      <p:sp>
        <p:nvSpPr>
          <p:cNvPr id="3" name="コンテンツ プレースホルダ 2"/>
          <p:cNvSpPr>
            <a:spLocks noGrp="1"/>
          </p:cNvSpPr>
          <p:nvPr>
            <p:ph idx="1"/>
          </p:nvPr>
        </p:nvSpPr>
        <p:spPr>
          <a:xfrm>
            <a:off x="428596" y="1000108"/>
            <a:ext cx="8258204" cy="3214710"/>
          </a:xfrm>
        </p:spPr>
        <p:txBody>
          <a:bodyPr>
            <a:normAutofit fontScale="77500" lnSpcReduction="20000"/>
          </a:bodyPr>
          <a:lstStyle/>
          <a:p>
            <a:pPr>
              <a:lnSpc>
                <a:spcPct val="120000"/>
              </a:lnSpc>
            </a:pPr>
            <a:r>
              <a:rPr lang="en-US" altLang="ja-JP" dirty="0" smtClean="0"/>
              <a:t>Git </a:t>
            </a:r>
            <a:r>
              <a:rPr lang="ja-JP" altLang="en-US" dirty="0" smtClean="0"/>
              <a:t>では以下のようにローカルブランチを手軽に作成できる。起点となるコミット番号を</a:t>
            </a:r>
            <a:r>
              <a:rPr lang="ja-JP" altLang="en-US" dirty="0" smtClean="0"/>
              <a:t>省略すると、</a:t>
            </a:r>
            <a:r>
              <a:rPr lang="ja-JP" altLang="en-US" dirty="0" smtClean="0"/>
              <a:t>現在チェックアウトしているブランチの </a:t>
            </a:r>
            <a:r>
              <a:rPr lang="en-US" altLang="ja-JP" dirty="0" smtClean="0"/>
              <a:t>head</a:t>
            </a:r>
            <a:r>
              <a:rPr lang="ja-JP" altLang="en-US" dirty="0" smtClean="0"/>
              <a:t>（</a:t>
            </a:r>
            <a:r>
              <a:rPr lang="ja-JP" altLang="en-US" dirty="0" smtClean="0"/>
              <a:t>つまり</a:t>
            </a:r>
            <a:r>
              <a:rPr lang="en-US" altLang="ja-JP" dirty="0" smtClean="0"/>
              <a:t>HEAD</a:t>
            </a:r>
            <a:r>
              <a:rPr lang="ja-JP" altLang="en-US" dirty="0" smtClean="0"/>
              <a:t>）が</a:t>
            </a:r>
            <a:r>
              <a:rPr lang="ja-JP" altLang="en-US" dirty="0" smtClean="0"/>
              <a:t>使用される。</a:t>
            </a:r>
            <a:endParaRPr lang="en-US" altLang="ja-JP" dirty="0" smtClean="0"/>
          </a:p>
          <a:p>
            <a:pPr lvl="1">
              <a:lnSpc>
                <a:spcPct val="120000"/>
              </a:lnSpc>
              <a:buNone/>
            </a:pPr>
            <a:r>
              <a:rPr lang="en-US" dirty="0" smtClean="0">
                <a:latin typeface="Lucida Console" pitchFamily="49" charset="0"/>
              </a:rPr>
              <a:t>	$ git branch &lt;</a:t>
            </a:r>
            <a:r>
              <a:rPr lang="en-US" dirty="0" err="1" smtClean="0">
                <a:latin typeface="Lucida Console" pitchFamily="49" charset="0"/>
              </a:rPr>
              <a:t>branch_name</a:t>
            </a:r>
            <a:r>
              <a:rPr lang="en-US" dirty="0" smtClean="0">
                <a:latin typeface="Lucida Console" pitchFamily="49" charset="0"/>
              </a:rPr>
              <a:t>&gt; [commit]</a:t>
            </a:r>
          </a:p>
          <a:p>
            <a:pPr>
              <a:lnSpc>
                <a:spcPct val="120000"/>
              </a:lnSpc>
            </a:pPr>
            <a:r>
              <a:rPr lang="ja-JP" altLang="en-US" dirty="0" smtClean="0"/>
              <a:t>例えば、以下のように実行。</a:t>
            </a:r>
            <a:endParaRPr lang="en-US" altLang="ja-JP" dirty="0" smtClean="0"/>
          </a:p>
          <a:p>
            <a:pPr lvl="1">
              <a:lnSpc>
                <a:spcPct val="120000"/>
              </a:lnSpc>
              <a:buNone/>
            </a:pPr>
            <a:r>
              <a:rPr lang="en-US" altLang="ja-JP" dirty="0" smtClean="0">
                <a:latin typeface="Lucida Console" pitchFamily="49" charset="0"/>
              </a:rPr>
              <a:t>	$ git branch </a:t>
            </a:r>
            <a:r>
              <a:rPr lang="en-US" altLang="ja-JP" dirty="0" err="1" smtClean="0">
                <a:latin typeface="Lucida Console" pitchFamily="49" charset="0"/>
              </a:rPr>
              <a:t>my_branch</a:t>
            </a:r>
            <a:r>
              <a:rPr lang="en-US" altLang="ja-JP" dirty="0" smtClean="0">
                <a:latin typeface="Lucida Console" pitchFamily="49" charset="0"/>
              </a:rPr>
              <a:t> 991568c</a:t>
            </a:r>
          </a:p>
          <a:p>
            <a:pPr lvl="0">
              <a:lnSpc>
                <a:spcPct val="120000"/>
              </a:lnSpc>
              <a:buClr>
                <a:srgbClr val="D6ECFF"/>
              </a:buClr>
            </a:pPr>
            <a:r>
              <a:rPr lang="ja-JP" altLang="en-US" dirty="0" smtClean="0">
                <a:solidFill>
                  <a:srgbClr val="D6ECFF"/>
                </a:solidFill>
              </a:rPr>
              <a:t>後は、チェックアウトしてコミットしていく。</a:t>
            </a:r>
            <a:r>
              <a:rPr lang="en-US" altLang="ja-JP" dirty="0" smtClean="0"/>
              <a:t> ※</a:t>
            </a:r>
            <a:endParaRPr lang="en-US" altLang="ja-JP" dirty="0" smtClean="0">
              <a:solidFill>
                <a:srgbClr val="D6ECFF"/>
              </a:solidFill>
            </a:endParaRPr>
          </a:p>
          <a:p>
            <a:pPr lvl="1">
              <a:lnSpc>
                <a:spcPct val="120000"/>
              </a:lnSpc>
              <a:buClr>
                <a:srgbClr val="D6ECFF"/>
              </a:buClr>
              <a:buNone/>
            </a:pPr>
            <a:r>
              <a:rPr lang="en-US" altLang="ja-JP" dirty="0" smtClean="0">
                <a:latin typeface="Lucida Console" pitchFamily="49" charset="0"/>
              </a:rPr>
              <a:t>	$ git checkout </a:t>
            </a:r>
            <a:r>
              <a:rPr lang="en-US" altLang="ja-JP" dirty="0" err="1" smtClean="0">
                <a:latin typeface="Lucida Console" pitchFamily="49" charset="0"/>
              </a:rPr>
              <a:t>my_branch</a:t>
            </a:r>
            <a:endParaRPr lang="en-US" altLang="ja-JP" dirty="0" smtClean="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a:p>
        </p:txBody>
      </p:sp>
      <p:sp>
        <p:nvSpPr>
          <p:cNvPr id="5" name="円/楕円 4"/>
          <p:cNvSpPr/>
          <p:nvPr/>
        </p:nvSpPr>
        <p:spPr>
          <a:xfrm>
            <a:off x="7143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643578"/>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6314991" y="487356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7" name="テキスト ボックス 26"/>
          <p:cNvSpPr txBox="1"/>
          <p:nvPr/>
        </p:nvSpPr>
        <p:spPr>
          <a:xfrm>
            <a:off x="1571604" y="5019272"/>
            <a:ext cx="1143008" cy="338554"/>
          </a:xfrm>
          <a:prstGeom prst="rect">
            <a:avLst/>
          </a:prstGeom>
          <a:noFill/>
          <a:ln>
            <a:solidFill>
              <a:schemeClr val="accent2"/>
            </a:solidFill>
          </a:ln>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5019272"/>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5019272"/>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5019272"/>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8" name="テキスト ボックス 37"/>
          <p:cNvSpPr txBox="1"/>
          <p:nvPr/>
        </p:nvSpPr>
        <p:spPr>
          <a:xfrm>
            <a:off x="357158" y="5019272"/>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2" name="ホームベース 41"/>
          <p:cNvSpPr/>
          <p:nvPr/>
        </p:nvSpPr>
        <p:spPr>
          <a:xfrm rot="20661811" flipH="1">
            <a:off x="4124103" y="4391203"/>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
        <p:nvSpPr>
          <p:cNvPr id="41" name="ホームベース 40"/>
          <p:cNvSpPr/>
          <p:nvPr/>
        </p:nvSpPr>
        <p:spPr>
          <a:xfrm rot="20661811" flipH="1">
            <a:off x="2716861" y="4738573"/>
            <a:ext cx="1408806"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my_branch</a:t>
            </a:r>
            <a:endParaRPr lang="en-US" dirty="0"/>
          </a:p>
        </p:txBody>
      </p:sp>
      <p:sp>
        <p:nvSpPr>
          <p:cNvPr id="46" name="テキスト ボックス 45"/>
          <p:cNvSpPr txBox="1"/>
          <p:nvPr/>
        </p:nvSpPr>
        <p:spPr>
          <a:xfrm>
            <a:off x="3428992" y="6143644"/>
            <a:ext cx="5357850" cy="584775"/>
          </a:xfrm>
          <a:prstGeom prst="rect">
            <a:avLst/>
          </a:prstGeom>
          <a:noFill/>
        </p:spPr>
        <p:txBody>
          <a:bodyPr wrap="square" rtlCol="0">
            <a:spAutoFit/>
          </a:bodyPr>
          <a:lstStyle/>
          <a:p>
            <a:r>
              <a:rPr lang="en-US" altLang="ja-JP" sz="1600" dirty="0" smtClean="0"/>
              <a:t>※</a:t>
            </a:r>
            <a:r>
              <a:rPr lang="ja-JP" altLang="en-US" sz="1600" dirty="0" smtClean="0"/>
              <a:t>ブランチの作成と、チェックアウトを同時に行うには</a:t>
            </a:r>
            <a:endParaRPr lang="en-US" altLang="ja-JP" sz="1600" dirty="0" smtClean="0"/>
          </a:p>
          <a:p>
            <a:r>
              <a:rPr lang="en-US" sz="1600" dirty="0" smtClean="0">
                <a:latin typeface="Lucida Console" pitchFamily="49" charset="0"/>
              </a:rPr>
              <a:t> </a:t>
            </a:r>
            <a:r>
              <a:rPr lang="ja-JP" altLang="en-US" sz="1600" dirty="0" smtClean="0">
                <a:latin typeface="Lucida Console" pitchFamily="49" charset="0"/>
              </a:rPr>
              <a:t>　　</a:t>
            </a:r>
            <a:r>
              <a:rPr lang="en-US" altLang="ja-JP" sz="1600" dirty="0" smtClean="0">
                <a:latin typeface="Lucida Console" pitchFamily="49" charset="0"/>
              </a:rPr>
              <a:t>$ git checkout –b </a:t>
            </a:r>
            <a:r>
              <a:rPr lang="en-US" altLang="ja-JP" sz="1600" dirty="0" err="1" smtClean="0">
                <a:latin typeface="Lucida Console" pitchFamily="49" charset="0"/>
              </a:rPr>
              <a:t>my_branch</a:t>
            </a:r>
            <a:r>
              <a:rPr lang="en-US" altLang="ja-JP" sz="1600" dirty="0" smtClean="0">
                <a:latin typeface="Lucida Console" pitchFamily="49" charset="0"/>
              </a:rPr>
              <a:t> 991568c</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新しいブランチへのコミット</a:t>
            </a:r>
            <a:endParaRPr lang="en-US" dirty="0"/>
          </a:p>
        </p:txBody>
      </p:sp>
      <p:sp>
        <p:nvSpPr>
          <p:cNvPr id="3" name="コンテンツ プレースホルダ 2"/>
          <p:cNvSpPr>
            <a:spLocks noGrp="1"/>
          </p:cNvSpPr>
          <p:nvPr>
            <p:ph idx="1"/>
          </p:nvPr>
        </p:nvSpPr>
        <p:spPr>
          <a:xfrm>
            <a:off x="428596" y="1000108"/>
            <a:ext cx="8258204" cy="2143140"/>
          </a:xfrm>
        </p:spPr>
        <p:txBody>
          <a:bodyPr>
            <a:normAutofit fontScale="92500" lnSpcReduction="10000"/>
          </a:bodyPr>
          <a:lstStyle/>
          <a:p>
            <a:pPr>
              <a:lnSpc>
                <a:spcPct val="120000"/>
              </a:lnSpc>
            </a:pPr>
            <a:r>
              <a:rPr lang="ja-JP" altLang="en-US" dirty="0" smtClean="0"/>
              <a:t>新しいブランチをチェックアウトした状態でコミットすると、変更履歴が別線で伸びていく。</a:t>
            </a:r>
            <a:endParaRPr lang="en-US" altLang="ja-JP" dirty="0" smtClean="0"/>
          </a:p>
          <a:p>
            <a:pPr>
              <a:lnSpc>
                <a:spcPct val="120000"/>
              </a:lnSpc>
            </a:pPr>
            <a:r>
              <a:rPr lang="ja-JP" altLang="en-US" dirty="0" smtClean="0"/>
              <a:t>以下は、</a:t>
            </a:r>
            <a:r>
              <a:rPr lang="en-US" altLang="ja-JP" dirty="0" err="1" smtClean="0"/>
              <a:t>my_branch</a:t>
            </a:r>
            <a:r>
              <a:rPr lang="en-US" altLang="ja-JP" dirty="0" smtClean="0"/>
              <a:t> </a:t>
            </a:r>
            <a:r>
              <a:rPr lang="ja-JP" altLang="en-US" dirty="0" smtClean="0"/>
              <a:t>をチェックアウトした状態で、３つのコミットを行った状態。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a:p>
        </p:txBody>
      </p:sp>
      <p:sp>
        <p:nvSpPr>
          <p:cNvPr id="5" name="円/楕円 4"/>
          <p:cNvSpPr/>
          <p:nvPr/>
        </p:nvSpPr>
        <p:spPr>
          <a:xfrm>
            <a:off x="7143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643578"/>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6314991" y="487356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7" name="テキスト ボックス 26"/>
          <p:cNvSpPr txBox="1"/>
          <p:nvPr/>
        </p:nvSpPr>
        <p:spPr>
          <a:xfrm>
            <a:off x="1571604" y="5019272"/>
            <a:ext cx="1143008" cy="338554"/>
          </a:xfrm>
          <a:prstGeom prst="rect">
            <a:avLst/>
          </a:prstGeom>
          <a:noFill/>
          <a:ln>
            <a:noFill/>
          </a:ln>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5019272"/>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5019272"/>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5019272"/>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8" name="テキスト ボックス 37"/>
          <p:cNvSpPr txBox="1"/>
          <p:nvPr/>
        </p:nvSpPr>
        <p:spPr>
          <a:xfrm>
            <a:off x="357158" y="5019272"/>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2" name="ホームベース 41"/>
          <p:cNvSpPr/>
          <p:nvPr/>
        </p:nvSpPr>
        <p:spPr>
          <a:xfrm rot="20661811" flipH="1">
            <a:off x="7657565" y="3358621"/>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
        <p:nvSpPr>
          <p:cNvPr id="41" name="ホームベース 40"/>
          <p:cNvSpPr/>
          <p:nvPr/>
        </p:nvSpPr>
        <p:spPr>
          <a:xfrm rot="20661811" flipH="1">
            <a:off x="6236776" y="3711481"/>
            <a:ext cx="1428678"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my_branch</a:t>
            </a:r>
            <a:endParaRPr lang="en-US" dirty="0"/>
          </a:p>
        </p:txBody>
      </p:sp>
      <p:sp>
        <p:nvSpPr>
          <p:cNvPr id="23" name="円/楕円 22"/>
          <p:cNvSpPr/>
          <p:nvPr/>
        </p:nvSpPr>
        <p:spPr>
          <a:xfrm>
            <a:off x="3071802" y="4357694"/>
            <a:ext cx="571504"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C</a:t>
            </a:r>
            <a:endParaRPr lang="en-US" dirty="0"/>
          </a:p>
        </p:txBody>
      </p:sp>
      <p:cxnSp>
        <p:nvCxnSpPr>
          <p:cNvPr id="25" name="直線矢印コネクタ 24"/>
          <p:cNvCxnSpPr>
            <a:stCxn id="6" idx="6"/>
            <a:endCxn id="23" idx="2"/>
          </p:cNvCxnSpPr>
          <p:nvPr/>
        </p:nvCxnSpPr>
        <p:spPr>
          <a:xfrm flipV="1">
            <a:off x="2428860" y="4643446"/>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6" name="円/楕円 25"/>
          <p:cNvSpPr/>
          <p:nvPr/>
        </p:nvSpPr>
        <p:spPr>
          <a:xfrm>
            <a:off x="4286248" y="4357694"/>
            <a:ext cx="571504"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C</a:t>
            </a:r>
            <a:endParaRPr lang="en-US" sz="2000" dirty="0"/>
          </a:p>
        </p:txBody>
      </p:sp>
      <p:cxnSp>
        <p:nvCxnSpPr>
          <p:cNvPr id="31" name="直線矢印コネクタ 30"/>
          <p:cNvCxnSpPr>
            <a:stCxn id="23" idx="6"/>
            <a:endCxn id="26" idx="2"/>
          </p:cNvCxnSpPr>
          <p:nvPr/>
        </p:nvCxnSpPr>
        <p:spPr>
          <a:xfrm>
            <a:off x="3643306" y="4643446"/>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2" name="円/楕円 31"/>
          <p:cNvSpPr/>
          <p:nvPr/>
        </p:nvSpPr>
        <p:spPr>
          <a:xfrm>
            <a:off x="5500694" y="4357694"/>
            <a:ext cx="571504"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C</a:t>
            </a:r>
            <a:endParaRPr lang="en-US" sz="2000" dirty="0"/>
          </a:p>
        </p:txBody>
      </p:sp>
      <p:cxnSp>
        <p:nvCxnSpPr>
          <p:cNvPr id="33" name="直線矢印コネクタ 32"/>
          <p:cNvCxnSpPr>
            <a:stCxn id="26" idx="6"/>
            <a:endCxn id="32" idx="2"/>
          </p:cNvCxnSpPr>
          <p:nvPr/>
        </p:nvCxnSpPr>
        <p:spPr>
          <a:xfrm>
            <a:off x="4857752" y="4643446"/>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4" name="テキスト ボックス 33"/>
          <p:cNvSpPr txBox="1"/>
          <p:nvPr/>
        </p:nvSpPr>
        <p:spPr>
          <a:xfrm>
            <a:off x="2714612" y="4000504"/>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5" name="テキスト ボックス 34"/>
          <p:cNvSpPr txBox="1"/>
          <p:nvPr/>
        </p:nvSpPr>
        <p:spPr>
          <a:xfrm>
            <a:off x="3929058" y="4000504"/>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6" name="テキスト ボックス 35"/>
          <p:cNvSpPr txBox="1"/>
          <p:nvPr/>
        </p:nvSpPr>
        <p:spPr>
          <a:xfrm>
            <a:off x="5214942" y="4000504"/>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別ブランチの内容をマージする</a:t>
            </a:r>
            <a:endParaRPr lang="en-US" dirty="0"/>
          </a:p>
        </p:txBody>
      </p:sp>
      <p:sp>
        <p:nvSpPr>
          <p:cNvPr id="3" name="コンテンツ プレースホルダ 2"/>
          <p:cNvSpPr>
            <a:spLocks noGrp="1"/>
          </p:cNvSpPr>
          <p:nvPr>
            <p:ph idx="1"/>
          </p:nvPr>
        </p:nvSpPr>
        <p:spPr>
          <a:xfrm>
            <a:off x="428596" y="1000108"/>
            <a:ext cx="8501122" cy="2643206"/>
          </a:xfrm>
        </p:spPr>
        <p:txBody>
          <a:bodyPr>
            <a:noAutofit/>
          </a:bodyPr>
          <a:lstStyle/>
          <a:p>
            <a:r>
              <a:rPr lang="ja-JP" altLang="en-US" sz="2400" dirty="0" smtClean="0"/>
              <a:t>別ブランチで行われたコミットを取り込むには、作業対象となるブランチをチェックアウトした状態で、取り込みたいブランチを指定する。</a:t>
            </a:r>
            <a:endParaRPr lang="en-US" altLang="ja-JP" sz="2400" dirty="0" smtClean="0"/>
          </a:p>
          <a:p>
            <a:pPr>
              <a:buNone/>
            </a:pPr>
            <a:r>
              <a:rPr lang="en-US" altLang="ja-JP" sz="2400" dirty="0" smtClean="0"/>
              <a:t>	</a:t>
            </a:r>
            <a:r>
              <a:rPr lang="ja-JP" altLang="en-US" sz="2400" dirty="0" smtClean="0"/>
              <a:t>例：</a:t>
            </a:r>
            <a:r>
              <a:rPr lang="en-US" altLang="ja-JP" sz="2400" dirty="0" smtClean="0"/>
              <a:t>master </a:t>
            </a:r>
            <a:r>
              <a:rPr lang="ja-JP" altLang="en-US" sz="2400" dirty="0" smtClean="0"/>
              <a:t>ブランチへ </a:t>
            </a:r>
            <a:r>
              <a:rPr lang="en-US" altLang="ja-JP" sz="2400" dirty="0" err="1" smtClean="0"/>
              <a:t>my_branch</a:t>
            </a:r>
            <a:r>
              <a:rPr lang="en-US" altLang="ja-JP" sz="2400" dirty="0" smtClean="0"/>
              <a:t> </a:t>
            </a:r>
            <a:r>
              <a:rPr lang="ja-JP" altLang="en-US" sz="2400" dirty="0" smtClean="0"/>
              <a:t>ブランチの内容をマージ</a:t>
            </a:r>
            <a:endParaRPr lang="en-US" altLang="ja-JP" sz="2400" dirty="0" smtClean="0"/>
          </a:p>
          <a:p>
            <a:pPr lvl="1">
              <a:buNone/>
            </a:pPr>
            <a:r>
              <a:rPr lang="en-US" sz="2400" dirty="0" smtClean="0">
                <a:latin typeface="Lucida Console" pitchFamily="49" charset="0"/>
              </a:rPr>
              <a:t>	$ git checkout master</a:t>
            </a:r>
            <a:br>
              <a:rPr lang="en-US" sz="2400" dirty="0" smtClean="0">
                <a:latin typeface="Lucida Console" pitchFamily="49" charset="0"/>
              </a:rPr>
            </a:br>
            <a:r>
              <a:rPr lang="en-US" sz="2400" dirty="0" smtClean="0">
                <a:latin typeface="Lucida Console" pitchFamily="49" charset="0"/>
              </a:rPr>
              <a:t>$ git merge </a:t>
            </a:r>
            <a:r>
              <a:rPr lang="en-US" sz="2400" dirty="0" err="1" smtClean="0">
                <a:latin typeface="Lucida Console" pitchFamily="49" charset="0"/>
              </a:rPr>
              <a:t>my_branch</a:t>
            </a:r>
            <a:endParaRPr lang="en-US" sz="2400" dirty="0" smtClean="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a:p>
        </p:txBody>
      </p:sp>
      <p:sp>
        <p:nvSpPr>
          <p:cNvPr id="5" name="円/楕円 4"/>
          <p:cNvSpPr/>
          <p:nvPr/>
        </p:nvSpPr>
        <p:spPr>
          <a:xfrm>
            <a:off x="7143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6" name="円/楕円 5"/>
          <p:cNvSpPr/>
          <p:nvPr/>
        </p:nvSpPr>
        <p:spPr>
          <a:xfrm>
            <a:off x="1857356"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7" name="直線矢印コネクタ 6"/>
          <p:cNvCxnSpPr>
            <a:stCxn id="5" idx="6"/>
            <a:endCxn id="6" idx="2"/>
          </p:cNvCxnSpPr>
          <p:nvPr/>
        </p:nvCxnSpPr>
        <p:spPr>
          <a:xfrm>
            <a:off x="1285852" y="5643578"/>
            <a:ext cx="57150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 name="円/楕円 7"/>
          <p:cNvSpPr/>
          <p:nvPr/>
        </p:nvSpPr>
        <p:spPr>
          <a:xfrm>
            <a:off x="3071802"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sp>
        <p:nvSpPr>
          <p:cNvPr id="9" name="円/楕円 8"/>
          <p:cNvSpPr/>
          <p:nvPr/>
        </p:nvSpPr>
        <p:spPr>
          <a:xfrm>
            <a:off x="4286248"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0" name="直線矢印コネクタ 9"/>
          <p:cNvCxnSpPr>
            <a:stCxn id="8" idx="6"/>
            <a:endCxn id="9" idx="2"/>
          </p:cNvCxnSpPr>
          <p:nvPr/>
        </p:nvCxnSpPr>
        <p:spPr>
          <a:xfrm>
            <a:off x="3643306"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直線矢印コネクタ 10"/>
          <p:cNvCxnSpPr>
            <a:stCxn id="6" idx="6"/>
            <a:endCxn id="8" idx="2"/>
          </p:cNvCxnSpPr>
          <p:nvPr/>
        </p:nvCxnSpPr>
        <p:spPr>
          <a:xfrm>
            <a:off x="2428860"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円/楕円 11"/>
          <p:cNvSpPr/>
          <p:nvPr/>
        </p:nvSpPr>
        <p:spPr>
          <a:xfrm>
            <a:off x="5500694" y="5357826"/>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13" name="直線矢印コネクタ 12"/>
          <p:cNvCxnSpPr>
            <a:stCxn id="9" idx="6"/>
            <a:endCxn id="12" idx="2"/>
          </p:cNvCxnSpPr>
          <p:nvPr/>
        </p:nvCxnSpPr>
        <p:spPr>
          <a:xfrm>
            <a:off x="4857752"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ホームベース 23"/>
          <p:cNvSpPr/>
          <p:nvPr/>
        </p:nvSpPr>
        <p:spPr>
          <a:xfrm rot="20661811" flipH="1">
            <a:off x="7457999" y="4792637"/>
            <a:ext cx="1062360"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master</a:t>
            </a:r>
            <a:endParaRPr lang="en-US" dirty="0"/>
          </a:p>
        </p:txBody>
      </p:sp>
      <p:sp>
        <p:nvSpPr>
          <p:cNvPr id="27" name="テキスト ボックス 26"/>
          <p:cNvSpPr txBox="1"/>
          <p:nvPr/>
        </p:nvSpPr>
        <p:spPr>
          <a:xfrm>
            <a:off x="1571604" y="5019272"/>
            <a:ext cx="1143008" cy="338554"/>
          </a:xfrm>
          <a:prstGeom prst="rect">
            <a:avLst/>
          </a:prstGeom>
          <a:noFill/>
          <a:ln>
            <a:noFill/>
          </a:ln>
        </p:spPr>
        <p:txBody>
          <a:bodyPr wrap="square" rtlCol="0">
            <a:spAutoFit/>
          </a:bodyPr>
          <a:lstStyle/>
          <a:p>
            <a:pPr algn="ctr"/>
            <a:r>
              <a:rPr lang="en-US" sz="1600" dirty="0" smtClean="0"/>
              <a:t>991568c…</a:t>
            </a:r>
            <a:endParaRPr lang="en-US" dirty="0"/>
          </a:p>
        </p:txBody>
      </p:sp>
      <p:sp>
        <p:nvSpPr>
          <p:cNvPr id="28" name="テキスト ボックス 27"/>
          <p:cNvSpPr txBox="1"/>
          <p:nvPr/>
        </p:nvSpPr>
        <p:spPr>
          <a:xfrm>
            <a:off x="2714612" y="5019272"/>
            <a:ext cx="1285884" cy="338554"/>
          </a:xfrm>
          <a:prstGeom prst="rect">
            <a:avLst/>
          </a:prstGeom>
          <a:noFill/>
        </p:spPr>
        <p:txBody>
          <a:bodyPr wrap="square" rtlCol="0">
            <a:spAutoFit/>
          </a:bodyPr>
          <a:lstStyle/>
          <a:p>
            <a:pPr algn="ctr"/>
            <a:r>
              <a:rPr lang="en-US" sz="1600" dirty="0" smtClean="0"/>
              <a:t>ecac187…</a:t>
            </a:r>
            <a:endParaRPr lang="en-US" dirty="0"/>
          </a:p>
        </p:txBody>
      </p:sp>
      <p:sp>
        <p:nvSpPr>
          <p:cNvPr id="29" name="テキスト ボックス 28"/>
          <p:cNvSpPr txBox="1"/>
          <p:nvPr/>
        </p:nvSpPr>
        <p:spPr>
          <a:xfrm>
            <a:off x="3929058" y="5019272"/>
            <a:ext cx="1285884" cy="338554"/>
          </a:xfrm>
          <a:prstGeom prst="rect">
            <a:avLst/>
          </a:prstGeom>
          <a:noFill/>
        </p:spPr>
        <p:txBody>
          <a:bodyPr wrap="square" rtlCol="0">
            <a:spAutoFit/>
          </a:bodyPr>
          <a:lstStyle/>
          <a:p>
            <a:pPr algn="ctr"/>
            <a:r>
              <a:rPr lang="en-US" sz="1600" dirty="0" smtClean="0"/>
              <a:t>9a819df…</a:t>
            </a:r>
            <a:endParaRPr lang="en-US" dirty="0"/>
          </a:p>
        </p:txBody>
      </p:sp>
      <p:sp>
        <p:nvSpPr>
          <p:cNvPr id="30" name="テキスト ボックス 29"/>
          <p:cNvSpPr txBox="1"/>
          <p:nvPr/>
        </p:nvSpPr>
        <p:spPr>
          <a:xfrm>
            <a:off x="5214942" y="5019272"/>
            <a:ext cx="1143008" cy="338554"/>
          </a:xfrm>
          <a:prstGeom prst="rect">
            <a:avLst/>
          </a:prstGeom>
          <a:noFill/>
          <a:ln>
            <a:noFill/>
          </a:ln>
        </p:spPr>
        <p:txBody>
          <a:bodyPr wrap="square" rtlCol="0">
            <a:spAutoFit/>
          </a:bodyPr>
          <a:lstStyle/>
          <a:p>
            <a:pPr algn="ctr"/>
            <a:r>
              <a:rPr lang="en-US" sz="1600" dirty="0" smtClean="0"/>
              <a:t>c7f132c…</a:t>
            </a:r>
            <a:endParaRPr lang="en-US" dirty="0"/>
          </a:p>
        </p:txBody>
      </p:sp>
      <p:sp>
        <p:nvSpPr>
          <p:cNvPr id="38" name="テキスト ボックス 37"/>
          <p:cNvSpPr txBox="1"/>
          <p:nvPr/>
        </p:nvSpPr>
        <p:spPr>
          <a:xfrm>
            <a:off x="357158" y="5019272"/>
            <a:ext cx="1285884" cy="338554"/>
          </a:xfrm>
          <a:prstGeom prst="rect">
            <a:avLst/>
          </a:prstGeom>
          <a:noFill/>
        </p:spPr>
        <p:txBody>
          <a:bodyPr wrap="square" rtlCol="0">
            <a:spAutoFit/>
          </a:bodyPr>
          <a:lstStyle/>
          <a:p>
            <a:pPr algn="ctr"/>
            <a:r>
              <a:rPr lang="en-US" sz="1600" dirty="0" smtClean="0"/>
              <a:t>e2562af…</a:t>
            </a:r>
            <a:endParaRPr lang="en-US" dirty="0"/>
          </a:p>
        </p:txBody>
      </p:sp>
      <p:sp>
        <p:nvSpPr>
          <p:cNvPr id="42" name="ホームベース 41"/>
          <p:cNvSpPr/>
          <p:nvPr/>
        </p:nvSpPr>
        <p:spPr>
          <a:xfrm rot="20661811" flipH="1">
            <a:off x="7838879" y="5006951"/>
            <a:ext cx="1062360" cy="357190"/>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HEAD</a:t>
            </a:r>
            <a:endParaRPr lang="en-US" dirty="0"/>
          </a:p>
        </p:txBody>
      </p:sp>
      <p:sp>
        <p:nvSpPr>
          <p:cNvPr id="41" name="ホームベース 40"/>
          <p:cNvSpPr/>
          <p:nvPr/>
        </p:nvSpPr>
        <p:spPr>
          <a:xfrm rot="20661811" flipH="1">
            <a:off x="6236776" y="3711481"/>
            <a:ext cx="1428678" cy="35719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my_branch</a:t>
            </a:r>
            <a:endParaRPr lang="en-US" dirty="0"/>
          </a:p>
        </p:txBody>
      </p:sp>
      <p:sp>
        <p:nvSpPr>
          <p:cNvPr id="23" name="円/楕円 22"/>
          <p:cNvSpPr/>
          <p:nvPr/>
        </p:nvSpPr>
        <p:spPr>
          <a:xfrm>
            <a:off x="3071802" y="4357694"/>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dirty="0"/>
          </a:p>
        </p:txBody>
      </p:sp>
      <p:cxnSp>
        <p:nvCxnSpPr>
          <p:cNvPr id="25" name="直線矢印コネクタ 24"/>
          <p:cNvCxnSpPr>
            <a:stCxn id="6" idx="6"/>
            <a:endCxn id="23" idx="2"/>
          </p:cNvCxnSpPr>
          <p:nvPr/>
        </p:nvCxnSpPr>
        <p:spPr>
          <a:xfrm flipV="1">
            <a:off x="2428860" y="4643446"/>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6" name="円/楕円 25"/>
          <p:cNvSpPr/>
          <p:nvPr/>
        </p:nvSpPr>
        <p:spPr>
          <a:xfrm>
            <a:off x="4286248" y="4357694"/>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31" name="直線矢印コネクタ 30"/>
          <p:cNvCxnSpPr>
            <a:stCxn id="23" idx="6"/>
            <a:endCxn id="26" idx="2"/>
          </p:cNvCxnSpPr>
          <p:nvPr/>
        </p:nvCxnSpPr>
        <p:spPr>
          <a:xfrm>
            <a:off x="3643306" y="4643446"/>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2" name="円/楕円 31"/>
          <p:cNvSpPr/>
          <p:nvPr/>
        </p:nvSpPr>
        <p:spPr>
          <a:xfrm>
            <a:off x="5500694" y="4357694"/>
            <a:ext cx="571504" cy="5715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C</a:t>
            </a:r>
            <a:endParaRPr lang="en-US" sz="2000" dirty="0"/>
          </a:p>
        </p:txBody>
      </p:sp>
      <p:cxnSp>
        <p:nvCxnSpPr>
          <p:cNvPr id="33" name="直線矢印コネクタ 32"/>
          <p:cNvCxnSpPr>
            <a:stCxn id="26" idx="6"/>
            <a:endCxn id="32" idx="2"/>
          </p:cNvCxnSpPr>
          <p:nvPr/>
        </p:nvCxnSpPr>
        <p:spPr>
          <a:xfrm>
            <a:off x="4857752" y="4643446"/>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4" name="テキスト ボックス 33"/>
          <p:cNvSpPr txBox="1"/>
          <p:nvPr/>
        </p:nvSpPr>
        <p:spPr>
          <a:xfrm>
            <a:off x="2714612" y="4000504"/>
            <a:ext cx="1285884" cy="338554"/>
          </a:xfrm>
          <a:prstGeom prst="rect">
            <a:avLst/>
          </a:prstGeom>
          <a:noFill/>
        </p:spPr>
        <p:txBody>
          <a:bodyPr wrap="square" rtlCol="0">
            <a:spAutoFit/>
          </a:bodyPr>
          <a:lstStyle/>
          <a:p>
            <a:pPr algn="ctr"/>
            <a:r>
              <a:rPr lang="en-US" sz="1600" dirty="0" smtClean="0"/>
              <a:t>7aa7bbc…</a:t>
            </a:r>
            <a:endParaRPr lang="en-US" dirty="0"/>
          </a:p>
        </p:txBody>
      </p:sp>
      <p:sp>
        <p:nvSpPr>
          <p:cNvPr id="35" name="テキスト ボックス 34"/>
          <p:cNvSpPr txBox="1"/>
          <p:nvPr/>
        </p:nvSpPr>
        <p:spPr>
          <a:xfrm>
            <a:off x="3929058" y="4000504"/>
            <a:ext cx="1285884" cy="338554"/>
          </a:xfrm>
          <a:prstGeom prst="rect">
            <a:avLst/>
          </a:prstGeom>
          <a:noFill/>
        </p:spPr>
        <p:txBody>
          <a:bodyPr wrap="square" rtlCol="0">
            <a:spAutoFit/>
          </a:bodyPr>
          <a:lstStyle/>
          <a:p>
            <a:pPr algn="ctr"/>
            <a:r>
              <a:rPr lang="en-US" sz="1600" dirty="0" smtClean="0"/>
              <a:t>4f961d6…</a:t>
            </a:r>
            <a:endParaRPr lang="en-US" dirty="0"/>
          </a:p>
        </p:txBody>
      </p:sp>
      <p:sp>
        <p:nvSpPr>
          <p:cNvPr id="36" name="テキスト ボックス 35"/>
          <p:cNvSpPr txBox="1"/>
          <p:nvPr/>
        </p:nvSpPr>
        <p:spPr>
          <a:xfrm>
            <a:off x="5214942" y="4000504"/>
            <a:ext cx="1143008" cy="338554"/>
          </a:xfrm>
          <a:prstGeom prst="rect">
            <a:avLst/>
          </a:prstGeom>
          <a:noFill/>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tx1"/>
                </a:solidFill>
              </a:rPr>
              <a:t>37b12cf …</a:t>
            </a:r>
            <a:endParaRPr lang="en-US" dirty="0">
              <a:solidFill>
                <a:schemeClr val="tx1"/>
              </a:solidFill>
            </a:endParaRPr>
          </a:p>
        </p:txBody>
      </p:sp>
      <p:sp>
        <p:nvSpPr>
          <p:cNvPr id="37" name="円/楕円 36"/>
          <p:cNvSpPr/>
          <p:nvPr/>
        </p:nvSpPr>
        <p:spPr>
          <a:xfrm>
            <a:off x="6715140" y="5357826"/>
            <a:ext cx="571504" cy="57150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C</a:t>
            </a:r>
            <a:endParaRPr lang="en-US" sz="2000" dirty="0"/>
          </a:p>
        </p:txBody>
      </p:sp>
      <p:cxnSp>
        <p:nvCxnSpPr>
          <p:cNvPr id="39" name="直線矢印コネクタ 38"/>
          <p:cNvCxnSpPr>
            <a:stCxn id="12" idx="6"/>
            <a:endCxn id="37" idx="2"/>
          </p:cNvCxnSpPr>
          <p:nvPr/>
        </p:nvCxnSpPr>
        <p:spPr>
          <a:xfrm>
            <a:off x="6072198" y="5643578"/>
            <a:ext cx="64294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4" name="直線矢印コネクタ 43"/>
          <p:cNvCxnSpPr>
            <a:stCxn id="32" idx="6"/>
            <a:endCxn id="37" idx="2"/>
          </p:cNvCxnSpPr>
          <p:nvPr/>
        </p:nvCxnSpPr>
        <p:spPr>
          <a:xfrm>
            <a:off x="6072198" y="4643446"/>
            <a:ext cx="642942" cy="100013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7" name="テキスト ボックス 46"/>
          <p:cNvSpPr txBox="1"/>
          <p:nvPr/>
        </p:nvSpPr>
        <p:spPr>
          <a:xfrm>
            <a:off x="6429388" y="5019272"/>
            <a:ext cx="1143008" cy="338554"/>
          </a:xfrm>
          <a:prstGeom prst="rect">
            <a:avLst/>
          </a:prstGeom>
          <a:noFill/>
          <a:ln>
            <a:noFill/>
          </a:ln>
        </p:spPr>
        <p:txBody>
          <a:bodyPr wrap="square" rtlCol="0">
            <a:spAutoFit/>
          </a:bodyPr>
          <a:lstStyle/>
          <a:p>
            <a:pPr algn="ctr"/>
            <a:r>
              <a:rPr lang="en-US" sz="1600" dirty="0" smtClean="0"/>
              <a:t>ad1e912…</a:t>
            </a:r>
            <a:endParaRPr lang="en-US" dirty="0"/>
          </a:p>
        </p:txBody>
      </p:sp>
      <p:sp>
        <p:nvSpPr>
          <p:cNvPr id="48" name="テキスト ボックス 47"/>
          <p:cNvSpPr txBox="1"/>
          <p:nvPr/>
        </p:nvSpPr>
        <p:spPr>
          <a:xfrm>
            <a:off x="642910" y="6143644"/>
            <a:ext cx="8429684" cy="584775"/>
          </a:xfrm>
          <a:prstGeom prst="rect">
            <a:avLst/>
          </a:prstGeom>
          <a:noFill/>
        </p:spPr>
        <p:txBody>
          <a:bodyPr wrap="square" rtlCol="0">
            <a:spAutoFit/>
          </a:bodyPr>
          <a:lstStyle/>
          <a:p>
            <a:r>
              <a:rPr lang="ja-JP" altLang="en-US" sz="1600" dirty="0" smtClean="0"/>
              <a:t>この時点で </a:t>
            </a:r>
            <a:r>
              <a:rPr lang="en-US" altLang="ja-JP" sz="1600" dirty="0" err="1" smtClean="0"/>
              <a:t>my_branch</a:t>
            </a:r>
            <a:r>
              <a:rPr lang="en-US" altLang="ja-JP" sz="1600" dirty="0" smtClean="0"/>
              <a:t> </a:t>
            </a:r>
            <a:r>
              <a:rPr lang="ja-JP" altLang="en-US" sz="1600" dirty="0" smtClean="0"/>
              <a:t>の内容は </a:t>
            </a:r>
            <a:r>
              <a:rPr lang="en-US" altLang="ja-JP" sz="1600" dirty="0" smtClean="0"/>
              <a:t>master </a:t>
            </a:r>
            <a:r>
              <a:rPr lang="ja-JP" altLang="en-US" sz="1600" dirty="0" smtClean="0"/>
              <a:t>に取り込まれているのでブランチを削除できる。</a:t>
            </a:r>
            <a:endParaRPr lang="en-US" altLang="ja-JP" sz="1600" dirty="0" smtClean="0"/>
          </a:p>
          <a:p>
            <a:r>
              <a:rPr lang="en-US" sz="1600" dirty="0" smtClean="0">
                <a:latin typeface="Lucida Console" pitchFamily="49" charset="0"/>
              </a:rPr>
              <a:t> </a:t>
            </a:r>
            <a:r>
              <a:rPr lang="ja-JP" altLang="en-US" sz="1600" dirty="0" smtClean="0">
                <a:latin typeface="Lucida Console" pitchFamily="49" charset="0"/>
              </a:rPr>
              <a:t>　　</a:t>
            </a:r>
            <a:r>
              <a:rPr lang="en-US" altLang="ja-JP" sz="1600" dirty="0" smtClean="0">
                <a:latin typeface="Lucida Console" pitchFamily="49" charset="0"/>
              </a:rPr>
              <a:t>$ git branch –d </a:t>
            </a:r>
            <a:r>
              <a:rPr lang="en-US" altLang="ja-JP" sz="1600" dirty="0" err="1" smtClean="0">
                <a:latin typeface="Lucida Console" pitchFamily="49" charset="0"/>
              </a:rPr>
              <a:t>my_branch</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コンフリクト</a:t>
            </a:r>
            <a:endParaRPr lang="en-US" dirty="0"/>
          </a:p>
        </p:txBody>
      </p:sp>
      <p:sp>
        <p:nvSpPr>
          <p:cNvPr id="3" name="コンテンツ プレースホルダ 2"/>
          <p:cNvSpPr>
            <a:spLocks noGrp="1"/>
          </p:cNvSpPr>
          <p:nvPr>
            <p:ph idx="1"/>
          </p:nvPr>
        </p:nvSpPr>
        <p:spPr/>
        <p:txBody>
          <a:bodyPr/>
          <a:lstStyle/>
          <a:p>
            <a:r>
              <a:rPr lang="ja-JP" altLang="en-US" dirty="0" smtClean="0"/>
              <a:t>別ブランチの変更をマージしようとすると、コンフリクトが発生することがある。</a:t>
            </a:r>
            <a:endParaRPr lang="en-US" altLang="ja-JP" dirty="0" smtClean="0"/>
          </a:p>
          <a:p>
            <a:r>
              <a:rPr lang="ja-JP" altLang="en-US" dirty="0" smtClean="0"/>
              <a:t>コンフリクト</a:t>
            </a:r>
            <a:r>
              <a:rPr lang="ja-JP" altLang="en-US" dirty="0" smtClean="0"/>
              <a:t>は</a:t>
            </a:r>
            <a:r>
              <a:rPr lang="ja-JP" altLang="en-US" dirty="0"/>
              <a:t>基本的に</a:t>
            </a:r>
            <a:r>
              <a:rPr lang="ja-JP" altLang="en-US" dirty="0" smtClean="0"/>
              <a:t>手作業</a:t>
            </a:r>
            <a:r>
              <a:rPr lang="ja-JP" altLang="en-US" dirty="0" smtClean="0"/>
              <a:t>で解決する。</a:t>
            </a:r>
            <a:endParaRPr lang="en-US" altLang="ja-JP" dirty="0" smtClean="0"/>
          </a:p>
          <a:p>
            <a:pPr lvl="1">
              <a:buNone/>
            </a:pPr>
            <a:r>
              <a:rPr lang="en-US" sz="2400" dirty="0" smtClean="0">
                <a:latin typeface="Lucida Console" pitchFamily="49" charset="0"/>
              </a:rPr>
              <a:t>$ git status  </a:t>
            </a:r>
            <a:r>
              <a:rPr lang="en-US" sz="2400" dirty="0" smtClean="0">
                <a:solidFill>
                  <a:schemeClr val="accent1">
                    <a:lumMod val="40000"/>
                    <a:lumOff val="60000"/>
                  </a:schemeClr>
                </a:solidFill>
                <a:latin typeface="Lucida Console" pitchFamily="49" charset="0"/>
              </a:rPr>
              <a:t># </a:t>
            </a:r>
            <a:r>
              <a:rPr lang="ja-JP" altLang="en-US" sz="2400" dirty="0" smtClean="0">
                <a:solidFill>
                  <a:schemeClr val="accent1">
                    <a:lumMod val="40000"/>
                    <a:lumOff val="60000"/>
                  </a:schemeClr>
                </a:solidFill>
                <a:latin typeface="Lucida Console" pitchFamily="49" charset="0"/>
              </a:rPr>
              <a:t>コンフリクトしたファイルの確認</a:t>
            </a:r>
            <a:endParaRPr lang="en-US" altLang="ja-JP" sz="2400" dirty="0" smtClean="0">
              <a:solidFill>
                <a:schemeClr val="accent1">
                  <a:lumMod val="40000"/>
                  <a:lumOff val="60000"/>
                </a:schemeClr>
              </a:solidFill>
              <a:latin typeface="Lucida Console" pitchFamily="49" charset="0"/>
            </a:endParaRPr>
          </a:p>
          <a:p>
            <a:pPr lvl="1">
              <a:buNone/>
            </a:pPr>
            <a:r>
              <a:rPr lang="ja-JP" altLang="en-US" sz="800" dirty="0" smtClean="0">
                <a:latin typeface="Lucida Console" pitchFamily="49" charset="0"/>
              </a:rPr>
              <a:t>　</a:t>
            </a:r>
            <a:endParaRPr lang="en-US" altLang="ja-JP" sz="2400" dirty="0" smtClean="0">
              <a:latin typeface="Lucida Console" pitchFamily="49" charset="0"/>
            </a:endParaRPr>
          </a:p>
          <a:p>
            <a:pPr lvl="1">
              <a:buNone/>
            </a:pPr>
            <a:r>
              <a:rPr lang="ja-JP" altLang="en-US" sz="2400" dirty="0" smtClean="0">
                <a:latin typeface="Lucida Console" pitchFamily="49" charset="0"/>
              </a:rPr>
              <a:t> （ファイルの修正</a:t>
            </a:r>
            <a:r>
              <a:rPr lang="en-US" altLang="ja-JP" sz="2400" dirty="0" smtClean="0">
                <a:latin typeface="Lucida Console" pitchFamily="49" charset="0"/>
              </a:rPr>
              <a:t>...</a:t>
            </a:r>
            <a:r>
              <a:rPr lang="ja-JP" altLang="en-US" sz="2400" dirty="0" smtClean="0">
                <a:latin typeface="Lucida Console" pitchFamily="49" charset="0"/>
              </a:rPr>
              <a:t>）</a:t>
            </a:r>
            <a:endParaRPr lang="en-US" altLang="ja-JP" sz="2400" dirty="0" smtClean="0">
              <a:latin typeface="Lucida Console" pitchFamily="49" charset="0"/>
            </a:endParaRPr>
          </a:p>
          <a:p>
            <a:pPr lvl="1">
              <a:buNone/>
            </a:pPr>
            <a:r>
              <a:rPr lang="ja-JP" altLang="en-US" sz="800" dirty="0" smtClean="0">
                <a:latin typeface="Lucida Console" pitchFamily="49" charset="0"/>
              </a:rPr>
              <a:t>　</a:t>
            </a:r>
            <a:endParaRPr lang="en-US" altLang="ja-JP" sz="2400" dirty="0" smtClean="0">
              <a:latin typeface="Lucida Console" pitchFamily="49" charset="0"/>
            </a:endParaRPr>
          </a:p>
          <a:p>
            <a:pPr lvl="1">
              <a:buNone/>
            </a:pPr>
            <a:r>
              <a:rPr lang="en-US" sz="2400" dirty="0" smtClean="0">
                <a:latin typeface="Lucida Console" pitchFamily="49" charset="0"/>
              </a:rPr>
              <a:t>$ git add file.txt   </a:t>
            </a:r>
            <a:r>
              <a:rPr lang="en-US" sz="2400" dirty="0" smtClean="0">
                <a:solidFill>
                  <a:schemeClr val="accent1">
                    <a:lumMod val="40000"/>
                    <a:lumOff val="60000"/>
                  </a:schemeClr>
                </a:solidFill>
                <a:latin typeface="Lucida Console" pitchFamily="49" charset="0"/>
              </a:rPr>
              <a:t># </a:t>
            </a:r>
            <a:r>
              <a:rPr lang="ja-JP" altLang="en-US" sz="2400" dirty="0" smtClean="0">
                <a:solidFill>
                  <a:schemeClr val="accent1">
                    <a:lumMod val="40000"/>
                    <a:lumOff val="60000"/>
                  </a:schemeClr>
                </a:solidFill>
                <a:latin typeface="Lucida Console" pitchFamily="49" charset="0"/>
              </a:rPr>
              <a:t>修正のステージング</a:t>
            </a:r>
            <a:endParaRPr lang="en-US" altLang="ja-JP" sz="2400" dirty="0" smtClean="0">
              <a:solidFill>
                <a:schemeClr val="accent1">
                  <a:lumMod val="40000"/>
                  <a:lumOff val="60000"/>
                </a:schemeClr>
              </a:solidFill>
              <a:latin typeface="Lucida Console" pitchFamily="49" charset="0"/>
            </a:endParaRPr>
          </a:p>
          <a:p>
            <a:pPr lvl="1">
              <a:buNone/>
            </a:pPr>
            <a:r>
              <a:rPr lang="en-US" sz="2400" dirty="0" smtClean="0">
                <a:latin typeface="Lucida Console" pitchFamily="49" charset="0"/>
              </a:rPr>
              <a:t>$ git commit    </a:t>
            </a:r>
            <a:r>
              <a:rPr lang="en-US" sz="2400" dirty="0" smtClean="0">
                <a:solidFill>
                  <a:schemeClr val="accent1">
                    <a:lumMod val="40000"/>
                    <a:lumOff val="60000"/>
                  </a:schemeClr>
                </a:solidFill>
                <a:latin typeface="Lucida Console" pitchFamily="49" charset="0"/>
              </a:rPr>
              <a:t># </a:t>
            </a:r>
            <a:r>
              <a:rPr lang="ja-JP" altLang="en-US" sz="2400" dirty="0" smtClean="0">
                <a:solidFill>
                  <a:schemeClr val="accent1">
                    <a:lumMod val="40000"/>
                    <a:lumOff val="60000"/>
                  </a:schemeClr>
                </a:solidFill>
                <a:latin typeface="Lucida Console" pitchFamily="49" charset="0"/>
              </a:rPr>
              <a:t>コンフリクト解決！</a:t>
            </a:r>
            <a:endParaRPr lang="en-US" sz="2400" dirty="0">
              <a:solidFill>
                <a:schemeClr val="accent1">
                  <a:lumMod val="40000"/>
                  <a:lumOff val="60000"/>
                </a:schemeClr>
              </a:solidFill>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p:txBody>
          <a:bodyPr/>
          <a:lstStyle/>
          <a:p>
            <a:r>
              <a:rPr lang="ja-JP" altLang="en-US" dirty="0" smtClean="0"/>
              <a:t>ぷっしゅ！ぷる！ふぇっち！</a:t>
            </a:r>
            <a:endParaRPr lang="en-US" dirty="0"/>
          </a:p>
        </p:txBody>
      </p:sp>
      <p:sp>
        <p:nvSpPr>
          <p:cNvPr id="4" name="タイトル 3"/>
          <p:cNvSpPr>
            <a:spLocks noGrp="1"/>
          </p:cNvSpPr>
          <p:nvPr>
            <p:ph type="title"/>
          </p:nvPr>
        </p:nvSpPr>
        <p:spPr/>
        <p:txBody>
          <a:bodyPr/>
          <a:lstStyle/>
          <a:p>
            <a:r>
              <a:rPr lang="ja-JP" altLang="en-US" dirty="0" smtClean="0"/>
              <a:t>リモートブランチとの連携</a:t>
            </a:r>
            <a:endParaRPr 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リモートリポジトリへの変更反映</a:t>
            </a:r>
            <a:endParaRPr lang="en-US" dirty="0"/>
          </a:p>
        </p:txBody>
      </p:sp>
      <p:sp>
        <p:nvSpPr>
          <p:cNvPr id="3" name="コンテンツ プレースホルダ 2"/>
          <p:cNvSpPr>
            <a:spLocks noGrp="1"/>
          </p:cNvSpPr>
          <p:nvPr>
            <p:ph idx="1"/>
          </p:nvPr>
        </p:nvSpPr>
        <p:spPr>
          <a:xfrm>
            <a:off x="428596" y="1000108"/>
            <a:ext cx="8258204" cy="2928958"/>
          </a:xfrm>
        </p:spPr>
        <p:txBody>
          <a:bodyPr>
            <a:normAutofit fontScale="70000" lnSpcReduction="20000"/>
          </a:bodyPr>
          <a:lstStyle/>
          <a:p>
            <a:pPr>
              <a:lnSpc>
                <a:spcPct val="120000"/>
              </a:lnSpc>
            </a:pPr>
            <a:r>
              <a:rPr lang="ja-JP" altLang="en-US" dirty="0" smtClean="0"/>
              <a:t>他のユーザと変更を共有するには、ローカルリポジトリに入れたコミットを、リモート </a:t>
            </a:r>
            <a:r>
              <a:rPr lang="en-US" altLang="ja-JP" dirty="0" smtClean="0"/>
              <a:t>PC </a:t>
            </a:r>
            <a:r>
              <a:rPr lang="ja-JP" altLang="en-US" dirty="0" smtClean="0"/>
              <a:t>上のリポジトリに </a:t>
            </a:r>
            <a:r>
              <a:rPr lang="en-US" altLang="ja-JP" dirty="0" smtClean="0"/>
              <a:t>push </a:t>
            </a:r>
            <a:r>
              <a:rPr lang="ja-JP" altLang="en-US" dirty="0" smtClean="0"/>
              <a:t>する必要がある。</a:t>
            </a:r>
            <a:endParaRPr lang="en-US" altLang="ja-JP" dirty="0" smtClean="0"/>
          </a:p>
          <a:p>
            <a:pPr>
              <a:lnSpc>
                <a:spcPct val="120000"/>
              </a:lnSpc>
            </a:pPr>
            <a:r>
              <a:rPr lang="ja-JP" altLang="en-US" dirty="0" smtClean="0"/>
              <a:t>コマンドは以下の通りで、</a:t>
            </a:r>
            <a:r>
              <a:rPr lang="en-US" altLang="ja-JP" dirty="0" smtClean="0"/>
              <a:t>push </a:t>
            </a:r>
            <a:r>
              <a:rPr lang="ja-JP" altLang="en-US" dirty="0" smtClean="0"/>
              <a:t>先の </a:t>
            </a:r>
            <a:r>
              <a:rPr lang="en-US" altLang="ja-JP" dirty="0" smtClean="0"/>
              <a:t>&lt;repository&gt; </a:t>
            </a:r>
            <a:r>
              <a:rPr lang="ja-JP" altLang="en-US" dirty="0" smtClean="0"/>
              <a:t>を省略すると、デフォルトで </a:t>
            </a:r>
            <a:r>
              <a:rPr lang="en-US" altLang="ja-JP" dirty="0" smtClean="0"/>
              <a:t>clone </a:t>
            </a:r>
            <a:r>
              <a:rPr lang="ja-JP" altLang="en-US" dirty="0" smtClean="0"/>
              <a:t>元のサーバーを示す </a:t>
            </a:r>
            <a:r>
              <a:rPr lang="en-US" altLang="ja-JP" dirty="0" smtClean="0"/>
              <a:t>origin </a:t>
            </a:r>
            <a:r>
              <a:rPr lang="ja-JP" altLang="en-US" dirty="0" smtClean="0"/>
              <a:t>が使用される。</a:t>
            </a:r>
            <a:r>
              <a:rPr lang="en-US" altLang="ja-JP" dirty="0" smtClean="0"/>
              <a:t>push </a:t>
            </a:r>
            <a:r>
              <a:rPr lang="ja-JP" altLang="en-US" dirty="0" smtClean="0"/>
              <a:t>する対象となるブランチ名を省略すると、双方に存在するブランチの内容をリモートに反映する。</a:t>
            </a:r>
            <a:endParaRPr lang="en-US" altLang="ja-JP" dirty="0" smtClean="0"/>
          </a:p>
          <a:p>
            <a:pPr lvl="1">
              <a:lnSpc>
                <a:spcPct val="120000"/>
              </a:lnSpc>
              <a:buNone/>
            </a:pPr>
            <a:r>
              <a:rPr lang="en-US" dirty="0" smtClean="0"/>
              <a:t>	</a:t>
            </a:r>
            <a:r>
              <a:rPr lang="en-US" dirty="0" smtClean="0">
                <a:latin typeface="Lucida Console" pitchFamily="49" charset="0"/>
                <a:cs typeface="Courier New" pitchFamily="49" charset="0"/>
              </a:rPr>
              <a:t>$ git push &lt;repository&gt; &lt;branch&gt;</a:t>
            </a:r>
            <a:endParaRPr lang="en-US" dirty="0">
              <a:latin typeface="Lucida Console" pitchFamily="49" charset="0"/>
              <a:cs typeface="Courier New"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a:p>
        </p:txBody>
      </p:sp>
      <p:cxnSp>
        <p:nvCxnSpPr>
          <p:cNvPr id="22" name="直線コネクタ 21"/>
          <p:cNvCxnSpPr/>
          <p:nvPr/>
        </p:nvCxnSpPr>
        <p:spPr>
          <a:xfrm>
            <a:off x="0" y="5263528"/>
            <a:ext cx="9144000" cy="0"/>
          </a:xfrm>
          <a:prstGeom prst="line">
            <a:avLst/>
          </a:prstGeom>
          <a:ln>
            <a:solidFill>
              <a:schemeClr val="tx1">
                <a:lumMod val="50000"/>
                <a:lumOff val="50000"/>
              </a:schemeClr>
            </a:solidFill>
            <a:prstDash val="sysDash"/>
          </a:ln>
        </p:spPr>
        <p:style>
          <a:lnRef idx="2">
            <a:schemeClr val="accent2"/>
          </a:lnRef>
          <a:fillRef idx="0">
            <a:schemeClr val="accent2"/>
          </a:fillRef>
          <a:effectRef idx="1">
            <a:schemeClr val="accent2"/>
          </a:effectRef>
          <a:fontRef idx="minor">
            <a:schemeClr val="tx1"/>
          </a:fontRef>
        </p:style>
      </p:cxnSp>
      <p:sp>
        <p:nvSpPr>
          <p:cNvPr id="23" name="正方形/長方形 22"/>
          <p:cNvSpPr/>
          <p:nvPr/>
        </p:nvSpPr>
        <p:spPr>
          <a:xfrm>
            <a:off x="898452" y="4487299"/>
            <a:ext cx="3244920" cy="646331"/>
          </a:xfrm>
          <a:prstGeom prst="rect">
            <a:avLst/>
          </a:prstGeom>
        </p:spPr>
        <p:txBody>
          <a:bodyPr wrap="square">
            <a:spAutoFit/>
          </a:bodyPr>
          <a:lstStyle/>
          <a:p>
            <a:r>
              <a:rPr lang="en-US" i="1" dirty="0" smtClean="0"/>
              <a:t>Remote PC (origin)</a:t>
            </a:r>
          </a:p>
          <a:p>
            <a:r>
              <a:rPr lang="ja-JP" altLang="en-US" i="1" dirty="0" smtClean="0"/>
              <a:t>プロジェクトの中央サーバ</a:t>
            </a:r>
            <a:endParaRPr lang="en-US" i="1" dirty="0"/>
          </a:p>
        </p:txBody>
      </p:sp>
      <p:pic>
        <p:nvPicPr>
          <p:cNvPr id="1026" name="Picture 2" descr="D:\z\1292673230_Gnome-Computer-64.png"/>
          <p:cNvPicPr>
            <a:picLocks noChangeAspect="1" noChangeArrowheads="1"/>
          </p:cNvPicPr>
          <p:nvPr/>
        </p:nvPicPr>
        <p:blipFill>
          <a:blip r:embed="rId2" cstate="print"/>
          <a:srcRect/>
          <a:stretch>
            <a:fillRect/>
          </a:stretch>
        </p:blipFill>
        <p:spPr bwMode="auto">
          <a:xfrm>
            <a:off x="285720" y="4429132"/>
            <a:ext cx="609600" cy="609600"/>
          </a:xfrm>
          <a:prstGeom prst="rect">
            <a:avLst/>
          </a:prstGeom>
          <a:noFill/>
        </p:spPr>
      </p:pic>
      <p:pic>
        <p:nvPicPr>
          <p:cNvPr id="32" name="Picture 2" descr="D:\z\1292673230_Gnome-Computer-64.png"/>
          <p:cNvPicPr>
            <a:picLocks noChangeAspect="1" noChangeArrowheads="1"/>
          </p:cNvPicPr>
          <p:nvPr/>
        </p:nvPicPr>
        <p:blipFill>
          <a:blip r:embed="rId2" cstate="print"/>
          <a:srcRect/>
          <a:stretch>
            <a:fillRect/>
          </a:stretch>
        </p:blipFill>
        <p:spPr bwMode="auto">
          <a:xfrm>
            <a:off x="285720" y="5462606"/>
            <a:ext cx="609600" cy="609600"/>
          </a:xfrm>
          <a:prstGeom prst="rect">
            <a:avLst/>
          </a:prstGeom>
          <a:noFill/>
        </p:spPr>
      </p:pic>
      <p:sp>
        <p:nvSpPr>
          <p:cNvPr id="33" name="正方形/長方形 32"/>
          <p:cNvSpPr/>
          <p:nvPr/>
        </p:nvSpPr>
        <p:spPr>
          <a:xfrm>
            <a:off x="898452" y="5391168"/>
            <a:ext cx="1816160" cy="646331"/>
          </a:xfrm>
          <a:prstGeom prst="rect">
            <a:avLst/>
          </a:prstGeom>
        </p:spPr>
        <p:txBody>
          <a:bodyPr wrap="square">
            <a:spAutoFit/>
          </a:bodyPr>
          <a:lstStyle/>
          <a:p>
            <a:r>
              <a:rPr lang="en-US" i="1" dirty="0" smtClean="0"/>
              <a:t>Local PC</a:t>
            </a:r>
          </a:p>
          <a:p>
            <a:r>
              <a:rPr lang="ja-JP" altLang="en-US" i="1" dirty="0" smtClean="0"/>
              <a:t>あなたの </a:t>
            </a:r>
            <a:r>
              <a:rPr lang="en-US" altLang="ja-JP" i="1" dirty="0" smtClean="0"/>
              <a:t>PC</a:t>
            </a:r>
            <a:endParaRPr lang="en-US" i="1" dirty="0"/>
          </a:p>
        </p:txBody>
      </p:sp>
      <p:grpSp>
        <p:nvGrpSpPr>
          <p:cNvPr id="46" name="グループ化 45"/>
          <p:cNvGrpSpPr/>
          <p:nvPr/>
        </p:nvGrpSpPr>
        <p:grpSpPr>
          <a:xfrm>
            <a:off x="4143372" y="3786190"/>
            <a:ext cx="1857388" cy="714380"/>
            <a:chOff x="4500562" y="3429000"/>
            <a:chExt cx="1857388" cy="714380"/>
          </a:xfrm>
        </p:grpSpPr>
        <p:sp>
          <p:nvSpPr>
            <p:cNvPr id="34" name="正方形/長方形 33"/>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Remote</a:t>
              </a:r>
              <a:br>
                <a:rPr lang="en-US" sz="2000" i="1" dirty="0" smtClean="0"/>
              </a:br>
              <a:r>
                <a:rPr lang="en-US" sz="2000" i="1" dirty="0" smtClean="0"/>
                <a:t>    branch</a:t>
              </a:r>
              <a:br>
                <a:rPr lang="en-US" sz="2000" i="1" dirty="0" smtClean="0"/>
              </a:br>
              <a:endParaRPr lang="en-US" sz="2000" i="1" dirty="0" smtClean="0"/>
            </a:p>
          </p:txBody>
        </p:sp>
        <p:grpSp>
          <p:nvGrpSpPr>
            <p:cNvPr id="36" name="グループ化 35"/>
            <p:cNvGrpSpPr/>
            <p:nvPr/>
          </p:nvGrpSpPr>
          <p:grpSpPr>
            <a:xfrm>
              <a:off x="5643570" y="3500438"/>
              <a:ext cx="616745" cy="571504"/>
              <a:chOff x="4431962" y="5995294"/>
              <a:chExt cx="777454" cy="720424"/>
            </a:xfrm>
          </p:grpSpPr>
          <p:pic>
            <p:nvPicPr>
              <p:cNvPr id="39"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40"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40"/>
                <a:ext cx="634578" cy="634578"/>
              </a:xfrm>
              <a:prstGeom prst="rect">
                <a:avLst/>
              </a:prstGeom>
              <a:noFill/>
            </p:spPr>
          </p:pic>
        </p:grpSp>
      </p:grpSp>
      <p:sp>
        <p:nvSpPr>
          <p:cNvPr id="25" name="テキスト ボックス 24"/>
          <p:cNvSpPr txBox="1"/>
          <p:nvPr/>
        </p:nvSpPr>
        <p:spPr>
          <a:xfrm>
            <a:off x="5715008" y="4889525"/>
            <a:ext cx="3286148" cy="754053"/>
          </a:xfrm>
          <a:prstGeom prst="rect">
            <a:avLst/>
          </a:prstGeom>
          <a:solidFill>
            <a:srgbClr val="000000">
              <a:alpha val="67059"/>
            </a:srgbClr>
          </a:solidFill>
        </p:spPr>
        <p:txBody>
          <a:bodyPr wrap="square" rtlCol="0">
            <a:spAutoFit/>
          </a:bodyPr>
          <a:lstStyle/>
          <a:p>
            <a:r>
              <a:rPr lang="ja-JP" altLang="en-US" sz="2000" dirty="0" smtClean="0">
                <a:latin typeface="Lucida Console" pitchFamily="49" charset="0"/>
              </a:rPr>
              <a:t>コミット内容を送る</a:t>
            </a:r>
            <a:endParaRPr lang="en-US" altLang="ja-JP" sz="2000" dirty="0" smtClean="0">
              <a:latin typeface="Lucida Console" pitchFamily="49" charset="0"/>
            </a:endParaRPr>
          </a:p>
          <a:p>
            <a:r>
              <a:rPr lang="en-US" altLang="ja-JP" sz="300" dirty="0" smtClean="0">
                <a:latin typeface="Lucida Console" pitchFamily="49" charset="0"/>
              </a:rPr>
              <a:t> </a:t>
            </a:r>
            <a:endParaRPr lang="en-US" altLang="ja-JP" sz="2000" dirty="0" smtClean="0">
              <a:latin typeface="Lucida Console" pitchFamily="49" charset="0"/>
            </a:endParaRPr>
          </a:p>
          <a:p>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push [origin]</a:t>
            </a:r>
            <a:endParaRPr lang="en-US" sz="2000" dirty="0">
              <a:solidFill>
                <a:schemeClr val="accent1">
                  <a:lumMod val="20000"/>
                  <a:lumOff val="80000"/>
                </a:schemeClr>
              </a:solidFill>
              <a:latin typeface="Lucida Console" pitchFamily="49" charset="0"/>
            </a:endParaRPr>
          </a:p>
        </p:txBody>
      </p:sp>
      <p:grpSp>
        <p:nvGrpSpPr>
          <p:cNvPr id="47" name="グループ化 46"/>
          <p:cNvGrpSpPr/>
          <p:nvPr/>
        </p:nvGrpSpPr>
        <p:grpSpPr>
          <a:xfrm>
            <a:off x="4143372" y="5857892"/>
            <a:ext cx="1857388" cy="714380"/>
            <a:chOff x="4500562" y="3429000"/>
            <a:chExt cx="1857388" cy="714380"/>
          </a:xfrm>
        </p:grpSpPr>
        <p:sp>
          <p:nvSpPr>
            <p:cNvPr id="48" name="正方形/長方形 47"/>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a:t>
              </a:r>
              <a:br>
                <a:rPr lang="en-US" sz="2000" i="1" dirty="0" smtClean="0"/>
              </a:br>
              <a:r>
                <a:rPr lang="en-US" sz="2000" i="1" dirty="0" smtClean="0"/>
                <a:t>    branch</a:t>
              </a:r>
              <a:br>
                <a:rPr lang="en-US" sz="2000" i="1" dirty="0" smtClean="0"/>
              </a:br>
              <a:endParaRPr lang="en-US" sz="2000" i="1" dirty="0" smtClean="0"/>
            </a:p>
          </p:txBody>
        </p:sp>
        <p:grpSp>
          <p:nvGrpSpPr>
            <p:cNvPr id="49" name="グループ化 35"/>
            <p:cNvGrpSpPr/>
            <p:nvPr/>
          </p:nvGrpSpPr>
          <p:grpSpPr>
            <a:xfrm>
              <a:off x="5643570" y="3500438"/>
              <a:ext cx="616745" cy="571504"/>
              <a:chOff x="4431962" y="5995294"/>
              <a:chExt cx="777454" cy="720424"/>
            </a:xfrm>
          </p:grpSpPr>
          <p:pic>
            <p:nvPicPr>
              <p:cNvPr id="50"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51"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40"/>
                <a:ext cx="634578" cy="634578"/>
              </a:xfrm>
              <a:prstGeom prst="rect">
                <a:avLst/>
              </a:prstGeom>
              <a:noFill/>
            </p:spPr>
          </p:pic>
        </p:grpSp>
      </p:grpSp>
      <p:cxnSp>
        <p:nvCxnSpPr>
          <p:cNvPr id="41" name="直線矢印コネクタ 40"/>
          <p:cNvCxnSpPr/>
          <p:nvPr/>
        </p:nvCxnSpPr>
        <p:spPr>
          <a:xfrm rot="5400000">
            <a:off x="4867275" y="5213281"/>
            <a:ext cx="1568299" cy="1588"/>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リモートＰＣから変更を取得する</a:t>
            </a:r>
            <a:endParaRPr lang="en-US" dirty="0"/>
          </a:p>
        </p:txBody>
      </p:sp>
      <p:sp>
        <p:nvSpPr>
          <p:cNvPr id="3" name="コンテンツ プレースホルダ 2"/>
          <p:cNvSpPr>
            <a:spLocks noGrp="1"/>
          </p:cNvSpPr>
          <p:nvPr>
            <p:ph idx="1"/>
          </p:nvPr>
        </p:nvSpPr>
        <p:spPr>
          <a:xfrm>
            <a:off x="428596" y="1000108"/>
            <a:ext cx="8501122" cy="2786082"/>
          </a:xfrm>
        </p:spPr>
        <p:txBody>
          <a:bodyPr>
            <a:noAutofit/>
          </a:bodyPr>
          <a:lstStyle/>
          <a:p>
            <a:r>
              <a:rPr lang="en-US" altLang="ja-JP" sz="2000" dirty="0" smtClean="0"/>
              <a:t>Git </a:t>
            </a:r>
            <a:r>
              <a:rPr lang="ja-JP" altLang="en-US" sz="2000" dirty="0" smtClean="0"/>
              <a:t>ではリモートにあるブランチの内容を直接参照することはできないので、まずはローカルリポジトリ上のリモートトラッキングブランチという特殊なブランチに、内容を </a:t>
            </a:r>
            <a:r>
              <a:rPr lang="en-US" altLang="ja-JP" sz="2000" dirty="0" smtClean="0"/>
              <a:t>fetch </a:t>
            </a:r>
            <a:r>
              <a:rPr lang="ja-JP" altLang="en-US" sz="2000" dirty="0" smtClean="0"/>
              <a:t>してくる必要がある。</a:t>
            </a:r>
            <a:endParaRPr lang="en-US" altLang="ja-JP" sz="2000" dirty="0" smtClean="0"/>
          </a:p>
          <a:p>
            <a:pPr lvl="1">
              <a:buNone/>
            </a:pPr>
            <a:r>
              <a:rPr lang="en-US" sz="2000" dirty="0" smtClean="0"/>
              <a:t>	</a:t>
            </a:r>
            <a:r>
              <a:rPr lang="en-US" sz="2000" dirty="0" smtClean="0">
                <a:latin typeface="Lucida Console" pitchFamily="49" charset="0"/>
                <a:cs typeface="Courier New" pitchFamily="49" charset="0"/>
              </a:rPr>
              <a:t>$ git fetch</a:t>
            </a:r>
          </a:p>
          <a:p>
            <a:pPr lvl="0">
              <a:buClr>
                <a:srgbClr val="D6ECFF"/>
              </a:buClr>
            </a:pPr>
            <a:r>
              <a:rPr lang="en-US" altLang="ja-JP" sz="2000" dirty="0" smtClean="0">
                <a:solidFill>
                  <a:srgbClr val="D6ECFF"/>
                </a:solidFill>
              </a:rPr>
              <a:t>fetch </a:t>
            </a:r>
            <a:r>
              <a:rPr lang="ja-JP" altLang="en-US" sz="2000" dirty="0" smtClean="0">
                <a:solidFill>
                  <a:srgbClr val="D6ECFF"/>
                </a:solidFill>
              </a:rPr>
              <a:t>が終了すれば、リモートリポジトリのブランチの内容は </a:t>
            </a:r>
            <a:r>
              <a:rPr lang="en-US" altLang="ja-JP" sz="2000" dirty="0" smtClean="0">
                <a:solidFill>
                  <a:srgbClr val="D6ECFF"/>
                </a:solidFill>
              </a:rPr>
              <a:t>origin/&lt;branch&gt; </a:t>
            </a:r>
            <a:r>
              <a:rPr lang="ja-JP" altLang="en-US" sz="2000" dirty="0" smtClean="0">
                <a:solidFill>
                  <a:srgbClr val="D6ECFF"/>
                </a:solidFill>
              </a:rPr>
              <a:t>という名前で参照できるようになる。リモートトラッキングブランチの一覧を確認するには以下のようにする。</a:t>
            </a:r>
            <a:endParaRPr lang="en-US" altLang="ja-JP" sz="2000" dirty="0" smtClean="0">
              <a:solidFill>
                <a:srgbClr val="D6ECFF"/>
              </a:solidFill>
            </a:endParaRPr>
          </a:p>
          <a:p>
            <a:pPr lvl="1">
              <a:buClr>
                <a:srgbClr val="D6ECFF"/>
              </a:buClr>
              <a:buNone/>
            </a:pPr>
            <a:r>
              <a:rPr lang="en-US" altLang="ja-JP" sz="1800" dirty="0" smtClean="0">
                <a:latin typeface="Lucida Console" pitchFamily="49" charset="0"/>
              </a:rPr>
              <a:t>	</a:t>
            </a:r>
            <a:r>
              <a:rPr lang="en-US" altLang="ja-JP" sz="2000" dirty="0" smtClean="0">
                <a:latin typeface="Lucida Console" pitchFamily="49" charset="0"/>
              </a:rPr>
              <a:t>$ git branch -r</a:t>
            </a:r>
            <a:endParaRPr lang="en-US" altLang="ja-JP" sz="1800" dirty="0" smtClean="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a:p>
        </p:txBody>
      </p:sp>
      <p:cxnSp>
        <p:nvCxnSpPr>
          <p:cNvPr id="22" name="直線コネクタ 21"/>
          <p:cNvCxnSpPr/>
          <p:nvPr/>
        </p:nvCxnSpPr>
        <p:spPr>
          <a:xfrm>
            <a:off x="0" y="4857760"/>
            <a:ext cx="9144000" cy="0"/>
          </a:xfrm>
          <a:prstGeom prst="line">
            <a:avLst/>
          </a:prstGeom>
          <a:ln>
            <a:solidFill>
              <a:schemeClr val="tx1">
                <a:lumMod val="50000"/>
                <a:lumOff val="50000"/>
              </a:schemeClr>
            </a:solidFill>
            <a:prstDash val="sysDash"/>
          </a:ln>
        </p:spPr>
        <p:style>
          <a:lnRef idx="2">
            <a:schemeClr val="accent2"/>
          </a:lnRef>
          <a:fillRef idx="0">
            <a:schemeClr val="accent2"/>
          </a:fillRef>
          <a:effectRef idx="1">
            <a:schemeClr val="accent2"/>
          </a:effectRef>
          <a:fontRef idx="minor">
            <a:schemeClr val="tx1"/>
          </a:fontRef>
        </p:style>
      </p:cxnSp>
      <p:sp>
        <p:nvSpPr>
          <p:cNvPr id="23" name="正方形/長方形 22"/>
          <p:cNvSpPr/>
          <p:nvPr/>
        </p:nvSpPr>
        <p:spPr>
          <a:xfrm>
            <a:off x="898452" y="4357694"/>
            <a:ext cx="3244920" cy="369332"/>
          </a:xfrm>
          <a:prstGeom prst="rect">
            <a:avLst/>
          </a:prstGeom>
        </p:spPr>
        <p:txBody>
          <a:bodyPr wrap="square">
            <a:spAutoFit/>
          </a:bodyPr>
          <a:lstStyle/>
          <a:p>
            <a:r>
              <a:rPr lang="en-US" i="1" dirty="0" smtClean="0"/>
              <a:t>Remote PC (origin)</a:t>
            </a:r>
          </a:p>
        </p:txBody>
      </p:sp>
      <p:pic>
        <p:nvPicPr>
          <p:cNvPr id="1026" name="Picture 2" descr="D:\z\1292673230_Gnome-Computer-64.png"/>
          <p:cNvPicPr>
            <a:picLocks noChangeAspect="1" noChangeArrowheads="1"/>
          </p:cNvPicPr>
          <p:nvPr/>
        </p:nvPicPr>
        <p:blipFill>
          <a:blip r:embed="rId2" cstate="print"/>
          <a:srcRect/>
          <a:stretch>
            <a:fillRect/>
          </a:stretch>
        </p:blipFill>
        <p:spPr bwMode="auto">
          <a:xfrm>
            <a:off x="285720" y="4071942"/>
            <a:ext cx="609600" cy="609600"/>
          </a:xfrm>
          <a:prstGeom prst="rect">
            <a:avLst/>
          </a:prstGeom>
          <a:noFill/>
        </p:spPr>
      </p:pic>
      <p:pic>
        <p:nvPicPr>
          <p:cNvPr id="32" name="Picture 2" descr="D:\z\1292673230_Gnome-Computer-64.png"/>
          <p:cNvPicPr>
            <a:picLocks noChangeAspect="1" noChangeArrowheads="1"/>
          </p:cNvPicPr>
          <p:nvPr/>
        </p:nvPicPr>
        <p:blipFill>
          <a:blip r:embed="rId2" cstate="print"/>
          <a:srcRect/>
          <a:stretch>
            <a:fillRect/>
          </a:stretch>
        </p:blipFill>
        <p:spPr bwMode="auto">
          <a:xfrm>
            <a:off x="285720" y="5105416"/>
            <a:ext cx="609600" cy="609600"/>
          </a:xfrm>
          <a:prstGeom prst="rect">
            <a:avLst/>
          </a:prstGeom>
          <a:noFill/>
        </p:spPr>
      </p:pic>
      <p:sp>
        <p:nvSpPr>
          <p:cNvPr id="33" name="正方形/長方形 32"/>
          <p:cNvSpPr/>
          <p:nvPr/>
        </p:nvSpPr>
        <p:spPr>
          <a:xfrm>
            <a:off x="898452" y="5033978"/>
            <a:ext cx="1816160" cy="369332"/>
          </a:xfrm>
          <a:prstGeom prst="rect">
            <a:avLst/>
          </a:prstGeom>
        </p:spPr>
        <p:txBody>
          <a:bodyPr wrap="square">
            <a:spAutoFit/>
          </a:bodyPr>
          <a:lstStyle/>
          <a:p>
            <a:r>
              <a:rPr lang="en-US" i="1" dirty="0" smtClean="0"/>
              <a:t>Local PC</a:t>
            </a:r>
          </a:p>
        </p:txBody>
      </p:sp>
      <p:grpSp>
        <p:nvGrpSpPr>
          <p:cNvPr id="43" name="グループ化 42"/>
          <p:cNvGrpSpPr/>
          <p:nvPr/>
        </p:nvGrpSpPr>
        <p:grpSpPr>
          <a:xfrm>
            <a:off x="5143504" y="3786190"/>
            <a:ext cx="1857388" cy="714380"/>
            <a:chOff x="4500562" y="3429000"/>
            <a:chExt cx="1857388" cy="714380"/>
          </a:xfrm>
        </p:grpSpPr>
        <p:sp>
          <p:nvSpPr>
            <p:cNvPr id="44" name="正方形/長方形 43"/>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Remote</a:t>
              </a:r>
              <a:br>
                <a:rPr lang="en-US" sz="2000" i="1" dirty="0" smtClean="0"/>
              </a:br>
              <a:r>
                <a:rPr lang="en-US" sz="2000" i="1" dirty="0" smtClean="0"/>
                <a:t>    branch</a:t>
              </a:r>
              <a:br>
                <a:rPr lang="en-US" sz="2000" i="1" dirty="0" smtClean="0"/>
              </a:br>
              <a:endParaRPr lang="en-US" sz="2000" i="1" dirty="0" smtClean="0"/>
            </a:p>
          </p:txBody>
        </p:sp>
        <p:grpSp>
          <p:nvGrpSpPr>
            <p:cNvPr id="45" name="グループ化 35"/>
            <p:cNvGrpSpPr/>
            <p:nvPr/>
          </p:nvGrpSpPr>
          <p:grpSpPr>
            <a:xfrm>
              <a:off x="5643570" y="3500438"/>
              <a:ext cx="616745" cy="571504"/>
              <a:chOff x="4431962" y="5995294"/>
              <a:chExt cx="777454" cy="720424"/>
            </a:xfrm>
          </p:grpSpPr>
          <p:pic>
            <p:nvPicPr>
              <p:cNvPr id="46"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47"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40"/>
                <a:ext cx="634578" cy="634578"/>
              </a:xfrm>
              <a:prstGeom prst="rect">
                <a:avLst/>
              </a:prstGeom>
              <a:noFill/>
            </p:spPr>
          </p:pic>
        </p:grpSp>
      </p:grpSp>
      <p:grpSp>
        <p:nvGrpSpPr>
          <p:cNvPr id="48" name="グループ化 47"/>
          <p:cNvGrpSpPr/>
          <p:nvPr/>
        </p:nvGrpSpPr>
        <p:grpSpPr>
          <a:xfrm>
            <a:off x="5143504" y="5857892"/>
            <a:ext cx="1857388" cy="714380"/>
            <a:chOff x="4500562" y="3429000"/>
            <a:chExt cx="1857388" cy="714380"/>
          </a:xfrm>
        </p:grpSpPr>
        <p:sp>
          <p:nvSpPr>
            <p:cNvPr id="49" name="正方形/長方形 48"/>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a:t>
              </a:r>
              <a:br>
                <a:rPr lang="en-US" sz="2000" i="1" dirty="0" smtClean="0"/>
              </a:br>
              <a:r>
                <a:rPr lang="en-US" sz="2000" i="1" dirty="0" smtClean="0"/>
                <a:t>    branch</a:t>
              </a:r>
              <a:br>
                <a:rPr lang="en-US" sz="2000" i="1" dirty="0" smtClean="0"/>
              </a:br>
              <a:endParaRPr lang="en-US" sz="2000" i="1" dirty="0" smtClean="0"/>
            </a:p>
          </p:txBody>
        </p:sp>
        <p:grpSp>
          <p:nvGrpSpPr>
            <p:cNvPr id="50" name="グループ化 35"/>
            <p:cNvGrpSpPr/>
            <p:nvPr/>
          </p:nvGrpSpPr>
          <p:grpSpPr>
            <a:xfrm>
              <a:off x="5643570" y="3500441"/>
              <a:ext cx="616745" cy="571503"/>
              <a:chOff x="4431962" y="5995294"/>
              <a:chExt cx="777454" cy="720422"/>
            </a:xfrm>
          </p:grpSpPr>
          <p:pic>
            <p:nvPicPr>
              <p:cNvPr id="51"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52"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39"/>
                <a:ext cx="634578" cy="634577"/>
              </a:xfrm>
              <a:prstGeom prst="rect">
                <a:avLst/>
              </a:prstGeom>
              <a:noFill/>
            </p:spPr>
          </p:pic>
        </p:grpSp>
      </p:grpSp>
      <p:grpSp>
        <p:nvGrpSpPr>
          <p:cNvPr id="54" name="グループ化 53"/>
          <p:cNvGrpSpPr/>
          <p:nvPr/>
        </p:nvGrpSpPr>
        <p:grpSpPr>
          <a:xfrm>
            <a:off x="2714612" y="5214950"/>
            <a:ext cx="1857388" cy="1000132"/>
            <a:chOff x="4500562" y="3429000"/>
            <a:chExt cx="1857388" cy="1000132"/>
          </a:xfrm>
        </p:grpSpPr>
        <p:sp>
          <p:nvSpPr>
            <p:cNvPr id="55" name="正方形/長方形 54"/>
            <p:cNvSpPr/>
            <p:nvPr/>
          </p:nvSpPr>
          <p:spPr>
            <a:xfrm>
              <a:off x="4500562" y="3429000"/>
              <a:ext cx="1857388" cy="1000132"/>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Remote</a:t>
              </a:r>
              <a:br>
                <a:rPr lang="en-US" sz="2000" i="1" dirty="0" smtClean="0"/>
              </a:br>
              <a:r>
                <a:rPr lang="en-US" sz="2000" i="1" dirty="0" smtClean="0"/>
                <a:t>  tracking</a:t>
              </a:r>
            </a:p>
            <a:p>
              <a:r>
                <a:rPr lang="en-US" sz="2000" i="1" dirty="0" smtClean="0"/>
                <a:t>     branch</a:t>
              </a:r>
              <a:br>
                <a:rPr lang="en-US" sz="2000" i="1" dirty="0" smtClean="0"/>
              </a:br>
              <a:endParaRPr lang="en-US" sz="2000" i="1" dirty="0" smtClean="0"/>
            </a:p>
          </p:txBody>
        </p:sp>
        <p:grpSp>
          <p:nvGrpSpPr>
            <p:cNvPr id="56" name="グループ化 35"/>
            <p:cNvGrpSpPr/>
            <p:nvPr/>
          </p:nvGrpSpPr>
          <p:grpSpPr>
            <a:xfrm>
              <a:off x="5643570" y="3643310"/>
              <a:ext cx="616745" cy="571505"/>
              <a:chOff x="4431962" y="6175392"/>
              <a:chExt cx="777454" cy="720425"/>
            </a:xfrm>
          </p:grpSpPr>
          <p:pic>
            <p:nvPicPr>
              <p:cNvPr id="57"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6175392"/>
                <a:ext cx="634578" cy="634577"/>
              </a:xfrm>
              <a:prstGeom prst="rect">
                <a:avLst/>
              </a:prstGeom>
              <a:noFill/>
            </p:spPr>
          </p:pic>
          <p:pic>
            <p:nvPicPr>
              <p:cNvPr id="58"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261240"/>
                <a:ext cx="634578" cy="634577"/>
              </a:xfrm>
              <a:prstGeom prst="rect">
                <a:avLst/>
              </a:prstGeom>
              <a:noFill/>
            </p:spPr>
          </p:pic>
        </p:grpSp>
      </p:grpSp>
      <p:cxnSp>
        <p:nvCxnSpPr>
          <p:cNvPr id="21" name="直線矢印コネクタ 20"/>
          <p:cNvCxnSpPr/>
          <p:nvPr/>
        </p:nvCxnSpPr>
        <p:spPr>
          <a:xfrm rot="5400000" flipH="1" flipV="1">
            <a:off x="4756193" y="3824165"/>
            <a:ext cx="1139668" cy="2206726"/>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sp>
        <p:nvSpPr>
          <p:cNvPr id="25" name="テキスト ボックス 24"/>
          <p:cNvSpPr txBox="1"/>
          <p:nvPr/>
        </p:nvSpPr>
        <p:spPr>
          <a:xfrm>
            <a:off x="3428992" y="4643446"/>
            <a:ext cx="2000264" cy="400110"/>
          </a:xfrm>
          <a:prstGeom prst="rect">
            <a:avLst/>
          </a:prstGeom>
          <a:solidFill>
            <a:srgbClr val="000000">
              <a:alpha val="67059"/>
            </a:srgbClr>
          </a:solidFill>
        </p:spPr>
        <p:txBody>
          <a:bodyPr wrap="square" rtlCol="0">
            <a:spAutoFit/>
          </a:bodyPr>
          <a:lstStyle/>
          <a:p>
            <a:pPr algn="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fetch</a:t>
            </a:r>
            <a:endParaRPr lang="en-US" sz="2000" dirty="0">
              <a:solidFill>
                <a:schemeClr val="accent1">
                  <a:lumMod val="20000"/>
                  <a:lumOff val="80000"/>
                </a:schemeClr>
              </a:solidFill>
              <a:latin typeface="Lucida Console"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リモートトラッキングブランチから </a:t>
            </a:r>
            <a:r>
              <a:rPr lang="en-US" altLang="ja-JP" sz="3200" dirty="0" smtClean="0"/>
              <a:t>merge</a:t>
            </a:r>
            <a:endParaRPr lang="en-US" sz="3200" dirty="0"/>
          </a:p>
        </p:txBody>
      </p:sp>
      <p:sp>
        <p:nvSpPr>
          <p:cNvPr id="3" name="コンテンツ プレースホルダ 2"/>
          <p:cNvSpPr>
            <a:spLocks noGrp="1"/>
          </p:cNvSpPr>
          <p:nvPr>
            <p:ph idx="1"/>
          </p:nvPr>
        </p:nvSpPr>
        <p:spPr>
          <a:xfrm>
            <a:off x="428596" y="836712"/>
            <a:ext cx="8501122" cy="2428892"/>
          </a:xfrm>
        </p:spPr>
        <p:txBody>
          <a:bodyPr>
            <a:normAutofit fontScale="32500" lnSpcReduction="20000"/>
          </a:bodyPr>
          <a:lstStyle/>
          <a:p>
            <a:pPr lvl="0">
              <a:lnSpc>
                <a:spcPct val="120000"/>
              </a:lnSpc>
              <a:buClr>
                <a:srgbClr val="D6ECFF"/>
              </a:buClr>
            </a:pPr>
            <a:r>
              <a:rPr lang="ja-JP" altLang="en-US" sz="6200" dirty="0" smtClean="0">
                <a:solidFill>
                  <a:srgbClr val="D6ECFF"/>
                </a:solidFill>
              </a:rPr>
              <a:t>リモートトラッキングブランチは、内容の参照のためにあるので、修正を始めるには、ローカルブランチにリモートトラッキングブランチの内容を </a:t>
            </a:r>
            <a:r>
              <a:rPr lang="en-US" altLang="ja-JP" sz="6200" dirty="0" smtClean="0">
                <a:solidFill>
                  <a:srgbClr val="D6ECFF"/>
                </a:solidFill>
              </a:rPr>
              <a:t>merge </a:t>
            </a:r>
            <a:r>
              <a:rPr lang="ja-JP" altLang="en-US" sz="6200" dirty="0" smtClean="0">
                <a:solidFill>
                  <a:srgbClr val="D6ECFF"/>
                </a:solidFill>
              </a:rPr>
              <a:t>する必要がある</a:t>
            </a:r>
            <a:r>
              <a:rPr lang="ja-JP" altLang="en-US" sz="6200" dirty="0" smtClean="0">
                <a:solidFill>
                  <a:srgbClr val="D6ECFF"/>
                </a:solidFill>
              </a:rPr>
              <a:t>。</a:t>
            </a:r>
            <a:endParaRPr lang="en-US" altLang="ja-JP" sz="6200" dirty="0" smtClean="0">
              <a:solidFill>
                <a:srgbClr val="D6ECFF"/>
              </a:solidFill>
            </a:endParaRPr>
          </a:p>
          <a:p>
            <a:pPr lvl="1">
              <a:lnSpc>
                <a:spcPct val="120000"/>
              </a:lnSpc>
              <a:buClr>
                <a:srgbClr val="D6ECFF"/>
              </a:buClr>
              <a:buNone/>
            </a:pPr>
            <a:r>
              <a:rPr lang="en-US" altLang="ja-JP" sz="5500" dirty="0" smtClean="0">
                <a:latin typeface="Lucida Console" pitchFamily="49" charset="0"/>
              </a:rPr>
              <a:t>$ </a:t>
            </a:r>
            <a:r>
              <a:rPr lang="en-US" altLang="ja-JP" sz="5500" dirty="0" err="1" smtClean="0">
                <a:latin typeface="Lucida Console" pitchFamily="49" charset="0"/>
              </a:rPr>
              <a:t>git</a:t>
            </a:r>
            <a:r>
              <a:rPr lang="en-US" altLang="ja-JP" sz="5500" dirty="0" smtClean="0">
                <a:latin typeface="Lucida Console" pitchFamily="49" charset="0"/>
              </a:rPr>
              <a:t> </a:t>
            </a:r>
            <a:r>
              <a:rPr lang="en-US" altLang="ja-JP" sz="5500" dirty="0" smtClean="0">
                <a:latin typeface="Lucida Console" pitchFamily="49" charset="0"/>
              </a:rPr>
              <a:t>checkout master</a:t>
            </a:r>
          </a:p>
          <a:p>
            <a:pPr lvl="1">
              <a:lnSpc>
                <a:spcPct val="120000"/>
              </a:lnSpc>
              <a:buClr>
                <a:srgbClr val="D6ECFF"/>
              </a:buClr>
              <a:buNone/>
            </a:pPr>
            <a:r>
              <a:rPr lang="en-US" altLang="ja-JP" sz="5500" dirty="0" smtClean="0">
                <a:latin typeface="Lucida Console" pitchFamily="49" charset="0"/>
              </a:rPr>
              <a:t>$ </a:t>
            </a:r>
            <a:r>
              <a:rPr lang="en-US" altLang="ja-JP" sz="5500" dirty="0" err="1" smtClean="0">
                <a:latin typeface="Lucida Console" pitchFamily="49" charset="0"/>
              </a:rPr>
              <a:t>git</a:t>
            </a:r>
            <a:r>
              <a:rPr lang="en-US" altLang="ja-JP" sz="5500" dirty="0" smtClean="0">
                <a:latin typeface="Lucida Console" pitchFamily="49" charset="0"/>
              </a:rPr>
              <a:t> merge origin</a:t>
            </a:r>
            <a:endParaRPr lang="en-US" altLang="ja-JP" sz="5500" dirty="0" smtClean="0">
              <a:latin typeface="Lucida Console" pitchFamily="49" charset="0"/>
            </a:endParaRPr>
          </a:p>
          <a:p>
            <a:pPr lvl="0">
              <a:lnSpc>
                <a:spcPct val="120000"/>
              </a:lnSpc>
              <a:buClr>
                <a:srgbClr val="D6ECFF"/>
              </a:buClr>
            </a:pPr>
            <a:r>
              <a:rPr lang="ja-JP" altLang="en-US" sz="6100" dirty="0" smtClean="0">
                <a:solidFill>
                  <a:srgbClr val="D6ECFF"/>
                </a:solidFill>
              </a:rPr>
              <a:t>この </a:t>
            </a:r>
            <a:r>
              <a:rPr lang="en-US" altLang="ja-JP" sz="6100" dirty="0" smtClean="0">
                <a:solidFill>
                  <a:srgbClr val="D6ECFF"/>
                </a:solidFill>
              </a:rPr>
              <a:t>fetch </a:t>
            </a:r>
            <a:r>
              <a:rPr lang="ja-JP" altLang="en-US" sz="6100" dirty="0" smtClean="0">
                <a:solidFill>
                  <a:srgbClr val="D6ECFF"/>
                </a:solidFill>
              </a:rPr>
              <a:t>と </a:t>
            </a:r>
            <a:r>
              <a:rPr lang="en-US" altLang="ja-JP" sz="6100" dirty="0" smtClean="0">
                <a:solidFill>
                  <a:srgbClr val="D6ECFF"/>
                </a:solidFill>
              </a:rPr>
              <a:t>merge </a:t>
            </a:r>
            <a:r>
              <a:rPr lang="ja-JP" altLang="en-US" sz="6100" dirty="0" smtClean="0">
                <a:solidFill>
                  <a:srgbClr val="D6ECFF"/>
                </a:solidFill>
              </a:rPr>
              <a:t>は、</a:t>
            </a:r>
            <a:r>
              <a:rPr lang="en-US" altLang="ja-JP" sz="6100" dirty="0" smtClean="0">
                <a:solidFill>
                  <a:srgbClr val="D6ECFF"/>
                </a:solidFill>
              </a:rPr>
              <a:t>git pull </a:t>
            </a:r>
            <a:r>
              <a:rPr lang="ja-JP" altLang="en-US" sz="6100" dirty="0" smtClean="0">
                <a:solidFill>
                  <a:srgbClr val="D6ECFF"/>
                </a:solidFill>
              </a:rPr>
              <a:t>で同時に行うことができる。</a:t>
            </a:r>
            <a:endParaRPr lang="en-US" altLang="ja-JP" sz="6100" dirty="0" smtClean="0">
              <a:solidFill>
                <a:srgbClr val="D6ECFF"/>
              </a:solidFill>
            </a:endParaRPr>
          </a:p>
          <a:p>
            <a:pPr lvl="1">
              <a:lnSpc>
                <a:spcPct val="120000"/>
              </a:lnSpc>
              <a:buClr>
                <a:srgbClr val="D6ECFF"/>
              </a:buClr>
              <a:buNone/>
            </a:pPr>
            <a:r>
              <a:rPr lang="en-US" altLang="ja-JP" sz="5500" dirty="0" smtClean="0">
                <a:latin typeface="Lucida Console" pitchFamily="49" charset="0"/>
              </a:rPr>
              <a:t>$ git pull</a:t>
            </a: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a:p>
        </p:txBody>
      </p:sp>
      <p:cxnSp>
        <p:nvCxnSpPr>
          <p:cNvPr id="22" name="直線コネクタ 21"/>
          <p:cNvCxnSpPr/>
          <p:nvPr/>
        </p:nvCxnSpPr>
        <p:spPr>
          <a:xfrm>
            <a:off x="0" y="4191958"/>
            <a:ext cx="9144000" cy="0"/>
          </a:xfrm>
          <a:prstGeom prst="line">
            <a:avLst/>
          </a:prstGeom>
          <a:ln>
            <a:solidFill>
              <a:schemeClr val="tx1">
                <a:lumMod val="50000"/>
                <a:lumOff val="50000"/>
              </a:schemeClr>
            </a:solidFill>
            <a:prstDash val="sysDash"/>
          </a:ln>
        </p:spPr>
        <p:style>
          <a:lnRef idx="2">
            <a:schemeClr val="accent2"/>
          </a:lnRef>
          <a:fillRef idx="0">
            <a:schemeClr val="accent2"/>
          </a:fillRef>
          <a:effectRef idx="1">
            <a:schemeClr val="accent2"/>
          </a:effectRef>
          <a:fontRef idx="minor">
            <a:schemeClr val="tx1"/>
          </a:fontRef>
        </p:style>
      </p:cxnSp>
      <p:sp>
        <p:nvSpPr>
          <p:cNvPr id="23" name="正方形/長方形 22"/>
          <p:cNvSpPr/>
          <p:nvPr/>
        </p:nvSpPr>
        <p:spPr>
          <a:xfrm>
            <a:off x="898452" y="3643314"/>
            <a:ext cx="3244920" cy="369332"/>
          </a:xfrm>
          <a:prstGeom prst="rect">
            <a:avLst/>
          </a:prstGeom>
        </p:spPr>
        <p:txBody>
          <a:bodyPr wrap="square">
            <a:spAutoFit/>
          </a:bodyPr>
          <a:lstStyle/>
          <a:p>
            <a:r>
              <a:rPr lang="en-US" i="1" dirty="0" smtClean="0"/>
              <a:t>Remote PC (origin)</a:t>
            </a:r>
          </a:p>
        </p:txBody>
      </p:sp>
      <p:pic>
        <p:nvPicPr>
          <p:cNvPr id="1026" name="Picture 2" descr="D:\z\1292673230_Gnome-Computer-64.png"/>
          <p:cNvPicPr>
            <a:picLocks noChangeAspect="1" noChangeArrowheads="1"/>
          </p:cNvPicPr>
          <p:nvPr/>
        </p:nvPicPr>
        <p:blipFill>
          <a:blip r:embed="rId2" cstate="print"/>
          <a:srcRect/>
          <a:stretch>
            <a:fillRect/>
          </a:stretch>
        </p:blipFill>
        <p:spPr bwMode="auto">
          <a:xfrm>
            <a:off x="285720" y="3357562"/>
            <a:ext cx="609600" cy="609600"/>
          </a:xfrm>
          <a:prstGeom prst="rect">
            <a:avLst/>
          </a:prstGeom>
          <a:noFill/>
        </p:spPr>
      </p:pic>
      <p:pic>
        <p:nvPicPr>
          <p:cNvPr id="32" name="Picture 2" descr="D:\z\1292673230_Gnome-Computer-64.png"/>
          <p:cNvPicPr>
            <a:picLocks noChangeAspect="1" noChangeArrowheads="1"/>
          </p:cNvPicPr>
          <p:nvPr/>
        </p:nvPicPr>
        <p:blipFill>
          <a:blip r:embed="rId2" cstate="print"/>
          <a:srcRect/>
          <a:stretch>
            <a:fillRect/>
          </a:stretch>
        </p:blipFill>
        <p:spPr bwMode="auto">
          <a:xfrm>
            <a:off x="285720" y="4391036"/>
            <a:ext cx="609600" cy="609600"/>
          </a:xfrm>
          <a:prstGeom prst="rect">
            <a:avLst/>
          </a:prstGeom>
          <a:noFill/>
        </p:spPr>
      </p:pic>
      <p:sp>
        <p:nvSpPr>
          <p:cNvPr id="33" name="正方形/長方形 32"/>
          <p:cNvSpPr/>
          <p:nvPr/>
        </p:nvSpPr>
        <p:spPr>
          <a:xfrm>
            <a:off x="898452" y="4319598"/>
            <a:ext cx="1816160" cy="369332"/>
          </a:xfrm>
          <a:prstGeom prst="rect">
            <a:avLst/>
          </a:prstGeom>
        </p:spPr>
        <p:txBody>
          <a:bodyPr wrap="square">
            <a:spAutoFit/>
          </a:bodyPr>
          <a:lstStyle/>
          <a:p>
            <a:r>
              <a:rPr lang="en-US" i="1" dirty="0" smtClean="0"/>
              <a:t>Local PC</a:t>
            </a:r>
          </a:p>
        </p:txBody>
      </p:sp>
      <p:grpSp>
        <p:nvGrpSpPr>
          <p:cNvPr id="5" name="グループ化 42"/>
          <p:cNvGrpSpPr/>
          <p:nvPr/>
        </p:nvGrpSpPr>
        <p:grpSpPr>
          <a:xfrm>
            <a:off x="5143504" y="3071810"/>
            <a:ext cx="1857388" cy="714380"/>
            <a:chOff x="4500562" y="3429000"/>
            <a:chExt cx="1857388" cy="714380"/>
          </a:xfrm>
        </p:grpSpPr>
        <p:sp>
          <p:nvSpPr>
            <p:cNvPr id="44" name="正方形/長方形 43"/>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Remote</a:t>
              </a:r>
              <a:br>
                <a:rPr lang="en-US" sz="2000" i="1" dirty="0" smtClean="0"/>
              </a:br>
              <a:r>
                <a:rPr lang="en-US" sz="2000" i="1" dirty="0" smtClean="0"/>
                <a:t>    branch</a:t>
              </a:r>
              <a:br>
                <a:rPr lang="en-US" sz="2000" i="1" dirty="0" smtClean="0"/>
              </a:br>
              <a:endParaRPr lang="en-US" sz="2000" i="1" dirty="0" smtClean="0"/>
            </a:p>
          </p:txBody>
        </p:sp>
        <p:grpSp>
          <p:nvGrpSpPr>
            <p:cNvPr id="6" name="グループ化 35"/>
            <p:cNvGrpSpPr/>
            <p:nvPr/>
          </p:nvGrpSpPr>
          <p:grpSpPr>
            <a:xfrm>
              <a:off x="5643570" y="3500438"/>
              <a:ext cx="616745" cy="571504"/>
              <a:chOff x="4431962" y="5995294"/>
              <a:chExt cx="777454" cy="720424"/>
            </a:xfrm>
          </p:grpSpPr>
          <p:pic>
            <p:nvPicPr>
              <p:cNvPr id="46"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47"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40"/>
                <a:ext cx="634578" cy="634578"/>
              </a:xfrm>
              <a:prstGeom prst="rect">
                <a:avLst/>
              </a:prstGeom>
              <a:noFill/>
            </p:spPr>
          </p:pic>
        </p:grpSp>
      </p:grpSp>
      <p:grpSp>
        <p:nvGrpSpPr>
          <p:cNvPr id="7" name="グループ化 47"/>
          <p:cNvGrpSpPr/>
          <p:nvPr/>
        </p:nvGrpSpPr>
        <p:grpSpPr>
          <a:xfrm>
            <a:off x="5143504" y="6072206"/>
            <a:ext cx="1857388" cy="714380"/>
            <a:chOff x="4500562" y="3429000"/>
            <a:chExt cx="1857388" cy="714380"/>
          </a:xfrm>
        </p:grpSpPr>
        <p:sp>
          <p:nvSpPr>
            <p:cNvPr id="49" name="正方形/長方形 48"/>
            <p:cNvSpPr/>
            <p:nvPr/>
          </p:nvSpPr>
          <p:spPr>
            <a:xfrm>
              <a:off x="4500562" y="3429000"/>
              <a:ext cx="1857388" cy="71438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a:t>
              </a:r>
              <a:br>
                <a:rPr lang="en-US" sz="2000" i="1" dirty="0" smtClean="0"/>
              </a:br>
              <a:r>
                <a:rPr lang="en-US" sz="2000" i="1" dirty="0" smtClean="0"/>
                <a:t>    branch</a:t>
              </a:r>
              <a:br>
                <a:rPr lang="en-US" sz="2000" i="1" dirty="0" smtClean="0"/>
              </a:br>
              <a:endParaRPr lang="en-US" sz="2000" i="1" dirty="0" smtClean="0"/>
            </a:p>
          </p:txBody>
        </p:sp>
        <p:grpSp>
          <p:nvGrpSpPr>
            <p:cNvPr id="8" name="グループ化 35"/>
            <p:cNvGrpSpPr/>
            <p:nvPr/>
          </p:nvGrpSpPr>
          <p:grpSpPr>
            <a:xfrm>
              <a:off x="5643570" y="3500438"/>
              <a:ext cx="616745" cy="571504"/>
              <a:chOff x="4431962" y="5995294"/>
              <a:chExt cx="777454" cy="720424"/>
            </a:xfrm>
          </p:grpSpPr>
          <p:pic>
            <p:nvPicPr>
              <p:cNvPr id="51"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5995294"/>
                <a:ext cx="634578" cy="634578"/>
              </a:xfrm>
              <a:prstGeom prst="rect">
                <a:avLst/>
              </a:prstGeom>
              <a:noFill/>
            </p:spPr>
          </p:pic>
          <p:pic>
            <p:nvPicPr>
              <p:cNvPr id="52"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081140"/>
                <a:ext cx="634578" cy="634578"/>
              </a:xfrm>
              <a:prstGeom prst="rect">
                <a:avLst/>
              </a:prstGeom>
              <a:noFill/>
            </p:spPr>
          </p:pic>
        </p:grpSp>
      </p:grpSp>
      <p:grpSp>
        <p:nvGrpSpPr>
          <p:cNvPr id="9" name="グループ化 53"/>
          <p:cNvGrpSpPr/>
          <p:nvPr/>
        </p:nvGrpSpPr>
        <p:grpSpPr>
          <a:xfrm>
            <a:off x="2714612" y="4500570"/>
            <a:ext cx="1857388" cy="1000132"/>
            <a:chOff x="4500562" y="3429000"/>
            <a:chExt cx="1857388" cy="1000132"/>
          </a:xfrm>
        </p:grpSpPr>
        <p:sp>
          <p:nvSpPr>
            <p:cNvPr id="55" name="正方形/長方形 54"/>
            <p:cNvSpPr/>
            <p:nvPr/>
          </p:nvSpPr>
          <p:spPr>
            <a:xfrm>
              <a:off x="4500562" y="3429000"/>
              <a:ext cx="1857388" cy="1000132"/>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Remote</a:t>
              </a:r>
              <a:br>
                <a:rPr lang="en-US" sz="2000" i="1" dirty="0" smtClean="0"/>
              </a:br>
              <a:r>
                <a:rPr lang="en-US" sz="2000" i="1" dirty="0" smtClean="0"/>
                <a:t>  tracking</a:t>
              </a:r>
            </a:p>
            <a:p>
              <a:r>
                <a:rPr lang="en-US" sz="2000" i="1" dirty="0" smtClean="0"/>
                <a:t>     branch</a:t>
              </a:r>
              <a:br>
                <a:rPr lang="en-US" sz="2000" i="1" dirty="0" smtClean="0"/>
              </a:br>
              <a:endParaRPr lang="en-US" sz="2000" i="1" dirty="0" smtClean="0"/>
            </a:p>
          </p:txBody>
        </p:sp>
        <p:grpSp>
          <p:nvGrpSpPr>
            <p:cNvPr id="10" name="グループ化 35"/>
            <p:cNvGrpSpPr/>
            <p:nvPr/>
          </p:nvGrpSpPr>
          <p:grpSpPr>
            <a:xfrm>
              <a:off x="5643570" y="3643310"/>
              <a:ext cx="616745" cy="571505"/>
              <a:chOff x="4431962" y="6175392"/>
              <a:chExt cx="777454" cy="720425"/>
            </a:xfrm>
          </p:grpSpPr>
          <p:pic>
            <p:nvPicPr>
              <p:cNvPr id="57"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431962" y="6175392"/>
                <a:ext cx="634578" cy="634577"/>
              </a:xfrm>
              <a:prstGeom prst="rect">
                <a:avLst/>
              </a:prstGeom>
              <a:noFill/>
            </p:spPr>
          </p:pic>
          <p:pic>
            <p:nvPicPr>
              <p:cNvPr id="58" name="Picture 2" descr="C:\Users\ohtam\AppData\Local\Microsoft\Windows\Temporary Internet Files\Content.IE5\LEW1Y9XS\MC900432599[1].png"/>
              <p:cNvPicPr>
                <a:picLocks noChangeAspect="1" noChangeArrowheads="1"/>
              </p:cNvPicPr>
              <p:nvPr/>
            </p:nvPicPr>
            <p:blipFill>
              <a:blip r:embed="rId3" cstate="print"/>
              <a:srcRect/>
              <a:stretch>
                <a:fillRect/>
              </a:stretch>
            </p:blipFill>
            <p:spPr bwMode="auto">
              <a:xfrm>
                <a:off x="4574838" y="6261240"/>
                <a:ext cx="634578" cy="634577"/>
              </a:xfrm>
              <a:prstGeom prst="rect">
                <a:avLst/>
              </a:prstGeom>
              <a:noFill/>
            </p:spPr>
          </p:pic>
        </p:grpSp>
      </p:grpSp>
      <p:cxnSp>
        <p:nvCxnSpPr>
          <p:cNvPr id="21" name="直線矢印コネクタ 20"/>
          <p:cNvCxnSpPr/>
          <p:nvPr/>
        </p:nvCxnSpPr>
        <p:spPr>
          <a:xfrm rot="5400000" flipH="1" flipV="1">
            <a:off x="4756193" y="3109785"/>
            <a:ext cx="1139668" cy="2206726"/>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cxnSp>
        <p:nvCxnSpPr>
          <p:cNvPr id="31" name="直線矢印コネクタ 30"/>
          <p:cNvCxnSpPr/>
          <p:nvPr/>
        </p:nvCxnSpPr>
        <p:spPr>
          <a:xfrm rot="10800000">
            <a:off x="4222664" y="5286386"/>
            <a:ext cx="2063848" cy="1108961"/>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sp>
        <p:nvSpPr>
          <p:cNvPr id="25" name="テキスト ボックス 24"/>
          <p:cNvSpPr txBox="1"/>
          <p:nvPr/>
        </p:nvSpPr>
        <p:spPr>
          <a:xfrm>
            <a:off x="3428992" y="3929066"/>
            <a:ext cx="2000264" cy="400110"/>
          </a:xfrm>
          <a:prstGeom prst="rect">
            <a:avLst/>
          </a:prstGeom>
          <a:solidFill>
            <a:srgbClr val="000000">
              <a:alpha val="67059"/>
            </a:srgbClr>
          </a:solidFill>
        </p:spPr>
        <p:txBody>
          <a:bodyPr wrap="square" rtlCol="0">
            <a:spAutoFit/>
          </a:bodyPr>
          <a:lstStyle/>
          <a:p>
            <a:pPr algn="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fetch</a:t>
            </a:r>
            <a:endParaRPr lang="en-US" sz="2000" dirty="0">
              <a:solidFill>
                <a:schemeClr val="accent1">
                  <a:lumMod val="20000"/>
                  <a:lumOff val="80000"/>
                </a:schemeClr>
              </a:solidFill>
              <a:latin typeface="Lucida Console" pitchFamily="49" charset="0"/>
            </a:endParaRPr>
          </a:p>
        </p:txBody>
      </p:sp>
      <p:sp>
        <p:nvSpPr>
          <p:cNvPr id="64" name="テキスト ボックス 63"/>
          <p:cNvSpPr txBox="1"/>
          <p:nvPr/>
        </p:nvSpPr>
        <p:spPr>
          <a:xfrm>
            <a:off x="2357422" y="5572140"/>
            <a:ext cx="3000396" cy="400110"/>
          </a:xfrm>
          <a:prstGeom prst="rect">
            <a:avLst/>
          </a:prstGeom>
          <a:solidFill>
            <a:srgbClr val="000000">
              <a:alpha val="67059"/>
            </a:srgbClr>
          </a:solidFill>
        </p:spPr>
        <p:txBody>
          <a:bodyPr wrap="square" rtlCol="0">
            <a:spAutoFit/>
          </a:bodyPr>
          <a:lstStyle/>
          <a:p>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merge origin</a:t>
            </a:r>
            <a:endParaRPr lang="en-US" sz="2000" dirty="0">
              <a:solidFill>
                <a:schemeClr val="accent1">
                  <a:lumMod val="20000"/>
                  <a:lumOff val="80000"/>
                </a:schemeClr>
              </a:solidFill>
              <a:latin typeface="Lucida Console" pitchFamily="49" charset="0"/>
            </a:endParaRPr>
          </a:p>
        </p:txBody>
      </p:sp>
      <p:cxnSp>
        <p:nvCxnSpPr>
          <p:cNvPr id="65" name="直線矢印コネクタ 64"/>
          <p:cNvCxnSpPr>
            <a:stCxn id="47" idx="2"/>
            <a:endCxn id="58" idx="3"/>
          </p:cNvCxnSpPr>
          <p:nvPr/>
        </p:nvCxnSpPr>
        <p:spPr>
          <a:xfrm rot="5400000">
            <a:off x="4902995" y="3286123"/>
            <a:ext cx="1319932" cy="2177191"/>
          </a:xfrm>
          <a:prstGeom prst="straightConnector1">
            <a:avLst/>
          </a:prstGeom>
          <a:ln cap="rnd">
            <a:headEnd type="none"/>
            <a:tailEnd type="none"/>
          </a:ln>
        </p:spPr>
        <p:style>
          <a:lnRef idx="3">
            <a:schemeClr val="accent1"/>
          </a:lnRef>
          <a:fillRef idx="0">
            <a:schemeClr val="accent1"/>
          </a:fillRef>
          <a:effectRef idx="2">
            <a:schemeClr val="accent1"/>
          </a:effectRef>
          <a:fontRef idx="minor">
            <a:schemeClr val="tx1"/>
          </a:fontRef>
        </p:style>
      </p:cxnSp>
      <p:cxnSp>
        <p:nvCxnSpPr>
          <p:cNvPr id="66" name="直線矢印コネクタ 65"/>
          <p:cNvCxnSpPr>
            <a:stCxn id="51" idx="0"/>
            <a:endCxn id="58" idx="3"/>
          </p:cNvCxnSpPr>
          <p:nvPr/>
        </p:nvCxnSpPr>
        <p:spPr>
          <a:xfrm rot="16200000" flipV="1">
            <a:off x="4951810" y="4557239"/>
            <a:ext cx="1108960" cy="2063849"/>
          </a:xfrm>
          <a:prstGeom prst="straightConnector1">
            <a:avLst/>
          </a:prstGeom>
          <a:ln cap="rnd">
            <a:headEnd type="arrow"/>
            <a:tailEnd type="none"/>
          </a:ln>
        </p:spPr>
        <p:style>
          <a:lnRef idx="3">
            <a:schemeClr val="accent1"/>
          </a:lnRef>
          <a:fillRef idx="0">
            <a:schemeClr val="accent1"/>
          </a:fillRef>
          <a:effectRef idx="2">
            <a:schemeClr val="accent1"/>
          </a:effectRef>
          <a:fontRef idx="minor">
            <a:schemeClr val="tx1"/>
          </a:fontRef>
        </p:style>
      </p:cxnSp>
      <p:sp>
        <p:nvSpPr>
          <p:cNvPr id="72" name="テキスト ボックス 71"/>
          <p:cNvSpPr txBox="1"/>
          <p:nvPr/>
        </p:nvSpPr>
        <p:spPr>
          <a:xfrm>
            <a:off x="5000628" y="4857760"/>
            <a:ext cx="1785950" cy="400110"/>
          </a:xfrm>
          <a:prstGeom prst="rect">
            <a:avLst/>
          </a:prstGeom>
          <a:solidFill>
            <a:srgbClr val="000000">
              <a:alpha val="67059"/>
            </a:srgbClr>
          </a:solidFill>
        </p:spPr>
        <p:txBody>
          <a:bodyPr wrap="square" rtlCol="0">
            <a:spAutoFit/>
          </a:bodyPr>
          <a:lstStyle/>
          <a:p>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pull</a:t>
            </a:r>
            <a:endParaRPr lang="en-US" sz="2000" dirty="0">
              <a:solidFill>
                <a:schemeClr val="accent1">
                  <a:lumMod val="20000"/>
                  <a:lumOff val="80000"/>
                </a:schemeClr>
              </a:solidFill>
              <a:latin typeface="Lucida Console" pitchFamily="49" charset="0"/>
            </a:endParaRPr>
          </a:p>
        </p:txBody>
      </p:sp>
      <p:sp>
        <p:nvSpPr>
          <p:cNvPr id="34" name="テキスト ボックス 33"/>
          <p:cNvSpPr txBox="1"/>
          <p:nvPr/>
        </p:nvSpPr>
        <p:spPr>
          <a:xfrm>
            <a:off x="142844" y="6140255"/>
            <a:ext cx="4929222" cy="646331"/>
          </a:xfrm>
          <a:prstGeom prst="rect">
            <a:avLst/>
          </a:prstGeom>
          <a:noFill/>
        </p:spPr>
        <p:txBody>
          <a:bodyPr wrap="square" rtlCol="0">
            <a:spAutoFit/>
          </a:bodyPr>
          <a:lstStyle/>
          <a:p>
            <a:r>
              <a:rPr lang="ja-JP" altLang="en-US" sz="1200" dirty="0" smtClean="0"/>
              <a:t>メモ：</a:t>
            </a:r>
            <a:endParaRPr lang="en-US" sz="1200" dirty="0" smtClean="0"/>
          </a:p>
          <a:p>
            <a:r>
              <a:rPr lang="ja-JP" altLang="en-US" sz="1200" dirty="0" smtClean="0"/>
              <a:t>　</a:t>
            </a:r>
            <a:r>
              <a:rPr lang="en-US" sz="1200" dirty="0" smtClean="0"/>
              <a:t>fetch </a:t>
            </a:r>
            <a:r>
              <a:rPr lang="ja-JP" altLang="en-US" sz="1200" dirty="0" smtClean="0"/>
              <a:t>はすべてのブランチの情報を取ってくる。</a:t>
            </a:r>
            <a:endParaRPr lang="en-US" altLang="ja-JP" sz="1200" dirty="0" smtClean="0"/>
          </a:p>
          <a:p>
            <a:r>
              <a:rPr lang="ja-JP" altLang="en-US" sz="1200" dirty="0" smtClean="0"/>
              <a:t>　</a:t>
            </a:r>
            <a:r>
              <a:rPr lang="en-US" sz="1200" dirty="0" smtClean="0"/>
              <a:t>merge </a:t>
            </a:r>
            <a:r>
              <a:rPr lang="ja-JP" altLang="en-US" sz="1200" dirty="0" smtClean="0"/>
              <a:t>はチェックアウトしているブランチへのマージだけを行う。</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800" dirty="0" smtClean="0"/>
              <a:t>リモートで作成されたブランチをチェックアウト</a:t>
            </a:r>
            <a:endParaRPr lang="en-US" sz="2800" dirty="0"/>
          </a:p>
        </p:txBody>
      </p:sp>
      <p:sp>
        <p:nvSpPr>
          <p:cNvPr id="3" name="コンテンツ プレースホルダ 2"/>
          <p:cNvSpPr>
            <a:spLocks noGrp="1"/>
          </p:cNvSpPr>
          <p:nvPr>
            <p:ph idx="1"/>
          </p:nvPr>
        </p:nvSpPr>
        <p:spPr/>
        <p:txBody>
          <a:bodyPr>
            <a:normAutofit/>
          </a:bodyPr>
          <a:lstStyle/>
          <a:p>
            <a:r>
              <a:rPr lang="ja-JP" altLang="en-US" dirty="0" smtClean="0"/>
              <a:t>リモートトラッキングブランチは作業用のブランチではないので、中央リポジトリで新しく追加されたブランチに対して作業を行いたい場合は、対応するローカルブランチを作成する必要がある。</a:t>
            </a:r>
            <a:endParaRPr lang="en-US" altLang="ja-JP" dirty="0" smtClean="0"/>
          </a:p>
          <a:p>
            <a:pPr lvl="1">
              <a:buNone/>
            </a:pPr>
            <a:r>
              <a:rPr lang="en-US" sz="2000" dirty="0" smtClean="0">
                <a:latin typeface="Lucida Console" pitchFamily="49" charset="0"/>
              </a:rPr>
              <a:t>$ git checkout –b  </a:t>
            </a:r>
            <a:r>
              <a:rPr lang="en-US" sz="2000" dirty="0" err="1" smtClean="0">
                <a:solidFill>
                  <a:schemeClr val="accent1">
                    <a:lumMod val="40000"/>
                    <a:lumOff val="60000"/>
                  </a:schemeClr>
                </a:solidFill>
                <a:latin typeface="Lucida Console" pitchFamily="49" charset="0"/>
              </a:rPr>
              <a:t>new_branch</a:t>
            </a:r>
            <a:r>
              <a:rPr lang="en-US" sz="2000" dirty="0" smtClean="0">
                <a:latin typeface="Lucida Console" pitchFamily="49" charset="0"/>
              </a:rPr>
              <a:t>  </a:t>
            </a:r>
            <a:r>
              <a:rPr lang="en-US" sz="2000" dirty="0" smtClean="0">
                <a:solidFill>
                  <a:schemeClr val="accent2">
                    <a:lumMod val="20000"/>
                    <a:lumOff val="80000"/>
                  </a:schemeClr>
                </a:solidFill>
                <a:latin typeface="Lucida Console" pitchFamily="49" charset="0"/>
              </a:rPr>
              <a:t>origin/</a:t>
            </a:r>
            <a:r>
              <a:rPr lang="en-US" sz="2000" dirty="0" err="1" smtClean="0">
                <a:solidFill>
                  <a:schemeClr val="accent2">
                    <a:lumMod val="20000"/>
                    <a:lumOff val="80000"/>
                  </a:schemeClr>
                </a:solidFill>
                <a:latin typeface="Lucida Console" pitchFamily="49" charset="0"/>
              </a:rPr>
              <a:t>new_branch</a:t>
            </a:r>
            <a:endParaRPr lang="en-US" sz="2000" dirty="0" smtClean="0">
              <a:solidFill>
                <a:schemeClr val="accent2">
                  <a:lumMod val="20000"/>
                  <a:lumOff val="80000"/>
                </a:schemeClr>
              </a:solidFill>
              <a:latin typeface="Lucida Console" pitchFamily="49" charset="0"/>
            </a:endParaRPr>
          </a:p>
          <a:p>
            <a:pPr lvl="1">
              <a:buNone/>
            </a:pPr>
            <a:endParaRPr lang="en-US" sz="2000" dirty="0" smtClean="0">
              <a:solidFill>
                <a:schemeClr val="accent2">
                  <a:lumMod val="20000"/>
                  <a:lumOff val="80000"/>
                </a:schemeClr>
              </a:solidFill>
              <a:latin typeface="Lucida Console" pitchFamily="49" charset="0"/>
            </a:endParaRPr>
          </a:p>
          <a:p>
            <a:pPr lvl="1">
              <a:buNone/>
            </a:pPr>
            <a:endParaRPr lang="en-US" sz="2000" dirty="0" smtClean="0">
              <a:solidFill>
                <a:schemeClr val="accent2">
                  <a:lumMod val="20000"/>
                  <a:lumOff val="80000"/>
                </a:schemeClr>
              </a:solidFill>
              <a:latin typeface="Lucida Console" pitchFamily="49" charset="0"/>
            </a:endParaRPr>
          </a:p>
          <a:p>
            <a:pPr lvl="0">
              <a:buClr>
                <a:srgbClr val="D6ECFF"/>
              </a:buClr>
            </a:pPr>
            <a:r>
              <a:rPr lang="en-US" altLang="ja-JP" sz="2400" dirty="0" smtClean="0">
                <a:solidFill>
                  <a:srgbClr val="D6ECFF"/>
                </a:solidFill>
                <a:latin typeface="Lucida Console" pitchFamily="49" charset="0"/>
              </a:rPr>
              <a:t>git push/pull </a:t>
            </a:r>
            <a:r>
              <a:rPr lang="ja-JP" altLang="en-US" dirty="0" smtClean="0">
                <a:solidFill>
                  <a:srgbClr val="D6ECFF"/>
                </a:solidFill>
              </a:rPr>
              <a:t>時にブランチ名の対応が付くように、ローカルブランチ名はリモートのブランチ名と同じにしておくのが無難。</a:t>
            </a:r>
            <a:endParaRPr lang="en-US" sz="2000" dirty="0">
              <a:solidFill>
                <a:schemeClr val="accent2">
                  <a:lumMod val="20000"/>
                  <a:lumOff val="80000"/>
                </a:schemeClr>
              </a:solidFill>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a:p>
        </p:txBody>
      </p:sp>
      <p:sp>
        <p:nvSpPr>
          <p:cNvPr id="9" name="テキスト ボックス 8"/>
          <p:cNvSpPr txBox="1"/>
          <p:nvPr/>
        </p:nvSpPr>
        <p:spPr>
          <a:xfrm>
            <a:off x="3428992" y="3844357"/>
            <a:ext cx="2143140" cy="584775"/>
          </a:xfrm>
          <a:prstGeom prst="rect">
            <a:avLst/>
          </a:prstGeom>
          <a:noFill/>
        </p:spPr>
        <p:txBody>
          <a:bodyPr wrap="square" rtlCol="0">
            <a:spAutoFit/>
          </a:bodyPr>
          <a:lstStyle/>
          <a:p>
            <a:pPr algn="ctr"/>
            <a:r>
              <a:rPr lang="ja-JP" altLang="en-US" sz="1600" dirty="0" smtClean="0">
                <a:solidFill>
                  <a:schemeClr val="accent1">
                    <a:lumMod val="40000"/>
                    <a:lumOff val="60000"/>
                  </a:schemeClr>
                </a:solidFill>
              </a:rPr>
              <a:t>新しく作成する</a:t>
            </a:r>
            <a:r>
              <a:rPr lang="en-US" altLang="ja-JP" sz="1600" dirty="0" smtClean="0">
                <a:solidFill>
                  <a:schemeClr val="accent1">
                    <a:lumMod val="40000"/>
                    <a:lumOff val="60000"/>
                  </a:schemeClr>
                </a:solidFill>
              </a:rPr>
              <a:t/>
            </a:r>
            <a:br>
              <a:rPr lang="en-US" altLang="ja-JP" sz="1600" dirty="0" smtClean="0">
                <a:solidFill>
                  <a:schemeClr val="accent1">
                    <a:lumMod val="40000"/>
                    <a:lumOff val="60000"/>
                  </a:schemeClr>
                </a:solidFill>
              </a:rPr>
            </a:br>
            <a:r>
              <a:rPr lang="ja-JP" altLang="en-US" sz="1600" dirty="0" smtClean="0">
                <a:solidFill>
                  <a:schemeClr val="accent1">
                    <a:lumMod val="40000"/>
                    <a:lumOff val="60000"/>
                  </a:schemeClr>
                </a:solidFill>
              </a:rPr>
              <a:t>ローカルブランチ名</a:t>
            </a:r>
            <a:endParaRPr lang="en-US" sz="1600" dirty="0">
              <a:solidFill>
                <a:schemeClr val="accent1">
                  <a:lumMod val="40000"/>
                  <a:lumOff val="60000"/>
                </a:schemeClr>
              </a:solidFill>
            </a:endParaRPr>
          </a:p>
        </p:txBody>
      </p:sp>
      <p:sp>
        <p:nvSpPr>
          <p:cNvPr id="10" name="テキスト ボックス 9"/>
          <p:cNvSpPr txBox="1"/>
          <p:nvPr/>
        </p:nvSpPr>
        <p:spPr>
          <a:xfrm>
            <a:off x="5850510" y="3844357"/>
            <a:ext cx="2143140" cy="584775"/>
          </a:xfrm>
          <a:prstGeom prst="rect">
            <a:avLst/>
          </a:prstGeom>
          <a:noFill/>
        </p:spPr>
        <p:txBody>
          <a:bodyPr wrap="square" rtlCol="0">
            <a:spAutoFit/>
          </a:bodyPr>
          <a:lstStyle/>
          <a:p>
            <a:pPr algn="ctr"/>
            <a:r>
              <a:rPr lang="ja-JP" altLang="en-US" sz="1600" dirty="0" smtClean="0">
                <a:solidFill>
                  <a:schemeClr val="accent2">
                    <a:lumMod val="20000"/>
                    <a:lumOff val="80000"/>
                  </a:schemeClr>
                </a:solidFill>
              </a:rPr>
              <a:t>対象の</a:t>
            </a:r>
            <a:r>
              <a:rPr lang="en-US" altLang="ja-JP" sz="1600" dirty="0" smtClean="0">
                <a:solidFill>
                  <a:schemeClr val="accent2">
                    <a:lumMod val="20000"/>
                    <a:lumOff val="80000"/>
                  </a:schemeClr>
                </a:solidFill>
              </a:rPr>
              <a:t/>
            </a:r>
            <a:br>
              <a:rPr lang="en-US" altLang="ja-JP" sz="1600" dirty="0" smtClean="0">
                <a:solidFill>
                  <a:schemeClr val="accent2">
                    <a:lumMod val="20000"/>
                    <a:lumOff val="80000"/>
                  </a:schemeClr>
                </a:solidFill>
              </a:rPr>
            </a:br>
            <a:r>
              <a:rPr lang="ja-JP" altLang="en-US" sz="1600" dirty="0" smtClean="0">
                <a:solidFill>
                  <a:schemeClr val="accent2">
                    <a:lumMod val="20000"/>
                    <a:lumOff val="80000"/>
                  </a:schemeClr>
                </a:solidFill>
              </a:rPr>
              <a:t>リモートブランチ名</a:t>
            </a:r>
            <a:endParaRPr lang="en-US" sz="1600" dirty="0">
              <a:solidFill>
                <a:schemeClr val="accent2">
                  <a:lumMod val="20000"/>
                  <a:lumOff val="80000"/>
                </a:schemeClr>
              </a:solidFill>
            </a:endParaRPr>
          </a:p>
        </p:txBody>
      </p:sp>
      <p:sp>
        <p:nvSpPr>
          <p:cNvPr id="11" name="角丸四角形 10"/>
          <p:cNvSpPr/>
          <p:nvPr/>
        </p:nvSpPr>
        <p:spPr>
          <a:xfrm>
            <a:off x="3643306" y="3335440"/>
            <a:ext cx="1714512" cy="428628"/>
          </a:xfrm>
          <a:prstGeom prst="roundRect">
            <a:avLst/>
          </a:prstGeom>
          <a:noFill/>
          <a:ln w="1905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角丸四角形 11"/>
          <p:cNvSpPr/>
          <p:nvPr/>
        </p:nvSpPr>
        <p:spPr>
          <a:xfrm>
            <a:off x="5500694" y="3330368"/>
            <a:ext cx="2786082" cy="428628"/>
          </a:xfrm>
          <a:prstGeom prst="roundRect">
            <a:avLst/>
          </a:prstGeom>
          <a:noFill/>
          <a:ln w="19050">
            <a:solidFill>
              <a:schemeClr val="accent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p:txBody>
          <a:bodyPr/>
          <a:lstStyle/>
          <a:p>
            <a:r>
              <a:rPr lang="ja-JP" altLang="en-US" dirty="0" smtClean="0"/>
              <a:t>主観あり</a:t>
            </a:r>
            <a:endParaRPr lang="en-US" dirty="0"/>
          </a:p>
        </p:txBody>
      </p:sp>
      <p:sp>
        <p:nvSpPr>
          <p:cNvPr id="4" name="タイトル 3"/>
          <p:cNvSpPr>
            <a:spLocks noGrp="1"/>
          </p:cNvSpPr>
          <p:nvPr>
            <p:ph type="title"/>
          </p:nvPr>
        </p:nvSpPr>
        <p:spPr/>
        <p:txBody>
          <a:bodyPr/>
          <a:lstStyle/>
          <a:p>
            <a:r>
              <a:rPr lang="en-US" altLang="ja-JP" dirty="0" smtClean="0"/>
              <a:t>Git </a:t>
            </a:r>
            <a:r>
              <a:rPr lang="ja-JP" altLang="en-US" dirty="0" smtClean="0"/>
              <a:t>の特徴</a:t>
            </a:r>
            <a:endParaRPr 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中央サーバにない新しいブランチをプッシュ</a:t>
            </a:r>
            <a:endParaRPr kumimoji="1" lang="ja-JP" altLang="en-US" sz="3200" dirty="0"/>
          </a:p>
        </p:txBody>
      </p:sp>
      <p:sp>
        <p:nvSpPr>
          <p:cNvPr id="3" name="コンテンツ プレースホルダ 2"/>
          <p:cNvSpPr>
            <a:spLocks noGrp="1"/>
          </p:cNvSpPr>
          <p:nvPr>
            <p:ph idx="1"/>
          </p:nvPr>
        </p:nvSpPr>
        <p:spPr/>
        <p:txBody>
          <a:bodyPr/>
          <a:lstStyle/>
          <a:p>
            <a:r>
              <a:rPr kumimoji="1" lang="ja-JP" altLang="en-US" dirty="0" smtClean="0"/>
              <a:t>例えば、以下のようにローカルブランチを作成した場合、このローカルブランチに対応するブランチはリモートリポジトリにはまだ存在しない。</a:t>
            </a:r>
            <a:endParaRPr kumimoji="1" lang="en-US" altLang="ja-JP" dirty="0" smtClean="0"/>
          </a:p>
          <a:p>
            <a:pPr lvl="1">
              <a:buNone/>
            </a:pPr>
            <a:r>
              <a:rPr kumimoji="1" lang="en-US" altLang="ja-JP" dirty="0" smtClean="0">
                <a:latin typeface="Lucida Console" pitchFamily="49" charset="0"/>
              </a:rPr>
              <a:t>	$ </a:t>
            </a:r>
            <a:r>
              <a:rPr kumimoji="1" lang="en-US" altLang="ja-JP" dirty="0" err="1" smtClean="0">
                <a:latin typeface="Lucida Console" pitchFamily="49" charset="0"/>
              </a:rPr>
              <a:t>git</a:t>
            </a:r>
            <a:r>
              <a:rPr kumimoji="1" lang="en-US" altLang="ja-JP" dirty="0" smtClean="0">
                <a:latin typeface="Lucida Console" pitchFamily="49" charset="0"/>
              </a:rPr>
              <a:t> branch </a:t>
            </a:r>
            <a:r>
              <a:rPr kumimoji="1" lang="en-US" altLang="ja-JP" dirty="0" err="1" smtClean="0">
                <a:latin typeface="Lucida Console" pitchFamily="49" charset="0"/>
              </a:rPr>
              <a:t>new_branch</a:t>
            </a:r>
            <a:endParaRPr kumimoji="1" lang="en-US" altLang="ja-JP" dirty="0" smtClean="0">
              <a:latin typeface="Lucida Console" pitchFamily="49" charset="0"/>
            </a:endParaRPr>
          </a:p>
          <a:p>
            <a:r>
              <a:rPr kumimoji="1" lang="ja-JP" altLang="en-US" dirty="0" smtClean="0"/>
              <a:t>リモートにブランチを新規作成する場合は、</a:t>
            </a:r>
            <a:r>
              <a:rPr kumimoji="1" lang="en-US" altLang="ja-JP" dirty="0" smtClean="0"/>
              <a:t>push </a:t>
            </a:r>
            <a:r>
              <a:rPr kumimoji="1" lang="ja-JP" altLang="en-US" dirty="0" smtClean="0"/>
              <a:t>時にローカルブランチ名を指定する。</a:t>
            </a:r>
            <a:endParaRPr kumimoji="1" lang="en-US" altLang="ja-JP" dirty="0" smtClean="0"/>
          </a:p>
          <a:p>
            <a:pPr lvl="1">
              <a:buNone/>
            </a:pPr>
            <a:r>
              <a:rPr kumimoji="1" lang="en-US" altLang="ja-JP" dirty="0" smtClean="0">
                <a:latin typeface="Lucida Console" pitchFamily="49" charset="0"/>
              </a:rPr>
              <a:t>	$ </a:t>
            </a:r>
            <a:r>
              <a:rPr kumimoji="1" lang="en-US" altLang="ja-JP" dirty="0" err="1" smtClean="0">
                <a:latin typeface="Lucida Console" pitchFamily="49" charset="0"/>
              </a:rPr>
              <a:t>git</a:t>
            </a:r>
            <a:r>
              <a:rPr kumimoji="1" lang="en-US" altLang="ja-JP" dirty="0" smtClean="0">
                <a:latin typeface="Lucida Console" pitchFamily="49" charset="0"/>
              </a:rPr>
              <a:t> push origin </a:t>
            </a:r>
            <a:r>
              <a:rPr kumimoji="1" lang="en-US" altLang="ja-JP" dirty="0" err="1" smtClean="0">
                <a:latin typeface="Lucida Console" pitchFamily="49" charset="0"/>
              </a:rPr>
              <a:t>new_branch</a:t>
            </a:r>
            <a:endParaRPr kumimoji="1" lang="ja-JP" altLang="en-US" dirty="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a:t>
            </a:r>
            <a:r>
              <a:rPr lang="en-US" altLang="ja-JP" dirty="0" smtClean="0"/>
              <a:t>Git</a:t>
            </a:r>
            <a:r>
              <a:rPr lang="ja-JP" altLang="en-US" dirty="0" smtClean="0"/>
              <a:t>コマンドの設定）</a:t>
            </a:r>
            <a:endParaRPr lang="en-US" dirty="0"/>
          </a:p>
        </p:txBody>
      </p:sp>
      <p:sp>
        <p:nvSpPr>
          <p:cNvPr id="3" name="コンテンツ プレースホルダ 2"/>
          <p:cNvSpPr>
            <a:spLocks noGrp="1"/>
          </p:cNvSpPr>
          <p:nvPr>
            <p:ph idx="1"/>
          </p:nvPr>
        </p:nvSpPr>
        <p:spPr>
          <a:xfrm>
            <a:off x="428596" y="1000108"/>
            <a:ext cx="8715404" cy="4857784"/>
          </a:xfrm>
        </p:spPr>
        <p:txBody>
          <a:bodyPr>
            <a:normAutofit/>
          </a:bodyPr>
          <a:lstStyle/>
          <a:p>
            <a:pPr>
              <a:buNone/>
            </a:pPr>
            <a:r>
              <a:rPr lang="ja-JP" altLang="en-US" sz="2400" dirty="0" smtClean="0"/>
              <a:t>必須</a:t>
            </a:r>
            <a:r>
              <a:rPr lang="en-US" altLang="ja-JP" sz="2400" dirty="0" smtClean="0"/>
              <a:t>: </a:t>
            </a:r>
            <a:r>
              <a:rPr lang="ja-JP" altLang="en-US" sz="2400" dirty="0" smtClean="0"/>
              <a:t>コミットのログに表示されるユーザ名の設定など</a:t>
            </a:r>
            <a:endParaRPr lang="en-US" altLang="ja-JP" sz="2400" dirty="0" smtClean="0"/>
          </a:p>
          <a:p>
            <a:pPr lvl="1">
              <a:buNone/>
            </a:pPr>
            <a:endParaRPr lang="en-US" altLang="ja-JP" sz="1600" dirty="0" smtClean="0">
              <a:latin typeface="Lucida Console" pitchFamily="49" charset="0"/>
            </a:endParaRPr>
          </a:p>
          <a:p>
            <a:pPr lvl="1">
              <a:buNone/>
            </a:pPr>
            <a:r>
              <a:rPr lang="en-US" altLang="ja-JP" sz="1600" dirty="0" smtClean="0">
                <a:latin typeface="Lucida Console" pitchFamily="49" charset="0"/>
              </a:rPr>
              <a:t>$ git </a:t>
            </a:r>
            <a:r>
              <a:rPr lang="en-US" altLang="ja-JP" sz="1600" dirty="0" err="1" smtClean="0">
                <a:latin typeface="Lucida Console" pitchFamily="49" charset="0"/>
              </a:rPr>
              <a:t>config</a:t>
            </a:r>
            <a:r>
              <a:rPr lang="en-US" altLang="ja-JP" sz="1600" dirty="0" smtClean="0">
                <a:latin typeface="Lucida Console" pitchFamily="49" charset="0"/>
              </a:rPr>
              <a:t> --global user.name </a:t>
            </a:r>
            <a:r>
              <a:rPr lang="en-US" altLang="ja-JP" sz="1600" dirty="0" smtClean="0">
                <a:latin typeface="Lucida Console" pitchFamily="49" charset="0"/>
              </a:rPr>
              <a:t>“</a:t>
            </a:r>
            <a:r>
              <a:rPr lang="en-US" altLang="ja-JP" sz="1600" dirty="0" smtClean="0">
                <a:latin typeface="Lucida Console" pitchFamily="49" charset="0"/>
              </a:rPr>
              <a:t>Taro Yamada</a:t>
            </a:r>
            <a:r>
              <a:rPr lang="en-US" altLang="ja-JP" sz="1600" dirty="0" smtClean="0">
                <a:latin typeface="Lucida Console" pitchFamily="49" charset="0"/>
              </a:rPr>
              <a:t>“</a:t>
            </a:r>
            <a:endParaRPr lang="en-US" altLang="ja-JP" sz="1600" dirty="0" smtClean="0">
              <a:latin typeface="Lucida Console" pitchFamily="49" charset="0"/>
            </a:endParaRPr>
          </a:p>
          <a:p>
            <a:pPr lvl="1">
              <a:buNone/>
            </a:pPr>
            <a:r>
              <a:rPr lang="en-US" altLang="ja-JP" sz="1600" dirty="0" smtClean="0">
                <a:latin typeface="Lucida Console" pitchFamily="49" charset="0"/>
              </a:rPr>
              <a:t>$ git </a:t>
            </a:r>
            <a:r>
              <a:rPr lang="en-US" altLang="ja-JP" sz="1600" dirty="0" err="1" smtClean="0">
                <a:latin typeface="Lucida Console" pitchFamily="49" charset="0"/>
              </a:rPr>
              <a:t>config</a:t>
            </a:r>
            <a:r>
              <a:rPr lang="en-US" altLang="ja-JP" sz="1600" dirty="0" smtClean="0">
                <a:latin typeface="Lucida Console" pitchFamily="49" charset="0"/>
              </a:rPr>
              <a:t> --global </a:t>
            </a:r>
            <a:r>
              <a:rPr lang="en-US" altLang="ja-JP" sz="1600" dirty="0" err="1" smtClean="0">
                <a:latin typeface="Lucida Console" pitchFamily="49" charset="0"/>
              </a:rPr>
              <a:t>user.email</a:t>
            </a:r>
            <a:r>
              <a:rPr lang="en-US" altLang="ja-JP" sz="1600" dirty="0" smtClean="0">
                <a:latin typeface="Lucida Console" pitchFamily="49" charset="0"/>
              </a:rPr>
              <a:t>  </a:t>
            </a:r>
            <a:r>
              <a:rPr lang="en-US" altLang="ja-JP" sz="1600" dirty="0" smtClean="0">
                <a:latin typeface="Lucida Console" pitchFamily="49" charset="0"/>
              </a:rPr>
              <a:t>“taro@example.com</a:t>
            </a:r>
            <a:r>
              <a:rPr lang="en-US" altLang="ja-JP" sz="1600" dirty="0" smtClean="0">
                <a:latin typeface="Lucida Console" pitchFamily="49" charset="0"/>
              </a:rPr>
              <a:t>”</a:t>
            </a:r>
          </a:p>
          <a:p>
            <a:pPr lvl="1">
              <a:buNone/>
            </a:pPr>
            <a:endParaRPr lang="en-US" altLang="ja-JP" dirty="0" smtClean="0"/>
          </a:p>
          <a:p>
            <a:pPr>
              <a:buNone/>
            </a:pPr>
            <a:r>
              <a:rPr lang="en-US" altLang="ja-JP" sz="2400" dirty="0" smtClean="0"/>
              <a:t>git </a:t>
            </a:r>
            <a:r>
              <a:rPr lang="ja-JP" altLang="en-US" sz="2400" dirty="0" smtClean="0"/>
              <a:t>のコマンド出力 </a:t>
            </a:r>
            <a:r>
              <a:rPr lang="en-US" altLang="ja-JP" sz="2400" dirty="0" smtClean="0"/>
              <a:t>(log/status/diff) </a:t>
            </a:r>
            <a:r>
              <a:rPr lang="ja-JP" altLang="en-US" sz="2400" dirty="0" smtClean="0"/>
              <a:t>をカラフルに</a:t>
            </a:r>
            <a:endParaRPr lang="en-US" altLang="ja-JP" sz="2400" dirty="0" smtClean="0"/>
          </a:p>
          <a:p>
            <a:pPr lvl="1">
              <a:buNone/>
            </a:pPr>
            <a:endParaRPr lang="en-US" altLang="ja-JP" sz="1700" dirty="0" smtClean="0">
              <a:latin typeface="Lucida Console" pitchFamily="49" charset="0"/>
            </a:endParaRPr>
          </a:p>
          <a:p>
            <a:pPr lvl="1">
              <a:buNone/>
            </a:pPr>
            <a:r>
              <a:rPr lang="en-US" altLang="ja-JP" sz="1700" dirty="0" smtClean="0">
                <a:latin typeface="Lucida Console" pitchFamily="49" charset="0"/>
              </a:rPr>
              <a:t>$ git </a:t>
            </a:r>
            <a:r>
              <a:rPr lang="en-US" altLang="ja-JP" sz="1700" dirty="0" err="1" smtClean="0">
                <a:latin typeface="Lucida Console" pitchFamily="49" charset="0"/>
              </a:rPr>
              <a:t>config</a:t>
            </a:r>
            <a:r>
              <a:rPr lang="en-US" altLang="ja-JP" sz="1700" dirty="0" smtClean="0">
                <a:latin typeface="Lucida Console" pitchFamily="49" charset="0"/>
              </a:rPr>
              <a:t> --global </a:t>
            </a:r>
            <a:r>
              <a:rPr lang="en-US" altLang="ja-JP" sz="1700" dirty="0" err="1" smtClean="0">
                <a:latin typeface="Lucida Console" pitchFamily="49" charset="0"/>
              </a:rPr>
              <a:t>color.ui</a:t>
            </a:r>
            <a:r>
              <a:rPr lang="en-US" altLang="ja-JP" sz="1700" dirty="0" smtClean="0">
                <a:latin typeface="Lucida Console" pitchFamily="49" charset="0"/>
              </a:rPr>
              <a:t> "auto”</a:t>
            </a:r>
            <a:br>
              <a:rPr lang="en-US" altLang="ja-JP" sz="1700" dirty="0" smtClean="0">
                <a:latin typeface="Lucida Console" pitchFamily="49" charset="0"/>
              </a:rPr>
            </a:br>
            <a:endParaRPr lang="en-US" altLang="ja-JP" dirty="0" smtClean="0"/>
          </a:p>
          <a:p>
            <a:pPr>
              <a:buNone/>
            </a:pPr>
            <a:r>
              <a:rPr lang="en-US" altLang="ja-JP" sz="2400" dirty="0" smtClean="0"/>
              <a:t>commit </a:t>
            </a:r>
            <a:r>
              <a:rPr lang="ja-JP" altLang="en-US" sz="2400" dirty="0" smtClean="0"/>
              <a:t>時のコメント記述に使用するエディタ</a:t>
            </a:r>
          </a:p>
          <a:p>
            <a:pPr lvl="1">
              <a:buNone/>
            </a:pPr>
            <a:endParaRPr lang="en-US" altLang="ja-JP" sz="1700" dirty="0" smtClean="0">
              <a:latin typeface="Lucida Console" pitchFamily="49" charset="0"/>
            </a:endParaRPr>
          </a:p>
          <a:p>
            <a:pPr lvl="1">
              <a:buNone/>
            </a:pPr>
            <a:r>
              <a:rPr lang="en-US" altLang="ja-JP" sz="1700" dirty="0" smtClean="0">
                <a:latin typeface="Lucida Console" pitchFamily="49" charset="0"/>
              </a:rPr>
              <a:t>$ git </a:t>
            </a:r>
            <a:r>
              <a:rPr lang="en-US" altLang="ja-JP" sz="1700" dirty="0" err="1" smtClean="0">
                <a:latin typeface="Lucida Console" pitchFamily="49" charset="0"/>
              </a:rPr>
              <a:t>config</a:t>
            </a:r>
            <a:r>
              <a:rPr lang="en-US" altLang="ja-JP" sz="1700" dirty="0" smtClean="0">
                <a:latin typeface="Lucida Console" pitchFamily="49" charset="0"/>
              </a:rPr>
              <a:t> --global </a:t>
            </a:r>
            <a:r>
              <a:rPr lang="en-US" altLang="ja-JP" sz="1700" dirty="0" err="1" smtClean="0">
                <a:latin typeface="Lucida Console" pitchFamily="49" charset="0"/>
              </a:rPr>
              <a:t>core.editor</a:t>
            </a:r>
            <a:r>
              <a:rPr lang="en-US" altLang="ja-JP" sz="1700" dirty="0" smtClean="0">
                <a:latin typeface="Lucida Console" pitchFamily="49" charset="0"/>
              </a:rPr>
              <a:t> "vim“</a:t>
            </a:r>
          </a:p>
        </p:txBody>
      </p:sp>
      <p:sp>
        <p:nvSpPr>
          <p:cNvPr id="4" name="正方形/長方形 3"/>
          <p:cNvSpPr/>
          <p:nvPr/>
        </p:nvSpPr>
        <p:spPr>
          <a:xfrm>
            <a:off x="1643042" y="6060064"/>
            <a:ext cx="7215238" cy="369332"/>
          </a:xfrm>
          <a:prstGeom prst="rect">
            <a:avLst/>
          </a:prstGeom>
        </p:spPr>
        <p:txBody>
          <a:bodyPr wrap="square">
            <a:spAutoFit/>
          </a:bodyPr>
          <a:lstStyle/>
          <a:p>
            <a:pPr algn="r"/>
            <a:r>
              <a:rPr lang="en-US" altLang="ja-JP" dirty="0" smtClean="0"/>
              <a:t>※</a:t>
            </a:r>
            <a:r>
              <a:rPr lang="ja-JP" altLang="en-US" dirty="0" smtClean="0"/>
              <a:t> </a:t>
            </a:r>
            <a:r>
              <a:rPr lang="en-US" altLang="ja-JP" dirty="0" smtClean="0"/>
              <a:t>git </a:t>
            </a:r>
            <a:r>
              <a:rPr lang="en-US" altLang="ja-JP" dirty="0" err="1" smtClean="0"/>
              <a:t>config</a:t>
            </a:r>
            <a:r>
              <a:rPr lang="en-US" altLang="ja-JP" dirty="0" smtClean="0"/>
              <a:t> --global </a:t>
            </a:r>
            <a:r>
              <a:rPr lang="ja-JP" altLang="en-US" dirty="0" smtClean="0"/>
              <a:t>で設定した値は </a:t>
            </a:r>
            <a:r>
              <a:rPr lang="en-US" altLang="ja-JP" dirty="0" smtClean="0"/>
              <a:t>~/.</a:t>
            </a:r>
            <a:r>
              <a:rPr lang="en-US" altLang="ja-JP" dirty="0" err="1" smtClean="0"/>
              <a:t>gitconfig</a:t>
            </a:r>
            <a:r>
              <a:rPr lang="en-US" altLang="ja-JP" dirty="0" smtClean="0"/>
              <a:t> </a:t>
            </a:r>
            <a:r>
              <a:rPr lang="ja-JP" altLang="en-US" dirty="0" err="1" smtClean="0"/>
              <a:t>に保</a:t>
            </a:r>
            <a:r>
              <a:rPr lang="ja-JP" altLang="en-US" dirty="0" smtClean="0"/>
              <a:t>存される。</a:t>
            </a:r>
            <a:endParaRPr lang="en-US" altLang="ja-JP" dirty="0" smtClean="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日々の</a:t>
            </a:r>
            <a:r>
              <a:rPr lang="ja-JP" altLang="en-US" dirty="0" smtClean="0"/>
              <a:t>作業</a:t>
            </a:r>
            <a:endParaRPr lang="en-US" dirty="0"/>
          </a:p>
        </p:txBody>
      </p:sp>
      <p:sp>
        <p:nvSpPr>
          <p:cNvPr id="3" name="コンテンツ プレースホルダ 2"/>
          <p:cNvSpPr>
            <a:spLocks noGrp="1"/>
          </p:cNvSpPr>
          <p:nvPr>
            <p:ph idx="1"/>
          </p:nvPr>
        </p:nvSpPr>
        <p:spPr/>
        <p:txBody>
          <a:bodyPr>
            <a:noAutofit/>
          </a:bodyPr>
          <a:lstStyle/>
          <a:p>
            <a:pPr marL="265113" indent="-265113">
              <a:lnSpc>
                <a:spcPct val="80000"/>
              </a:lnSpc>
              <a:buFont typeface="+mj-lt"/>
              <a:buAutoNum type="arabicPeriod"/>
            </a:pPr>
            <a:r>
              <a:rPr lang="ja-JP" altLang="en-US" sz="1800" dirty="0" smtClean="0"/>
              <a:t>変更対象のブランチをチェックアウト</a:t>
            </a:r>
            <a:endParaRPr lang="en-US" altLang="ja-JP" sz="1800" dirty="0" smtClean="0"/>
          </a:p>
          <a:p>
            <a:pPr lvl="1">
              <a:lnSpc>
                <a:spcPct val="80000"/>
              </a:lnSpc>
              <a:buNone/>
            </a:pPr>
            <a:r>
              <a:rPr lang="en-US" sz="1600" dirty="0" smtClean="0">
                <a:latin typeface="Lucida Console" pitchFamily="49" charset="0"/>
              </a:rPr>
              <a:t>$ git checkout master</a:t>
            </a:r>
            <a:endParaRPr lang="en-US" altLang="ja-JP" sz="1600" dirty="0" smtClean="0">
              <a:latin typeface="Lucida Console" pitchFamily="49" charset="0"/>
            </a:endParaRPr>
          </a:p>
          <a:p>
            <a:pPr marL="265113" indent="-265113">
              <a:lnSpc>
                <a:spcPct val="80000"/>
              </a:lnSpc>
              <a:buFont typeface="+mj-lt"/>
              <a:buAutoNum type="arabicPeriod"/>
            </a:pPr>
            <a:r>
              <a:rPr lang="ja-JP" altLang="en-US" sz="1800" dirty="0" smtClean="0"/>
              <a:t>中央リポジトリから変更を取り込む</a:t>
            </a:r>
            <a:endParaRPr lang="en-US" altLang="ja-JP" sz="1800" dirty="0" smtClean="0"/>
          </a:p>
          <a:p>
            <a:pPr lvl="1">
              <a:lnSpc>
                <a:spcPct val="80000"/>
              </a:lnSpc>
              <a:buNone/>
            </a:pPr>
            <a:r>
              <a:rPr lang="en-US" sz="1600" dirty="0" smtClean="0">
                <a:latin typeface="Lucida Console" pitchFamily="49" charset="0"/>
              </a:rPr>
              <a:t>$ git pull</a:t>
            </a:r>
          </a:p>
          <a:p>
            <a:pPr marL="265113" indent="-265113">
              <a:lnSpc>
                <a:spcPct val="80000"/>
              </a:lnSpc>
              <a:buFont typeface="+mj-lt"/>
              <a:buAutoNum type="arabicPeriod"/>
            </a:pPr>
            <a:r>
              <a:rPr lang="ja-JP" altLang="en-US" sz="1800" dirty="0" smtClean="0"/>
              <a:t>ファイルを修正 </a:t>
            </a:r>
            <a:r>
              <a:rPr lang="en-US" altLang="ja-JP" sz="1800" dirty="0" smtClean="0">
                <a:sym typeface="Wingdings" pitchFamily="2" charset="2"/>
              </a:rPr>
              <a:t> </a:t>
            </a:r>
            <a:r>
              <a:rPr lang="ja-JP" altLang="en-US" sz="1800" dirty="0" smtClean="0"/>
              <a:t>動作確認     </a:t>
            </a:r>
            <a:r>
              <a:rPr lang="en-US" altLang="ja-JP" sz="1800" dirty="0" smtClean="0">
                <a:solidFill>
                  <a:schemeClr val="accent1">
                    <a:lumMod val="40000"/>
                    <a:lumOff val="60000"/>
                  </a:schemeClr>
                </a:solidFill>
              </a:rPr>
              <a:t># Daily</a:t>
            </a:r>
            <a:r>
              <a:rPr lang="ja-JP" altLang="en-US" sz="1800" dirty="0" smtClean="0">
                <a:solidFill>
                  <a:schemeClr val="accent1">
                    <a:lumMod val="40000"/>
                    <a:lumOff val="60000"/>
                  </a:schemeClr>
                </a:solidFill>
              </a:rPr>
              <a:t> イメージをベースに確認</a:t>
            </a:r>
            <a:endParaRPr lang="en-US" altLang="ja-JP" sz="1800" dirty="0" smtClean="0">
              <a:solidFill>
                <a:schemeClr val="accent1">
                  <a:lumMod val="40000"/>
                  <a:lumOff val="60000"/>
                </a:schemeClr>
              </a:solidFill>
            </a:endParaRPr>
          </a:p>
          <a:p>
            <a:pPr marL="265113" indent="-265113">
              <a:lnSpc>
                <a:spcPct val="80000"/>
              </a:lnSpc>
              <a:buFont typeface="+mj-lt"/>
              <a:buAutoNum type="arabicPeriod"/>
            </a:pPr>
            <a:r>
              <a:rPr lang="ja-JP" altLang="en-US" sz="1800" dirty="0" smtClean="0"/>
              <a:t>修正差分を確認</a:t>
            </a:r>
            <a:endParaRPr lang="en-US" altLang="ja-JP" sz="1800" dirty="0" smtClean="0"/>
          </a:p>
          <a:p>
            <a:pPr marL="627063" lvl="1">
              <a:lnSpc>
                <a:spcPct val="80000"/>
              </a:lnSpc>
              <a:buNone/>
            </a:pPr>
            <a:r>
              <a:rPr lang="en-US" altLang="ja-JP" sz="1600" dirty="0" smtClean="0">
                <a:latin typeface="Lucida Console" pitchFamily="49" charset="0"/>
              </a:rPr>
              <a:t>$ git status  </a:t>
            </a:r>
            <a:r>
              <a:rPr lang="en-US" altLang="ja-JP" sz="1600" dirty="0" smtClean="0">
                <a:solidFill>
                  <a:schemeClr val="accent1">
                    <a:lumMod val="40000"/>
                    <a:lumOff val="60000"/>
                  </a:schemeClr>
                </a:solidFill>
                <a:latin typeface="Lucida Console" pitchFamily="49" charset="0"/>
              </a:rPr>
              <a:t># Changed but not updated: </a:t>
            </a:r>
            <a:r>
              <a:rPr lang="ja-JP" altLang="en-US" sz="1600" dirty="0" smtClean="0">
                <a:solidFill>
                  <a:schemeClr val="accent1">
                    <a:lumMod val="40000"/>
                    <a:lumOff val="60000"/>
                  </a:schemeClr>
                </a:solidFill>
                <a:latin typeface="Lucida Console" pitchFamily="49" charset="0"/>
              </a:rPr>
              <a:t>のセクションを確認</a:t>
            </a:r>
            <a:endParaRPr lang="en-US" altLang="ja-JP" sz="1600" dirty="0" smtClean="0">
              <a:solidFill>
                <a:schemeClr val="accent1">
                  <a:lumMod val="40000"/>
                  <a:lumOff val="60000"/>
                </a:schemeClr>
              </a:solidFill>
              <a:latin typeface="Lucida Console" pitchFamily="49" charset="0"/>
            </a:endParaRPr>
          </a:p>
          <a:p>
            <a:pPr marL="627063" lvl="1">
              <a:lnSpc>
                <a:spcPct val="80000"/>
              </a:lnSpc>
              <a:buNone/>
            </a:pPr>
            <a:r>
              <a:rPr lang="en-US" altLang="ja-JP" sz="1600" dirty="0" smtClean="0">
                <a:latin typeface="Lucida Console" pitchFamily="49" charset="0"/>
              </a:rPr>
              <a:t>$ git diff</a:t>
            </a:r>
          </a:p>
          <a:p>
            <a:pPr marL="265113" indent="-265113">
              <a:lnSpc>
                <a:spcPct val="80000"/>
              </a:lnSpc>
              <a:buFont typeface="+mj-lt"/>
              <a:buAutoNum type="arabicPeriod"/>
            </a:pPr>
            <a:r>
              <a:rPr lang="ja-JP" altLang="en-US" sz="1800" dirty="0" smtClean="0"/>
              <a:t>修正をステージング</a:t>
            </a:r>
            <a:endParaRPr lang="en-US" altLang="ja-JP" sz="1800" dirty="0" smtClean="0"/>
          </a:p>
          <a:p>
            <a:pPr marL="873125" lvl="1" indent="-514350">
              <a:lnSpc>
                <a:spcPct val="80000"/>
              </a:lnSpc>
              <a:buNone/>
            </a:pPr>
            <a:r>
              <a:rPr lang="en-US" altLang="ja-JP" sz="1600" dirty="0" smtClean="0">
                <a:latin typeface="Lucida Console" pitchFamily="49" charset="0"/>
              </a:rPr>
              <a:t>$ git add &lt;filename&gt;  </a:t>
            </a:r>
            <a:r>
              <a:rPr lang="en-US" altLang="ja-JP" sz="1600" dirty="0" smtClean="0">
                <a:solidFill>
                  <a:schemeClr val="accent1">
                    <a:lumMod val="40000"/>
                    <a:lumOff val="60000"/>
                  </a:schemeClr>
                </a:solidFill>
                <a:latin typeface="Lucida Console" pitchFamily="49" charset="0"/>
              </a:rPr>
              <a:t># </a:t>
            </a:r>
            <a:r>
              <a:rPr lang="ja-JP" altLang="en-US" sz="1600" dirty="0" smtClean="0">
                <a:solidFill>
                  <a:schemeClr val="accent1">
                    <a:lumMod val="40000"/>
                    <a:lumOff val="60000"/>
                  </a:schemeClr>
                </a:solidFill>
                <a:latin typeface="Lucida Console" pitchFamily="49" charset="0"/>
              </a:rPr>
              <a:t>ディレクトリごと指定することも可能</a:t>
            </a:r>
            <a:endParaRPr lang="en-US" altLang="ja-JP" sz="1600" dirty="0" smtClean="0">
              <a:solidFill>
                <a:schemeClr val="accent1">
                  <a:lumMod val="40000"/>
                  <a:lumOff val="60000"/>
                </a:schemeClr>
              </a:solidFill>
              <a:latin typeface="Lucida Console" pitchFamily="49" charset="0"/>
            </a:endParaRPr>
          </a:p>
          <a:p>
            <a:pPr marL="873125" lvl="1" indent="-514350">
              <a:lnSpc>
                <a:spcPct val="80000"/>
              </a:lnSpc>
              <a:buNone/>
            </a:pPr>
            <a:r>
              <a:rPr lang="en-US" altLang="ja-JP" sz="1600" dirty="0" smtClean="0">
                <a:latin typeface="Lucida Console" pitchFamily="49" charset="0"/>
              </a:rPr>
              <a:t>$ git </a:t>
            </a:r>
            <a:r>
              <a:rPr lang="en-US" altLang="ja-JP" sz="1600" dirty="0" err="1" smtClean="0">
                <a:latin typeface="Lucida Console" pitchFamily="49" charset="0"/>
              </a:rPr>
              <a:t>rm</a:t>
            </a:r>
            <a:r>
              <a:rPr lang="en-US" altLang="ja-JP" sz="1600" dirty="0" smtClean="0">
                <a:latin typeface="Lucida Console" pitchFamily="49" charset="0"/>
              </a:rPr>
              <a:t> &lt;filename&gt;</a:t>
            </a:r>
          </a:p>
          <a:p>
            <a:pPr marL="873125" lvl="1" indent="-514350">
              <a:lnSpc>
                <a:spcPct val="80000"/>
              </a:lnSpc>
              <a:buNone/>
            </a:pPr>
            <a:r>
              <a:rPr lang="en-US" altLang="ja-JP" sz="1600" dirty="0" smtClean="0">
                <a:latin typeface="Lucida Console" pitchFamily="49" charset="0"/>
              </a:rPr>
              <a:t>$ git </a:t>
            </a:r>
            <a:r>
              <a:rPr lang="en-US" altLang="ja-JP" sz="1600" dirty="0" err="1" smtClean="0">
                <a:latin typeface="Lucida Console" pitchFamily="49" charset="0"/>
              </a:rPr>
              <a:t>mv</a:t>
            </a:r>
            <a:r>
              <a:rPr lang="en-US" altLang="ja-JP" sz="1600" dirty="0" smtClean="0">
                <a:latin typeface="Lucida Console" pitchFamily="49" charset="0"/>
              </a:rPr>
              <a:t> &lt;old&gt; &lt;new&gt;</a:t>
            </a:r>
          </a:p>
          <a:p>
            <a:pPr marL="265113" indent="-265113">
              <a:lnSpc>
                <a:spcPct val="80000"/>
              </a:lnSpc>
              <a:buFont typeface="+mj-lt"/>
              <a:buAutoNum type="arabicPeriod"/>
            </a:pPr>
            <a:r>
              <a:rPr lang="ja-JP" altLang="en-US" sz="1800" dirty="0" smtClean="0"/>
              <a:t>ステージングされた内容を確認</a:t>
            </a:r>
            <a:endParaRPr lang="en-US" altLang="ja-JP" sz="1800" dirty="0" smtClean="0"/>
          </a:p>
          <a:p>
            <a:pPr marL="873125" lvl="1" indent="-514350">
              <a:lnSpc>
                <a:spcPct val="80000"/>
              </a:lnSpc>
              <a:buNone/>
            </a:pPr>
            <a:r>
              <a:rPr lang="en-US" altLang="ja-JP" sz="1600" dirty="0" smtClean="0">
                <a:latin typeface="Lucida Console" pitchFamily="49" charset="0"/>
              </a:rPr>
              <a:t>$ git status  </a:t>
            </a:r>
            <a:r>
              <a:rPr lang="en-US" altLang="ja-JP" sz="1600" dirty="0" smtClean="0">
                <a:solidFill>
                  <a:schemeClr val="accent1">
                    <a:lumMod val="40000"/>
                    <a:lumOff val="60000"/>
                  </a:schemeClr>
                </a:solidFill>
                <a:latin typeface="Lucida Console" pitchFamily="49" charset="0"/>
              </a:rPr>
              <a:t># Changes to be committed: </a:t>
            </a:r>
            <a:r>
              <a:rPr lang="ja-JP" altLang="en-US" sz="1600" dirty="0" smtClean="0">
                <a:solidFill>
                  <a:schemeClr val="accent1">
                    <a:lumMod val="40000"/>
                    <a:lumOff val="60000"/>
                  </a:schemeClr>
                </a:solidFill>
                <a:latin typeface="Lucida Console" pitchFamily="49" charset="0"/>
              </a:rPr>
              <a:t>のセクションを確認</a:t>
            </a:r>
            <a:endParaRPr lang="en-US" altLang="ja-JP" sz="1600" dirty="0" smtClean="0">
              <a:solidFill>
                <a:schemeClr val="accent1">
                  <a:lumMod val="40000"/>
                  <a:lumOff val="60000"/>
                </a:schemeClr>
              </a:solidFill>
              <a:latin typeface="Lucida Console" pitchFamily="49" charset="0"/>
            </a:endParaRPr>
          </a:p>
          <a:p>
            <a:pPr marL="873125" lvl="1" indent="-514350">
              <a:lnSpc>
                <a:spcPct val="80000"/>
              </a:lnSpc>
              <a:buNone/>
            </a:pPr>
            <a:r>
              <a:rPr lang="en-US" altLang="ja-JP" sz="1600" dirty="0" smtClean="0">
                <a:latin typeface="Lucida Console" pitchFamily="49" charset="0"/>
              </a:rPr>
              <a:t>$ git diff --cached</a:t>
            </a:r>
          </a:p>
          <a:p>
            <a:pPr marL="265113" indent="-265113">
              <a:lnSpc>
                <a:spcPct val="80000"/>
              </a:lnSpc>
              <a:buFont typeface="+mj-lt"/>
              <a:buAutoNum type="arabicPeriod"/>
            </a:pPr>
            <a:r>
              <a:rPr lang="ja-JP" altLang="en-US" sz="1800" dirty="0" smtClean="0"/>
              <a:t>ローカルリポジトリへコミット</a:t>
            </a:r>
            <a:endParaRPr lang="en-US" altLang="ja-JP" sz="1800" dirty="0" smtClean="0"/>
          </a:p>
          <a:p>
            <a:pPr marL="873125" lvl="1" indent="-514350">
              <a:lnSpc>
                <a:spcPct val="80000"/>
              </a:lnSpc>
              <a:buNone/>
            </a:pPr>
            <a:r>
              <a:rPr lang="en-US" altLang="ja-JP" sz="1600" dirty="0" smtClean="0">
                <a:latin typeface="Lucida Console" pitchFamily="49" charset="0"/>
              </a:rPr>
              <a:t>$ git commit</a:t>
            </a:r>
          </a:p>
          <a:p>
            <a:pPr marL="265113" indent="-265113">
              <a:lnSpc>
                <a:spcPct val="80000"/>
              </a:lnSpc>
              <a:buFont typeface="+mj-lt"/>
              <a:buAutoNum type="arabicPeriod"/>
            </a:pPr>
            <a:r>
              <a:rPr lang="ja-JP" altLang="en-US" sz="1800" dirty="0" smtClean="0"/>
              <a:t>中央サーバ（リモートリポジトリ）へプッシュ </a:t>
            </a:r>
            <a:r>
              <a:rPr lang="en-US" altLang="ja-JP" sz="1800" dirty="0" smtClean="0">
                <a:sym typeface="Wingdings" pitchFamily="2" charset="2"/>
              </a:rPr>
              <a:t> </a:t>
            </a:r>
            <a:r>
              <a:rPr lang="en-US" altLang="ja-JP" sz="1800" dirty="0" smtClean="0">
                <a:sym typeface="Wingdings" pitchFamily="2" charset="2"/>
              </a:rPr>
              <a:t>CI </a:t>
            </a:r>
            <a:r>
              <a:rPr lang="ja-JP" altLang="en-US" sz="1800" dirty="0" smtClean="0">
                <a:sym typeface="Wingdings" pitchFamily="2" charset="2"/>
              </a:rPr>
              <a:t>ツールが</a:t>
            </a:r>
            <a:r>
              <a:rPr lang="ja-JP" altLang="en-US" sz="1800" dirty="0" smtClean="0">
                <a:sym typeface="Wingdings" pitchFamily="2" charset="2"/>
              </a:rPr>
              <a:t>動き始める</a:t>
            </a:r>
            <a:endParaRPr lang="en-US" altLang="ja-JP" sz="1800" dirty="0" smtClean="0"/>
          </a:p>
          <a:p>
            <a:pPr marL="873125" lvl="1" indent="-514350">
              <a:lnSpc>
                <a:spcPct val="80000"/>
              </a:lnSpc>
              <a:buNone/>
            </a:pPr>
            <a:r>
              <a:rPr lang="en-US" altLang="ja-JP" sz="1600" dirty="0" smtClean="0">
                <a:latin typeface="Lucida Console" pitchFamily="49" charset="0"/>
              </a:rPr>
              <a:t>$ git push</a:t>
            </a:r>
          </a:p>
          <a:p>
            <a:pPr marL="265113" indent="-265113">
              <a:lnSpc>
                <a:spcPct val="80000"/>
              </a:lnSpc>
              <a:buFont typeface="+mj-lt"/>
              <a:buAutoNum type="arabicPeriod"/>
            </a:pPr>
            <a:r>
              <a:rPr lang="en-US" altLang="ja-JP" sz="1800" dirty="0" smtClean="0"/>
              <a:t>CI </a:t>
            </a:r>
            <a:r>
              <a:rPr lang="ja-JP" altLang="en-US" sz="1800" dirty="0" smtClean="0"/>
              <a:t>で</a:t>
            </a:r>
            <a:r>
              <a:rPr lang="ja-JP" altLang="en-US" sz="1800" dirty="0" smtClean="0"/>
              <a:t>ビルドに成功したかを確認</a:t>
            </a:r>
            <a:endParaRPr lang="en-US" altLang="ja-JP" sz="18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32</a:t>
            </a:fld>
            <a:endParaRPr kumimoji="1" lang="ja-JP" altLang="en-US"/>
          </a:p>
        </p:txBody>
      </p:sp>
      <p:sp>
        <p:nvSpPr>
          <p:cNvPr id="5" name="TextBox 4"/>
          <p:cNvSpPr txBox="1"/>
          <p:nvPr/>
        </p:nvSpPr>
        <p:spPr>
          <a:xfrm>
            <a:off x="3995936" y="179929"/>
            <a:ext cx="5040560" cy="584775"/>
          </a:xfrm>
          <a:prstGeom prst="rect">
            <a:avLst/>
          </a:prstGeom>
          <a:noFill/>
        </p:spPr>
        <p:txBody>
          <a:bodyPr wrap="square" rtlCol="0">
            <a:spAutoFit/>
          </a:bodyPr>
          <a:lstStyle/>
          <a:p>
            <a:r>
              <a:rPr lang="ja-JP" altLang="en-US" sz="1600" dirty="0" smtClean="0"/>
              <a:t>説明を簡単</a:t>
            </a:r>
            <a:r>
              <a:rPr lang="ja-JP" altLang="en-US" sz="1600" dirty="0"/>
              <a:t>にするため </a:t>
            </a:r>
            <a:r>
              <a:rPr lang="en-US" altLang="ja-JP" sz="1600" dirty="0"/>
              <a:t>master </a:t>
            </a:r>
            <a:r>
              <a:rPr lang="ja-JP" altLang="en-US" sz="1600" dirty="0"/>
              <a:t>ブランチ</a:t>
            </a:r>
            <a:r>
              <a:rPr lang="ja-JP" altLang="en-US" sz="1600" dirty="0" smtClean="0"/>
              <a:t>のみを扱う例。</a:t>
            </a:r>
            <a:r>
              <a:rPr lang="en-US" altLang="ja-JP" sz="1600" dirty="0" smtClean="0"/>
              <a:t/>
            </a:r>
            <a:br>
              <a:rPr lang="en-US" altLang="ja-JP" sz="1600" dirty="0" smtClean="0"/>
            </a:br>
            <a:r>
              <a:rPr lang="ja-JP" altLang="en-US" sz="1600" dirty="0" smtClean="0"/>
              <a:t>本来はトピックブランチを作って作業すべきです。</a:t>
            </a:r>
            <a:endParaRPr kumimoji="1" lang="ja-JP"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間違ったコミットの取り消し</a:t>
            </a:r>
            <a:endParaRPr lang="en-US" dirty="0"/>
          </a:p>
        </p:txBody>
      </p:sp>
      <p:sp>
        <p:nvSpPr>
          <p:cNvPr id="3" name="コンテンツ プレースホルダ 2"/>
          <p:cNvSpPr>
            <a:spLocks noGrp="1"/>
          </p:cNvSpPr>
          <p:nvPr>
            <p:ph idx="1"/>
          </p:nvPr>
        </p:nvSpPr>
        <p:spPr/>
        <p:txBody>
          <a:bodyPr>
            <a:normAutofit fontScale="92500" lnSpcReduction="10000"/>
          </a:bodyPr>
          <a:lstStyle/>
          <a:p>
            <a:pPr>
              <a:lnSpc>
                <a:spcPct val="110000"/>
              </a:lnSpc>
            </a:pPr>
            <a:r>
              <a:rPr lang="ja-JP" altLang="en-US" dirty="0" smtClean="0"/>
              <a:t>おかしな変更を </a:t>
            </a:r>
            <a:r>
              <a:rPr lang="en-US" altLang="ja-JP" dirty="0" smtClean="0"/>
              <a:t>push </a:t>
            </a:r>
            <a:r>
              <a:rPr lang="ja-JP" altLang="en-US" dirty="0" smtClean="0"/>
              <a:t>をしてしまった場合は、以下のように </a:t>
            </a:r>
            <a:r>
              <a:rPr lang="en-US" altLang="ja-JP" dirty="0" smtClean="0"/>
              <a:t>revert </a:t>
            </a:r>
            <a:r>
              <a:rPr lang="ja-JP" altLang="en-US" dirty="0" smtClean="0"/>
              <a:t>できる</a:t>
            </a:r>
            <a:r>
              <a:rPr lang="ja-JP" altLang="en-US" dirty="0"/>
              <a:t>（</a:t>
            </a:r>
            <a:r>
              <a:rPr lang="ja-JP" altLang="en-US" dirty="0" smtClean="0"/>
              <a:t>社内のオートビルドを失敗させてしまい、すぐ</a:t>
            </a:r>
            <a:r>
              <a:rPr lang="ja-JP" altLang="en-US" dirty="0" smtClean="0"/>
              <a:t>に直せない場合はこれ</a:t>
            </a:r>
            <a:r>
              <a:rPr lang="ja-JP" altLang="en-US" dirty="0" smtClean="0"/>
              <a:t>で直す必要があるかも）。</a:t>
            </a:r>
            <a:endParaRPr lang="en-US" altLang="ja-JP" dirty="0" smtClean="0"/>
          </a:p>
          <a:p>
            <a:pPr lvl="1">
              <a:lnSpc>
                <a:spcPct val="110000"/>
              </a:lnSpc>
              <a:buNone/>
            </a:pPr>
            <a:r>
              <a:rPr lang="en-US" dirty="0" smtClean="0">
                <a:latin typeface="Lucida Console" pitchFamily="49" charset="0"/>
              </a:rPr>
              <a:t>	$ git log  </a:t>
            </a:r>
            <a:r>
              <a:rPr lang="en-US" dirty="0" smtClean="0">
                <a:solidFill>
                  <a:schemeClr val="accent1">
                    <a:lumMod val="40000"/>
                    <a:lumOff val="60000"/>
                  </a:schemeClr>
                </a:solidFill>
                <a:latin typeface="Lucida Console" pitchFamily="49" charset="0"/>
              </a:rPr>
              <a:t>#</a:t>
            </a:r>
            <a:r>
              <a:rPr lang="ja-JP" altLang="en-US" dirty="0" smtClean="0">
                <a:solidFill>
                  <a:schemeClr val="accent1">
                    <a:lumMod val="40000"/>
                    <a:lumOff val="60000"/>
                  </a:schemeClr>
                </a:solidFill>
                <a:latin typeface="Lucida Console" pitchFamily="49" charset="0"/>
              </a:rPr>
              <a:t> 失敗したコミットの</a:t>
            </a:r>
            <a:r>
              <a:rPr lang="en-US" altLang="ja-JP" dirty="0" smtClean="0">
                <a:solidFill>
                  <a:schemeClr val="accent1">
                    <a:lumMod val="40000"/>
                    <a:lumOff val="60000"/>
                  </a:schemeClr>
                </a:solidFill>
                <a:latin typeface="Lucida Console" pitchFamily="49" charset="0"/>
              </a:rPr>
              <a:t>ID</a:t>
            </a:r>
            <a:r>
              <a:rPr lang="ja-JP" altLang="en-US" dirty="0" smtClean="0">
                <a:solidFill>
                  <a:schemeClr val="accent1">
                    <a:lumMod val="40000"/>
                    <a:lumOff val="60000"/>
                  </a:schemeClr>
                </a:solidFill>
                <a:latin typeface="Lucida Console" pitchFamily="49" charset="0"/>
              </a:rPr>
              <a:t>を調べる</a:t>
            </a: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 git revert -n 93c1fcd05e2</a:t>
            </a:r>
            <a:r>
              <a:rPr lang="en-US" altLang="ja-JP" dirty="0" smtClean="0">
                <a:latin typeface="Lucida Console" pitchFamily="49" charset="0"/>
              </a:rPr>
              <a:t/>
            </a:r>
            <a:br>
              <a:rPr lang="en-US" altLang="ja-JP" dirty="0" smtClean="0">
                <a:latin typeface="Lucida Console" pitchFamily="49" charset="0"/>
              </a:rPr>
            </a:br>
            <a:r>
              <a:rPr lang="en-US" altLang="ja-JP" dirty="0" smtClean="0">
                <a:latin typeface="Lucida Console" pitchFamily="49" charset="0"/>
              </a:rPr>
              <a:t>$ git commit</a:t>
            </a:r>
            <a:br>
              <a:rPr lang="en-US" altLang="ja-JP" dirty="0" smtClean="0">
                <a:latin typeface="Lucida Console" pitchFamily="49" charset="0"/>
              </a:rPr>
            </a:br>
            <a:r>
              <a:rPr lang="en-US" altLang="ja-JP" dirty="0" smtClean="0">
                <a:latin typeface="Lucida Console" pitchFamily="49" charset="0"/>
              </a:rPr>
              <a:t>$ git push</a:t>
            </a:r>
          </a:p>
          <a:p>
            <a:pPr>
              <a:lnSpc>
                <a:spcPct val="110000"/>
              </a:lnSpc>
            </a:pPr>
            <a:r>
              <a:rPr lang="en-US" altLang="ja-JP" dirty="0" smtClean="0">
                <a:latin typeface="Lucida Console" pitchFamily="49" charset="0"/>
              </a:rPr>
              <a:t>Git </a:t>
            </a:r>
            <a:r>
              <a:rPr lang="ja-JP" altLang="en-US" dirty="0" smtClean="0">
                <a:latin typeface="Lucida Console" pitchFamily="49" charset="0"/>
              </a:rPr>
              <a:t>の </a:t>
            </a:r>
            <a:r>
              <a:rPr lang="en-US" altLang="ja-JP" dirty="0" smtClean="0">
                <a:latin typeface="Lucida Console" pitchFamily="49" charset="0"/>
              </a:rPr>
              <a:t>revert </a:t>
            </a:r>
            <a:r>
              <a:rPr lang="ja-JP" altLang="en-US" dirty="0" smtClean="0">
                <a:latin typeface="Lucida Console" pitchFamily="49" charset="0"/>
              </a:rPr>
              <a:t>は、対象となるコミットを打ち消すようなコミットを新しく作成することで実現される（一度 </a:t>
            </a:r>
            <a:r>
              <a:rPr lang="en-US" altLang="ja-JP" dirty="0" smtClean="0">
                <a:latin typeface="Lucida Console" pitchFamily="49" charset="0"/>
              </a:rPr>
              <a:t>push </a:t>
            </a:r>
            <a:r>
              <a:rPr lang="ja-JP" altLang="en-US" dirty="0" smtClean="0">
                <a:latin typeface="Lucida Console" pitchFamily="49" charset="0"/>
              </a:rPr>
              <a:t>すると、コミット情報が分散されていくのでこうするしかない）。</a:t>
            </a:r>
            <a:endParaRPr lang="en-US" altLang="ja-JP" dirty="0" smtClean="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33</a:t>
            </a:fld>
            <a:endParaRPr kumimoji="1" lang="ja-JP"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コミットをなかったことにする（危険）</a:t>
            </a:r>
            <a:endParaRPr lang="en-US" sz="3600" dirty="0"/>
          </a:p>
        </p:txBody>
      </p:sp>
      <p:sp>
        <p:nvSpPr>
          <p:cNvPr id="3" name="コンテンツ プレースホルダ 2"/>
          <p:cNvSpPr>
            <a:spLocks noGrp="1"/>
          </p:cNvSpPr>
          <p:nvPr>
            <p:ph idx="1"/>
          </p:nvPr>
        </p:nvSpPr>
        <p:spPr>
          <a:xfrm>
            <a:off x="428596" y="1000108"/>
            <a:ext cx="8258204" cy="5715040"/>
          </a:xfrm>
        </p:spPr>
        <p:txBody>
          <a:bodyPr>
            <a:normAutofit fontScale="85000" lnSpcReduction="20000"/>
          </a:bodyPr>
          <a:lstStyle/>
          <a:p>
            <a:pPr>
              <a:lnSpc>
                <a:spcPct val="120000"/>
              </a:lnSpc>
            </a:pPr>
            <a:r>
              <a:rPr lang="ja-JP" altLang="en-US" sz="3300" dirty="0" smtClean="0">
                <a:solidFill>
                  <a:srgbClr val="FF0000"/>
                </a:solidFill>
              </a:rPr>
              <a:t>すでに </a:t>
            </a:r>
            <a:r>
              <a:rPr lang="en-US" altLang="ja-JP" sz="3300" dirty="0" smtClean="0">
                <a:solidFill>
                  <a:srgbClr val="FF0000"/>
                </a:solidFill>
              </a:rPr>
              <a:t>push </a:t>
            </a:r>
            <a:r>
              <a:rPr lang="ja-JP" altLang="en-US" sz="3300" dirty="0" smtClean="0">
                <a:solidFill>
                  <a:srgbClr val="FF0000"/>
                </a:solidFill>
              </a:rPr>
              <a:t>済みのコミットに対しては絶対に行わないこと！</a:t>
            </a:r>
            <a:endParaRPr lang="en-US" altLang="ja-JP" sz="3300" dirty="0" smtClean="0">
              <a:solidFill>
                <a:srgbClr val="FF0000"/>
              </a:solidFill>
            </a:endParaRPr>
          </a:p>
          <a:p>
            <a:pPr>
              <a:lnSpc>
                <a:spcPct val="120000"/>
              </a:lnSpc>
            </a:pPr>
            <a:r>
              <a:rPr lang="ja-JP" altLang="en-US" dirty="0" smtClean="0"/>
              <a:t>以下のようにすることで、ローカルリポジトリから最新の コミットを削除可能。</a:t>
            </a:r>
            <a:endParaRPr lang="en-US" altLang="ja-JP" dirty="0" smtClean="0"/>
          </a:p>
          <a:p>
            <a:pPr lvl="1">
              <a:lnSpc>
                <a:spcPct val="120000"/>
              </a:lnSpc>
              <a:buNone/>
            </a:pPr>
            <a:r>
              <a:rPr lang="en-US" dirty="0" smtClean="0"/>
              <a:t>	</a:t>
            </a:r>
            <a:r>
              <a:rPr lang="en-US" dirty="0" smtClean="0">
                <a:latin typeface="Lucida Console" pitchFamily="49" charset="0"/>
              </a:rPr>
              <a:t>$ git reset HEAD^</a:t>
            </a:r>
          </a:p>
          <a:p>
            <a:pPr>
              <a:lnSpc>
                <a:spcPct val="120000"/>
              </a:lnSpc>
            </a:pPr>
            <a:r>
              <a:rPr lang="ja-JP" altLang="en-US" dirty="0" smtClean="0"/>
              <a:t>コミットを取り消し、ファイルがステージングされた状態に戻すには </a:t>
            </a:r>
            <a:r>
              <a:rPr lang="en-US" altLang="ja-JP" dirty="0" smtClean="0"/>
              <a:t>--soft </a:t>
            </a:r>
            <a:r>
              <a:rPr lang="ja-JP" altLang="en-US" dirty="0" smtClean="0"/>
              <a:t>オプションを付ける。これにより、少し内容を修正してコミットし直すということができる。</a:t>
            </a:r>
            <a:endParaRPr lang="en-US" altLang="ja-JP" dirty="0" smtClean="0"/>
          </a:p>
          <a:p>
            <a:pPr lvl="1">
              <a:lnSpc>
                <a:spcPct val="120000"/>
              </a:lnSpc>
              <a:buNone/>
            </a:pPr>
            <a:r>
              <a:rPr lang="en-US" dirty="0" smtClean="0"/>
              <a:t>	</a:t>
            </a:r>
            <a:r>
              <a:rPr lang="en-US" dirty="0" smtClean="0">
                <a:latin typeface="Lucida Console" pitchFamily="49" charset="0"/>
              </a:rPr>
              <a:t>$ git reset --soft HEAD^</a:t>
            </a:r>
          </a:p>
          <a:p>
            <a:pPr lvl="1">
              <a:lnSpc>
                <a:spcPct val="120000"/>
              </a:lnSpc>
              <a:buNone/>
            </a:pPr>
            <a:r>
              <a:rPr lang="en-US" dirty="0" smtClean="0">
                <a:latin typeface="Lucida Console" pitchFamily="49" charset="0"/>
              </a:rPr>
              <a:t>	$ vim sample.cpp      </a:t>
            </a:r>
            <a:r>
              <a:rPr lang="en-US" dirty="0" smtClean="0">
                <a:solidFill>
                  <a:schemeClr val="accent1">
                    <a:lumMod val="40000"/>
                    <a:lumOff val="60000"/>
                  </a:schemeClr>
                </a:solidFill>
                <a:latin typeface="Lucida Console" pitchFamily="49" charset="0"/>
              </a:rPr>
              <a:t># </a:t>
            </a:r>
            <a:r>
              <a:rPr lang="ja-JP" altLang="en-US" dirty="0" smtClean="0">
                <a:solidFill>
                  <a:schemeClr val="accent1">
                    <a:lumMod val="40000"/>
                    <a:lumOff val="60000"/>
                  </a:schemeClr>
                </a:solidFill>
                <a:latin typeface="Lucida Console" pitchFamily="49" charset="0"/>
              </a:rPr>
              <a:t>修正やりなおし</a:t>
            </a:r>
            <a:endParaRPr lang="en-US" dirty="0" smtClean="0">
              <a:solidFill>
                <a:schemeClr val="accent1">
                  <a:lumMod val="40000"/>
                  <a:lumOff val="60000"/>
                </a:schemeClr>
              </a:solidFill>
              <a:latin typeface="Lucida Console" pitchFamily="49" charset="0"/>
            </a:endParaRPr>
          </a:p>
          <a:p>
            <a:pPr lvl="1">
              <a:lnSpc>
                <a:spcPct val="120000"/>
              </a:lnSpc>
              <a:buNone/>
            </a:pPr>
            <a:r>
              <a:rPr lang="en-US" dirty="0" smtClean="0">
                <a:latin typeface="Lucida Console" pitchFamily="49" charset="0"/>
              </a:rPr>
              <a:t>	$ git add sample.cpp  </a:t>
            </a:r>
            <a:r>
              <a:rPr lang="en-US" dirty="0" smtClean="0">
                <a:solidFill>
                  <a:schemeClr val="accent1">
                    <a:lumMod val="40000"/>
                    <a:lumOff val="60000"/>
                  </a:schemeClr>
                </a:solidFill>
                <a:latin typeface="Lucida Console" pitchFamily="49" charset="0"/>
              </a:rPr>
              <a:t># </a:t>
            </a:r>
            <a:r>
              <a:rPr lang="ja-JP" altLang="en-US" dirty="0" smtClean="0">
                <a:solidFill>
                  <a:schemeClr val="accent1">
                    <a:lumMod val="40000"/>
                    <a:lumOff val="60000"/>
                  </a:schemeClr>
                </a:solidFill>
                <a:latin typeface="Lucida Console" pitchFamily="49" charset="0"/>
              </a:rPr>
              <a:t>修正をステージング</a:t>
            </a:r>
            <a:endParaRPr lang="en-US" dirty="0" smtClean="0">
              <a:solidFill>
                <a:schemeClr val="accent1">
                  <a:lumMod val="40000"/>
                  <a:lumOff val="60000"/>
                </a:schemeClr>
              </a:solidFill>
              <a:latin typeface="Lucida Console" pitchFamily="49" charset="0"/>
            </a:endParaRPr>
          </a:p>
          <a:p>
            <a:pPr lvl="1">
              <a:lnSpc>
                <a:spcPct val="120000"/>
              </a:lnSpc>
              <a:buNone/>
            </a:pPr>
            <a:r>
              <a:rPr lang="en-US" dirty="0" smtClean="0">
                <a:latin typeface="Lucida Console" pitchFamily="49" charset="0"/>
              </a:rPr>
              <a:t>	$ git commit          </a:t>
            </a:r>
            <a:r>
              <a:rPr lang="en-US" dirty="0" smtClean="0">
                <a:solidFill>
                  <a:schemeClr val="accent1">
                    <a:lumMod val="40000"/>
                    <a:lumOff val="60000"/>
                  </a:schemeClr>
                </a:solidFill>
                <a:latin typeface="Lucida Console" pitchFamily="49" charset="0"/>
              </a:rPr>
              <a:t># </a:t>
            </a:r>
            <a:r>
              <a:rPr lang="ja-JP" altLang="en-US" dirty="0" smtClean="0">
                <a:solidFill>
                  <a:schemeClr val="accent1">
                    <a:lumMod val="40000"/>
                    <a:lumOff val="60000"/>
                  </a:schemeClr>
                </a:solidFill>
                <a:latin typeface="Lucida Console" pitchFamily="49" charset="0"/>
              </a:rPr>
              <a:t>コミットし直し</a:t>
            </a:r>
            <a:endParaRPr lang="en-US" dirty="0">
              <a:solidFill>
                <a:schemeClr val="accent1">
                  <a:lumMod val="40000"/>
                  <a:lumOff val="60000"/>
                </a:schemeClr>
              </a:solidFill>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42852"/>
            <a:ext cx="8572560" cy="714380"/>
          </a:xfrm>
        </p:spPr>
        <p:txBody>
          <a:bodyPr/>
          <a:lstStyle/>
          <a:p>
            <a:r>
              <a:rPr lang="ja-JP" altLang="en-US" sz="2800" dirty="0" smtClean="0"/>
              <a:t>作業ディレクトリ内の修正を破棄する</a:t>
            </a:r>
            <a:r>
              <a:rPr lang="ja-JP" altLang="en-US" sz="2400" dirty="0" smtClean="0"/>
              <a:t>（ちょっと危険）</a:t>
            </a:r>
            <a:endParaRPr lang="en-US" sz="2400" dirty="0"/>
          </a:p>
        </p:txBody>
      </p:sp>
      <p:sp>
        <p:nvSpPr>
          <p:cNvPr id="3" name="コンテンツ プレースホルダ 2"/>
          <p:cNvSpPr>
            <a:spLocks noGrp="1"/>
          </p:cNvSpPr>
          <p:nvPr>
            <p:ph idx="1"/>
          </p:nvPr>
        </p:nvSpPr>
        <p:spPr/>
        <p:txBody>
          <a:bodyPr>
            <a:noAutofit/>
          </a:bodyPr>
          <a:lstStyle/>
          <a:p>
            <a:r>
              <a:rPr lang="ja-JP" altLang="en-US" sz="2400" dirty="0" smtClean="0"/>
              <a:t>作業ディレクトリ内での修正を破棄し、現在のブランチの </a:t>
            </a:r>
            <a:r>
              <a:rPr lang="en-US" altLang="ja-JP" sz="2400" dirty="0" smtClean="0"/>
              <a:t>head </a:t>
            </a:r>
            <a:r>
              <a:rPr lang="ja-JP" altLang="en-US" sz="2400" dirty="0" smtClean="0"/>
              <a:t>状態と合わせたい場合は以下のようにする。ステージングされている修正まで削除されてしまうので </a:t>
            </a:r>
            <a:r>
              <a:rPr lang="en-US" altLang="ja-JP" sz="2400" dirty="0" smtClean="0"/>
              <a:t>git status </a:t>
            </a:r>
            <a:r>
              <a:rPr lang="ja-JP" altLang="en-US" sz="2400" dirty="0" smtClean="0"/>
              <a:t>で変更内容が消えてもいいか確認してから実行すること。</a:t>
            </a:r>
            <a:endParaRPr lang="en-US" altLang="ja-JP" sz="2400" dirty="0" smtClean="0"/>
          </a:p>
          <a:p>
            <a:pPr lvl="1">
              <a:buNone/>
            </a:pPr>
            <a:r>
              <a:rPr lang="en-US" sz="2400" dirty="0" smtClean="0">
                <a:latin typeface="Lucida Console" pitchFamily="49" charset="0"/>
              </a:rPr>
              <a:t>	$ git reset --hard</a:t>
            </a:r>
            <a:endParaRPr lang="en-US" altLang="ja-JP" sz="2400" dirty="0" smtClean="0">
              <a:latin typeface="Lucida Console" pitchFamily="49" charset="0"/>
            </a:endParaRPr>
          </a:p>
          <a:p>
            <a:pPr>
              <a:buNone/>
            </a:pPr>
            <a:r>
              <a:rPr lang="ja-JP" altLang="en-US" sz="1100" dirty="0" smtClean="0">
                <a:latin typeface="Lucida Console" pitchFamily="49" charset="0"/>
              </a:rPr>
              <a:t>　</a:t>
            </a:r>
            <a:endParaRPr lang="en-US" altLang="ja-JP" sz="2400" dirty="0" smtClean="0">
              <a:latin typeface="Lucida Console" pitchFamily="49" charset="0"/>
            </a:endParaRPr>
          </a:p>
          <a:p>
            <a:r>
              <a:rPr lang="en-US" altLang="ja-JP" sz="2400" dirty="0" smtClean="0">
                <a:latin typeface="Lucida Console" pitchFamily="49" charset="0"/>
              </a:rPr>
              <a:t>Git </a:t>
            </a:r>
            <a:r>
              <a:rPr lang="ja-JP" altLang="en-US" sz="2400" dirty="0" smtClean="0">
                <a:latin typeface="Lucida Console" pitchFamily="49" charset="0"/>
              </a:rPr>
              <a:t>の管理下に入っていない、新しく作成されたファイルは上記のコマンドでは削除されない。これらの </a:t>
            </a:r>
            <a:r>
              <a:rPr lang="en-US" altLang="ja-JP" sz="2400" dirty="0" smtClean="0">
                <a:latin typeface="Lucida Console" pitchFamily="49" charset="0"/>
              </a:rPr>
              <a:t>Untracked </a:t>
            </a:r>
            <a:r>
              <a:rPr lang="ja-JP" altLang="en-US" sz="2400" dirty="0" smtClean="0">
                <a:latin typeface="Lucida Console" pitchFamily="49" charset="0"/>
              </a:rPr>
              <a:t>ファイルも削除してしまうには以下のようにする。このコマンドはカレントディレクトリ以下のファイルが対象になる。</a:t>
            </a:r>
            <a:endParaRPr lang="en-US" altLang="ja-JP" sz="2400" dirty="0" smtClean="0">
              <a:latin typeface="Lucida Console" pitchFamily="49" charset="0"/>
            </a:endParaRPr>
          </a:p>
          <a:p>
            <a:pPr lvl="1">
              <a:buNone/>
            </a:pPr>
            <a:r>
              <a:rPr lang="en-US" altLang="ja-JP" sz="2400" dirty="0" smtClean="0">
                <a:latin typeface="Lucida Console" pitchFamily="49" charset="0"/>
              </a:rPr>
              <a:t>	$ git clean –</a:t>
            </a:r>
            <a:r>
              <a:rPr lang="en-US" altLang="ja-JP" sz="2400" dirty="0" err="1" smtClean="0">
                <a:latin typeface="Lucida Console" pitchFamily="49" charset="0"/>
              </a:rPr>
              <a:t>fd</a:t>
            </a:r>
            <a:endParaRPr lang="en-US" altLang="ja-JP" sz="2400" dirty="0" smtClean="0">
              <a:latin typeface="Lucida Console" pitchFamily="49" charset="0"/>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35</a:t>
            </a:fld>
            <a:endParaRPr kumimoji="1"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42852"/>
            <a:ext cx="8572560" cy="714380"/>
          </a:xfrm>
        </p:spPr>
        <p:txBody>
          <a:bodyPr/>
          <a:lstStyle/>
          <a:p>
            <a:r>
              <a:rPr lang="ja-JP" altLang="en-US" sz="3600" dirty="0" smtClean="0"/>
              <a:t>指定したファイルだけ最新状態に戻す</a:t>
            </a:r>
            <a:endParaRPr lang="en-US" sz="2400" dirty="0"/>
          </a:p>
        </p:txBody>
      </p:sp>
      <p:sp>
        <p:nvSpPr>
          <p:cNvPr id="3" name="コンテンツ プレースホルダ 2"/>
          <p:cNvSpPr>
            <a:spLocks noGrp="1"/>
          </p:cNvSpPr>
          <p:nvPr>
            <p:ph idx="1"/>
          </p:nvPr>
        </p:nvSpPr>
        <p:spPr>
          <a:xfrm>
            <a:off x="428596" y="1000108"/>
            <a:ext cx="8535892" cy="5355452"/>
          </a:xfrm>
        </p:spPr>
        <p:txBody>
          <a:bodyPr>
            <a:normAutofit/>
          </a:bodyPr>
          <a:lstStyle/>
          <a:p>
            <a:pPr>
              <a:lnSpc>
                <a:spcPct val="130000"/>
              </a:lnSpc>
            </a:pPr>
            <a:r>
              <a:rPr lang="ja-JP" altLang="en-US" dirty="0" smtClean="0"/>
              <a:t>特定のファイルを現在のブランチの最新状態に戻したい場合も </a:t>
            </a:r>
            <a:r>
              <a:rPr lang="en-US" altLang="ja-JP" dirty="0" smtClean="0"/>
              <a:t>checkout </a:t>
            </a:r>
            <a:r>
              <a:rPr lang="ja-JP" altLang="en-US" dirty="0" smtClean="0"/>
              <a:t>コマンドを使用する。</a:t>
            </a:r>
            <a:endParaRPr lang="en-US" altLang="ja-JP" dirty="0" smtClean="0"/>
          </a:p>
          <a:p>
            <a:pPr lvl="1">
              <a:lnSpc>
                <a:spcPct val="130000"/>
              </a:lnSpc>
              <a:buNone/>
            </a:pPr>
            <a:r>
              <a:rPr lang="en-US" altLang="ja-JP" sz="1700" dirty="0">
                <a:latin typeface="Lucida Console" pitchFamily="49" charset="0"/>
              </a:rPr>
              <a:t>$ </a:t>
            </a:r>
            <a:r>
              <a:rPr lang="en-US" altLang="ja-JP" sz="1700" dirty="0" err="1">
                <a:latin typeface="Lucida Console" pitchFamily="49" charset="0"/>
              </a:rPr>
              <a:t>git</a:t>
            </a:r>
            <a:r>
              <a:rPr lang="en-US" altLang="ja-JP" sz="1700" dirty="0">
                <a:latin typeface="Lucida Console" pitchFamily="49" charset="0"/>
              </a:rPr>
              <a:t> checkout Sample.cpp  </a:t>
            </a:r>
            <a:r>
              <a:rPr lang="en-US" altLang="ja-JP" sz="1700" dirty="0" smtClean="0">
                <a:solidFill>
                  <a:schemeClr val="accent1">
                    <a:lumMod val="40000"/>
                    <a:lumOff val="60000"/>
                  </a:schemeClr>
                </a:solidFill>
                <a:latin typeface="Lucida Console" pitchFamily="49" charset="0"/>
              </a:rPr>
              <a:t># </a:t>
            </a:r>
            <a:r>
              <a:rPr lang="ja-JP" altLang="en-US" sz="1700" dirty="0" smtClean="0">
                <a:solidFill>
                  <a:schemeClr val="accent1">
                    <a:lumMod val="40000"/>
                    <a:lumOff val="60000"/>
                  </a:schemeClr>
                </a:solidFill>
                <a:latin typeface="Lucida Console" pitchFamily="49" charset="0"/>
              </a:rPr>
              <a:t>最新状態</a:t>
            </a:r>
            <a:r>
              <a:rPr lang="en-US" altLang="ja-JP" sz="1700" dirty="0">
                <a:solidFill>
                  <a:schemeClr val="accent1">
                    <a:lumMod val="40000"/>
                    <a:lumOff val="60000"/>
                  </a:schemeClr>
                </a:solidFill>
                <a:latin typeface="Lucida Console" pitchFamily="49" charset="0"/>
              </a:rPr>
              <a:t> </a:t>
            </a:r>
            <a:r>
              <a:rPr lang="en-US" altLang="ja-JP" sz="1700" dirty="0" smtClean="0">
                <a:solidFill>
                  <a:schemeClr val="accent1">
                    <a:lumMod val="40000"/>
                    <a:lumOff val="60000"/>
                  </a:schemeClr>
                </a:solidFill>
                <a:latin typeface="Lucida Console" pitchFamily="49" charset="0"/>
              </a:rPr>
              <a:t>(HEAD) </a:t>
            </a:r>
            <a:r>
              <a:rPr lang="ja-JP" altLang="en-US" sz="1700" dirty="0" smtClean="0">
                <a:solidFill>
                  <a:schemeClr val="accent1">
                    <a:lumMod val="40000"/>
                    <a:lumOff val="60000"/>
                  </a:schemeClr>
                </a:solidFill>
                <a:latin typeface="Lucida Console" pitchFamily="49" charset="0"/>
              </a:rPr>
              <a:t>に戻す</a:t>
            </a:r>
            <a:endParaRPr lang="en-US" altLang="ja-JP" sz="1700" dirty="0" smtClean="0">
              <a:latin typeface="Lucida Console" pitchFamily="49" charset="0"/>
            </a:endParaRPr>
          </a:p>
          <a:p>
            <a:pPr lvl="1">
              <a:lnSpc>
                <a:spcPct val="130000"/>
              </a:lnSpc>
              <a:buNone/>
            </a:pPr>
            <a:r>
              <a:rPr lang="en-US" altLang="ja-JP" sz="1700" dirty="0" smtClean="0">
                <a:latin typeface="Lucida Console" pitchFamily="49" charset="0"/>
              </a:rPr>
              <a:t>$ </a:t>
            </a:r>
            <a:r>
              <a:rPr lang="en-US" altLang="ja-JP" sz="1700" dirty="0" err="1" smtClean="0">
                <a:latin typeface="Lucida Console" pitchFamily="49" charset="0"/>
              </a:rPr>
              <a:t>git</a:t>
            </a:r>
            <a:r>
              <a:rPr lang="en-US" altLang="ja-JP" sz="1700" dirty="0" smtClean="0">
                <a:latin typeface="Lucida Console" pitchFamily="49" charset="0"/>
              </a:rPr>
              <a:t> checkout HEAD Sample.cpp </a:t>
            </a:r>
            <a:r>
              <a:rPr lang="en-US" altLang="ja-JP" sz="1700" dirty="0" smtClean="0">
                <a:latin typeface="Lucida Console" pitchFamily="49" charset="0"/>
              </a:rPr>
              <a:t> </a:t>
            </a:r>
            <a:r>
              <a:rPr lang="en-US" altLang="ja-JP" sz="1700" dirty="0" smtClean="0">
                <a:solidFill>
                  <a:schemeClr val="accent1">
                    <a:lumMod val="40000"/>
                    <a:lumOff val="60000"/>
                  </a:schemeClr>
                </a:solidFill>
                <a:latin typeface="Lucida Console" pitchFamily="49" charset="0"/>
              </a:rPr>
              <a:t># </a:t>
            </a:r>
            <a:r>
              <a:rPr lang="ja-JP" altLang="en-US" sz="1700" dirty="0">
                <a:solidFill>
                  <a:schemeClr val="accent1">
                    <a:lumMod val="40000"/>
                    <a:lumOff val="60000"/>
                  </a:schemeClr>
                </a:solidFill>
                <a:latin typeface="Lucida Console" pitchFamily="49" charset="0"/>
              </a:rPr>
              <a:t>同上</a:t>
            </a:r>
            <a:endParaRPr lang="en-US" altLang="ja-JP" sz="1700" dirty="0" smtClean="0">
              <a:solidFill>
                <a:schemeClr val="accent1">
                  <a:lumMod val="40000"/>
                  <a:lumOff val="60000"/>
                </a:schemeClr>
              </a:solidFill>
              <a:latin typeface="Lucida Console" pitchFamily="49" charset="0"/>
            </a:endParaRPr>
          </a:p>
          <a:p>
            <a:pPr lvl="1">
              <a:lnSpc>
                <a:spcPct val="130000"/>
              </a:lnSpc>
              <a:buNone/>
            </a:pPr>
            <a:r>
              <a:rPr lang="en-US" altLang="ja-JP" sz="1700" dirty="0" smtClean="0">
                <a:latin typeface="Lucida Console" pitchFamily="49" charset="0"/>
              </a:rPr>
              <a:t>$ </a:t>
            </a:r>
            <a:r>
              <a:rPr lang="en-US" altLang="ja-JP" sz="1700" dirty="0" err="1" smtClean="0">
                <a:latin typeface="Lucida Console" pitchFamily="49" charset="0"/>
              </a:rPr>
              <a:t>git</a:t>
            </a:r>
            <a:r>
              <a:rPr lang="en-US" altLang="ja-JP" sz="1700" dirty="0" smtClean="0">
                <a:latin typeface="Lucida Console" pitchFamily="49" charset="0"/>
              </a:rPr>
              <a:t> checkout 352eff Sample.cpp  </a:t>
            </a:r>
            <a:r>
              <a:rPr lang="en-US" altLang="ja-JP" sz="1700" dirty="0" smtClean="0">
                <a:solidFill>
                  <a:schemeClr val="accent1">
                    <a:lumMod val="40000"/>
                    <a:lumOff val="60000"/>
                  </a:schemeClr>
                </a:solidFill>
                <a:latin typeface="Lucida Console" pitchFamily="49" charset="0"/>
              </a:rPr>
              <a:t># </a:t>
            </a:r>
            <a:r>
              <a:rPr lang="ja-JP" altLang="en-US" sz="1700" dirty="0" smtClean="0">
                <a:solidFill>
                  <a:schemeClr val="accent1">
                    <a:lumMod val="40000"/>
                    <a:lumOff val="60000"/>
                  </a:schemeClr>
                </a:solidFill>
                <a:latin typeface="Lucida Console" pitchFamily="49" charset="0"/>
              </a:rPr>
              <a:t>特定のリビジョンを取り出す</a:t>
            </a:r>
            <a:endParaRPr lang="en-US" altLang="ja-JP" sz="1700" dirty="0" smtClean="0">
              <a:solidFill>
                <a:schemeClr val="accent1">
                  <a:lumMod val="40000"/>
                  <a:lumOff val="60000"/>
                </a:schemeClr>
              </a:solidFill>
              <a:latin typeface="Lucida Console" pitchFamily="49" charset="0"/>
            </a:endParaRPr>
          </a:p>
          <a:p>
            <a:pPr lvl="1">
              <a:lnSpc>
                <a:spcPct val="130000"/>
              </a:lnSpc>
              <a:buNone/>
            </a:pPr>
            <a:r>
              <a:rPr lang="en-US" altLang="ja-JP" sz="1700" dirty="0" smtClean="0">
                <a:latin typeface="Lucida Console" pitchFamily="49" charset="0"/>
              </a:rPr>
              <a:t>$ </a:t>
            </a:r>
            <a:r>
              <a:rPr lang="en-US" altLang="ja-JP" sz="1700" dirty="0" err="1" smtClean="0">
                <a:latin typeface="Lucida Console" pitchFamily="49" charset="0"/>
              </a:rPr>
              <a:t>git</a:t>
            </a:r>
            <a:r>
              <a:rPr lang="en-US" altLang="ja-JP" sz="1700" dirty="0" smtClean="0">
                <a:latin typeface="Lucida Console" pitchFamily="49" charset="0"/>
              </a:rPr>
              <a:t> checkout </a:t>
            </a:r>
            <a:r>
              <a:rPr lang="en-US" altLang="ja-JP" sz="1700" dirty="0" err="1" smtClean="0">
                <a:latin typeface="Lucida Console" pitchFamily="49" charset="0"/>
              </a:rPr>
              <a:t>mybranch</a:t>
            </a:r>
            <a:r>
              <a:rPr lang="en-US" altLang="ja-JP" sz="1700" dirty="0" smtClean="0">
                <a:latin typeface="Lucida Console" pitchFamily="49" charset="0"/>
              </a:rPr>
              <a:t> Sample.cpp  </a:t>
            </a:r>
            <a:r>
              <a:rPr lang="en-US" altLang="ja-JP" sz="1700" dirty="0" smtClean="0">
                <a:solidFill>
                  <a:schemeClr val="accent1">
                    <a:lumMod val="40000"/>
                    <a:lumOff val="60000"/>
                  </a:schemeClr>
                </a:solidFill>
                <a:latin typeface="Lucida Console" pitchFamily="49" charset="0"/>
              </a:rPr>
              <a:t># </a:t>
            </a:r>
            <a:r>
              <a:rPr lang="ja-JP" altLang="en-US" sz="1700" dirty="0" smtClean="0">
                <a:solidFill>
                  <a:schemeClr val="accent1">
                    <a:lumMod val="40000"/>
                    <a:lumOff val="60000"/>
                  </a:schemeClr>
                </a:solidFill>
                <a:latin typeface="Lucida Console" pitchFamily="49" charset="0"/>
              </a:rPr>
              <a:t>別ブランチの内容を取り出す</a:t>
            </a:r>
            <a:endParaRPr lang="en-US" altLang="ja-JP" sz="1700" dirty="0" smtClean="0">
              <a:solidFill>
                <a:schemeClr val="accent1">
                  <a:lumMod val="40000"/>
                  <a:lumOff val="60000"/>
                </a:schemeClr>
              </a:solidFill>
              <a:latin typeface="Lucida Console" pitchFamily="49" charset="0"/>
            </a:endParaRPr>
          </a:p>
          <a:p>
            <a:pPr>
              <a:lnSpc>
                <a:spcPct val="130000"/>
              </a:lnSpc>
            </a:pPr>
            <a:r>
              <a:rPr lang="ja-JP" altLang="en-US" dirty="0" smtClean="0">
                <a:latin typeface="Lucida Console" pitchFamily="49" charset="0"/>
              </a:rPr>
              <a:t>ディレクトリごと最新状態に戻すことも可能</a:t>
            </a:r>
            <a:endParaRPr lang="en-US" altLang="ja-JP" dirty="0" smtClean="0">
              <a:latin typeface="Lucida Console" pitchFamily="49" charset="0"/>
            </a:endParaRPr>
          </a:p>
          <a:p>
            <a:pPr lvl="1">
              <a:lnSpc>
                <a:spcPct val="130000"/>
              </a:lnSpc>
              <a:buNone/>
            </a:pPr>
            <a:r>
              <a:rPr lang="en-US" altLang="ja-JP" sz="1800" dirty="0" smtClean="0">
                <a:latin typeface="Lucida Console" pitchFamily="49" charset="0"/>
              </a:rPr>
              <a:t>$ </a:t>
            </a:r>
            <a:r>
              <a:rPr lang="en-US" altLang="ja-JP" sz="1800" dirty="0" err="1" smtClean="0">
                <a:latin typeface="Lucida Console" pitchFamily="49" charset="0"/>
              </a:rPr>
              <a:t>git</a:t>
            </a:r>
            <a:r>
              <a:rPr lang="en-US" altLang="ja-JP" sz="1800" dirty="0" smtClean="0">
                <a:latin typeface="Lucida Console" pitchFamily="49" charset="0"/>
              </a:rPr>
              <a:t> checkout .  </a:t>
            </a:r>
            <a:r>
              <a:rPr lang="en-US" altLang="ja-JP" sz="1800" dirty="0" smtClean="0">
                <a:solidFill>
                  <a:schemeClr val="accent1">
                    <a:lumMod val="40000"/>
                    <a:lumOff val="60000"/>
                  </a:schemeClr>
                </a:solidFill>
                <a:latin typeface="Lucida Console" pitchFamily="49" charset="0"/>
              </a:rPr>
              <a:t># </a:t>
            </a:r>
            <a:r>
              <a:rPr lang="ja-JP" altLang="en-US" sz="1800" dirty="0" smtClean="0">
                <a:solidFill>
                  <a:schemeClr val="accent1">
                    <a:lumMod val="40000"/>
                    <a:lumOff val="60000"/>
                  </a:schemeClr>
                </a:solidFill>
                <a:latin typeface="Lucida Console" pitchFamily="49" charset="0"/>
              </a:rPr>
              <a:t>カレントディレクトリ以下を最新状態に</a:t>
            </a:r>
            <a:endParaRPr lang="en-US" altLang="ja-JP" sz="1800" dirty="0" smtClean="0">
              <a:solidFill>
                <a:schemeClr val="accent1">
                  <a:lumMod val="40000"/>
                  <a:lumOff val="60000"/>
                </a:schemeClr>
              </a:solidFill>
              <a:latin typeface="Lucida Console" pitchFamily="49" charset="0"/>
            </a:endParaRPr>
          </a:p>
          <a:p>
            <a:pPr lvl="1">
              <a:lnSpc>
                <a:spcPct val="130000"/>
              </a:lnSpc>
              <a:buNone/>
            </a:pPr>
            <a:r>
              <a:rPr lang="en-US" altLang="ja-JP" dirty="0" smtClean="0">
                <a:latin typeface="Lucida Console" pitchFamily="49" charset="0"/>
              </a:rPr>
              <a:t>   </a:t>
            </a: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36</a:t>
            </a:fld>
            <a:endParaRPr kumimoji="1"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バージョン間の </a:t>
            </a:r>
            <a:r>
              <a:rPr lang="en-US" dirty="0" smtClean="0"/>
              <a:t>diff</a:t>
            </a:r>
            <a:endParaRPr lang="en-US" dirty="0"/>
          </a:p>
        </p:txBody>
      </p:sp>
      <p:sp>
        <p:nvSpPr>
          <p:cNvPr id="3" name="コンテンツ プレースホルダ 2"/>
          <p:cNvSpPr>
            <a:spLocks noGrp="1"/>
          </p:cNvSpPr>
          <p:nvPr>
            <p:ph idx="1"/>
          </p:nvPr>
        </p:nvSpPr>
        <p:spPr/>
        <p:txBody>
          <a:bodyPr>
            <a:normAutofit fontScale="70000" lnSpcReduction="20000"/>
          </a:bodyPr>
          <a:lstStyle/>
          <a:p>
            <a:pPr>
              <a:lnSpc>
                <a:spcPct val="140000"/>
              </a:lnSpc>
            </a:pPr>
            <a:r>
              <a:rPr lang="ja-JP" altLang="en-US" dirty="0" smtClean="0"/>
              <a:t>指定したコミット間の </a:t>
            </a:r>
            <a:r>
              <a:rPr lang="en-US" altLang="ja-JP" dirty="0" smtClean="0"/>
              <a:t>diff</a:t>
            </a:r>
            <a:r>
              <a:rPr lang="ja-JP" altLang="en-US" dirty="0" smtClean="0"/>
              <a:t>（基本は </a:t>
            </a:r>
            <a:r>
              <a:rPr lang="en-US" altLang="ja-JP" sz="2600" dirty="0" smtClean="0">
                <a:latin typeface="Lucida Console" pitchFamily="49" charset="0"/>
              </a:rPr>
              <a:t> git diff &lt;A&gt; &lt;B&gt;</a:t>
            </a:r>
            <a:r>
              <a:rPr lang="ja-JP" altLang="en-US" dirty="0" smtClean="0"/>
              <a:t>）</a:t>
            </a:r>
            <a:endParaRPr lang="en-US" altLang="ja-JP" dirty="0" smtClean="0"/>
          </a:p>
          <a:p>
            <a:pPr lvl="1">
              <a:lnSpc>
                <a:spcPct val="140000"/>
              </a:lnSpc>
              <a:buNone/>
            </a:pPr>
            <a:r>
              <a:rPr lang="en-US" altLang="ja-JP" sz="2100" dirty="0" smtClean="0">
                <a:latin typeface="Lucida Console" pitchFamily="49" charset="0"/>
              </a:rPr>
              <a:t>$ git diff &lt;</a:t>
            </a:r>
            <a:r>
              <a:rPr lang="en-US" altLang="ja-JP" sz="2100" dirty="0" err="1" smtClean="0">
                <a:latin typeface="Lucida Console" pitchFamily="49" charset="0"/>
              </a:rPr>
              <a:t>commitA</a:t>
            </a:r>
            <a:r>
              <a:rPr lang="en-US" altLang="ja-JP" sz="2100" dirty="0" smtClean="0">
                <a:latin typeface="Lucida Console" pitchFamily="49" charset="0"/>
              </a:rPr>
              <a:t>&gt; &lt;</a:t>
            </a:r>
            <a:r>
              <a:rPr lang="en-US" altLang="ja-JP" sz="2100" dirty="0" err="1" smtClean="0">
                <a:latin typeface="Lucida Console" pitchFamily="49" charset="0"/>
              </a:rPr>
              <a:t>commitB</a:t>
            </a:r>
            <a:r>
              <a:rPr lang="en-US" altLang="ja-JP" sz="2100" dirty="0" smtClean="0">
                <a:latin typeface="Lucida Console" pitchFamily="49" charset="0"/>
              </a:rPr>
              <a:t>&gt;  </a:t>
            </a:r>
            <a:r>
              <a:rPr lang="en-US" altLang="ja-JP" sz="2100" dirty="0" smtClean="0">
                <a:solidFill>
                  <a:schemeClr val="accent1">
                    <a:lumMod val="40000"/>
                    <a:lumOff val="60000"/>
                  </a:schemeClr>
                </a:solidFill>
                <a:latin typeface="Lucida Console" pitchFamily="49" charset="0"/>
              </a:rPr>
              <a:t>#</a:t>
            </a:r>
            <a:r>
              <a:rPr lang="ja-JP" altLang="en-US" sz="2100" dirty="0" smtClean="0">
                <a:solidFill>
                  <a:schemeClr val="accent1">
                    <a:lumMod val="40000"/>
                    <a:lumOff val="60000"/>
                  </a:schemeClr>
                </a:solidFill>
                <a:latin typeface="Lucida Console" pitchFamily="49" charset="0"/>
              </a:rPr>
              <a:t>コミット間の </a:t>
            </a:r>
            <a:r>
              <a:rPr lang="en-US" altLang="ja-JP" sz="2100" dirty="0" smtClean="0">
                <a:solidFill>
                  <a:schemeClr val="accent1">
                    <a:lumMod val="40000"/>
                    <a:lumOff val="60000"/>
                  </a:schemeClr>
                </a:solidFill>
                <a:latin typeface="Lucida Console" pitchFamily="49" charset="0"/>
              </a:rPr>
              <a:t>diff</a:t>
            </a:r>
          </a:p>
          <a:p>
            <a:pPr lvl="1">
              <a:lnSpc>
                <a:spcPct val="140000"/>
              </a:lnSpc>
              <a:buNone/>
            </a:pPr>
            <a:r>
              <a:rPr lang="en-US" altLang="ja-JP" sz="2100" dirty="0" smtClean="0">
                <a:latin typeface="Lucida Console" pitchFamily="49" charset="0"/>
              </a:rPr>
              <a:t>$ git diff &lt;</a:t>
            </a:r>
            <a:r>
              <a:rPr lang="en-US" altLang="ja-JP" sz="2100" dirty="0" err="1" smtClean="0">
                <a:latin typeface="Lucida Console" pitchFamily="49" charset="0"/>
              </a:rPr>
              <a:t>branchA</a:t>
            </a:r>
            <a:r>
              <a:rPr lang="en-US" altLang="ja-JP" sz="2100" dirty="0" smtClean="0">
                <a:latin typeface="Lucida Console" pitchFamily="49" charset="0"/>
              </a:rPr>
              <a:t>&gt; &lt;</a:t>
            </a:r>
            <a:r>
              <a:rPr lang="en-US" altLang="ja-JP" sz="2100" dirty="0" err="1" smtClean="0">
                <a:latin typeface="Lucida Console" pitchFamily="49" charset="0"/>
              </a:rPr>
              <a:t>branchB</a:t>
            </a:r>
            <a:r>
              <a:rPr lang="en-US" altLang="ja-JP" sz="2100" dirty="0" smtClean="0">
                <a:latin typeface="Lucida Console" pitchFamily="49" charset="0"/>
              </a:rPr>
              <a:t>&gt;  </a:t>
            </a:r>
            <a:r>
              <a:rPr lang="en-US" altLang="ja-JP" sz="2100" dirty="0" smtClean="0">
                <a:solidFill>
                  <a:schemeClr val="accent1">
                    <a:lumMod val="40000"/>
                    <a:lumOff val="60000"/>
                  </a:schemeClr>
                </a:solidFill>
                <a:latin typeface="Lucida Console" pitchFamily="49" charset="0"/>
              </a:rPr>
              <a:t>#</a:t>
            </a:r>
            <a:r>
              <a:rPr lang="ja-JP" altLang="en-US" sz="2100" dirty="0" smtClean="0">
                <a:solidFill>
                  <a:schemeClr val="accent1">
                    <a:lumMod val="40000"/>
                    <a:lumOff val="60000"/>
                  </a:schemeClr>
                </a:solidFill>
                <a:latin typeface="Lucida Console" pitchFamily="49" charset="0"/>
              </a:rPr>
              <a:t>ブランチ間の </a:t>
            </a:r>
            <a:r>
              <a:rPr lang="en-US" altLang="ja-JP" sz="2100" dirty="0" smtClean="0">
                <a:solidFill>
                  <a:schemeClr val="accent1">
                    <a:lumMod val="40000"/>
                    <a:lumOff val="60000"/>
                  </a:schemeClr>
                </a:solidFill>
                <a:latin typeface="Lucida Console" pitchFamily="49" charset="0"/>
              </a:rPr>
              <a:t>diff</a:t>
            </a:r>
          </a:p>
          <a:p>
            <a:pPr lvl="1">
              <a:lnSpc>
                <a:spcPct val="140000"/>
              </a:lnSpc>
              <a:buNone/>
            </a:pPr>
            <a:r>
              <a:rPr lang="en-US" altLang="ja-JP" sz="2100" dirty="0" smtClean="0">
                <a:latin typeface="Lucida Console" pitchFamily="49" charset="0"/>
              </a:rPr>
              <a:t>$ git diff HEAD^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１つ前の </a:t>
            </a:r>
            <a:r>
              <a:rPr lang="en-US" altLang="ja-JP" sz="2100" dirty="0" smtClean="0">
                <a:solidFill>
                  <a:schemeClr val="accent1">
                    <a:lumMod val="40000"/>
                    <a:lumOff val="60000"/>
                  </a:schemeClr>
                </a:solidFill>
                <a:latin typeface="Lucida Console" pitchFamily="49" charset="0"/>
              </a:rPr>
              <a:t>commit </a:t>
            </a:r>
            <a:r>
              <a:rPr lang="ja-JP" altLang="en-US" sz="2100" dirty="0" smtClean="0">
                <a:solidFill>
                  <a:schemeClr val="accent1">
                    <a:lumMod val="40000"/>
                    <a:lumOff val="60000"/>
                  </a:schemeClr>
                </a:solidFill>
                <a:latin typeface="Lucida Console" pitchFamily="49" charset="0"/>
              </a:rPr>
              <a:t>から </a:t>
            </a:r>
            <a:r>
              <a:rPr lang="en-US" altLang="ja-JP" sz="2100" dirty="0" smtClean="0">
                <a:solidFill>
                  <a:schemeClr val="accent1">
                    <a:lumMod val="40000"/>
                    <a:lumOff val="60000"/>
                  </a:schemeClr>
                </a:solidFill>
                <a:latin typeface="Lucida Console" pitchFamily="49" charset="0"/>
              </a:rPr>
              <a:t>HEAD </a:t>
            </a:r>
            <a:r>
              <a:rPr lang="ja-JP" altLang="en-US" sz="2100" dirty="0" err="1" smtClean="0">
                <a:solidFill>
                  <a:schemeClr val="accent1">
                    <a:lumMod val="40000"/>
                    <a:lumOff val="60000"/>
                  </a:schemeClr>
                </a:solidFill>
                <a:latin typeface="Lucida Console" pitchFamily="49" charset="0"/>
              </a:rPr>
              <a:t>までの</a:t>
            </a:r>
            <a:r>
              <a:rPr lang="ja-JP" altLang="en-US" sz="2100" dirty="0" smtClean="0">
                <a:solidFill>
                  <a:schemeClr val="accent1">
                    <a:lumMod val="40000"/>
                    <a:lumOff val="60000"/>
                  </a:schemeClr>
                </a:solidFill>
                <a:latin typeface="Lucida Console" pitchFamily="49" charset="0"/>
              </a:rPr>
              <a:t> </a:t>
            </a:r>
            <a:r>
              <a:rPr lang="en-US" altLang="ja-JP" sz="2100" dirty="0" smtClean="0">
                <a:solidFill>
                  <a:schemeClr val="accent1">
                    <a:lumMod val="40000"/>
                    <a:lumOff val="60000"/>
                  </a:schemeClr>
                </a:solidFill>
                <a:latin typeface="Lucida Console" pitchFamily="49" charset="0"/>
              </a:rPr>
              <a:t>diff</a:t>
            </a:r>
          </a:p>
          <a:p>
            <a:pPr lvl="1">
              <a:lnSpc>
                <a:spcPct val="140000"/>
              </a:lnSpc>
              <a:buNone/>
            </a:pPr>
            <a:r>
              <a:rPr lang="en-US" altLang="ja-JP" sz="2100" dirty="0" smtClean="0">
                <a:latin typeface="Lucida Console" pitchFamily="49" charset="0"/>
              </a:rPr>
              <a:t>$ git show HEAD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ほぼ同上</a:t>
            </a:r>
            <a:endParaRPr lang="en-US" altLang="ja-JP" sz="2100" dirty="0" smtClean="0">
              <a:latin typeface="Lucida Console" pitchFamily="49" charset="0"/>
            </a:endParaRPr>
          </a:p>
          <a:p>
            <a:pPr lvl="1">
              <a:lnSpc>
                <a:spcPct val="140000"/>
              </a:lnSpc>
              <a:buNone/>
            </a:pPr>
            <a:r>
              <a:rPr lang="en-US" altLang="ja-JP" sz="2100" dirty="0" smtClean="0">
                <a:latin typeface="Lucida Console" pitchFamily="49" charset="0"/>
              </a:rPr>
              <a:t>$ git diff HEAD^^^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３つ前の </a:t>
            </a:r>
            <a:r>
              <a:rPr lang="en-US" altLang="ja-JP" sz="2100" dirty="0" smtClean="0">
                <a:solidFill>
                  <a:schemeClr val="accent1">
                    <a:lumMod val="40000"/>
                    <a:lumOff val="60000"/>
                  </a:schemeClr>
                </a:solidFill>
                <a:latin typeface="Lucida Console" pitchFamily="49" charset="0"/>
              </a:rPr>
              <a:t>commit </a:t>
            </a:r>
            <a:r>
              <a:rPr lang="ja-JP" altLang="en-US" sz="2100" dirty="0" smtClean="0">
                <a:solidFill>
                  <a:schemeClr val="accent1">
                    <a:lumMod val="40000"/>
                    <a:lumOff val="60000"/>
                  </a:schemeClr>
                </a:solidFill>
                <a:latin typeface="Lucida Console" pitchFamily="49" charset="0"/>
              </a:rPr>
              <a:t>から </a:t>
            </a:r>
            <a:r>
              <a:rPr lang="en-US" altLang="ja-JP" sz="2100" dirty="0" smtClean="0">
                <a:solidFill>
                  <a:schemeClr val="accent1">
                    <a:lumMod val="40000"/>
                    <a:lumOff val="60000"/>
                  </a:schemeClr>
                </a:solidFill>
                <a:latin typeface="Lucida Console" pitchFamily="49" charset="0"/>
              </a:rPr>
              <a:t>HEAD </a:t>
            </a:r>
            <a:r>
              <a:rPr lang="ja-JP" altLang="en-US" sz="2100" dirty="0" err="1" smtClean="0">
                <a:solidFill>
                  <a:schemeClr val="accent1">
                    <a:lumMod val="40000"/>
                    <a:lumOff val="60000"/>
                  </a:schemeClr>
                </a:solidFill>
                <a:latin typeface="Lucida Console" pitchFamily="49" charset="0"/>
              </a:rPr>
              <a:t>までの</a:t>
            </a:r>
            <a:r>
              <a:rPr lang="ja-JP" altLang="en-US" sz="2100" dirty="0" smtClean="0">
                <a:solidFill>
                  <a:schemeClr val="accent1">
                    <a:lumMod val="40000"/>
                    <a:lumOff val="60000"/>
                  </a:schemeClr>
                </a:solidFill>
                <a:latin typeface="Lucida Console" pitchFamily="49" charset="0"/>
              </a:rPr>
              <a:t> </a:t>
            </a:r>
            <a:r>
              <a:rPr lang="en-US" altLang="ja-JP" sz="2100" dirty="0" smtClean="0">
                <a:solidFill>
                  <a:schemeClr val="accent1">
                    <a:lumMod val="40000"/>
                    <a:lumOff val="60000"/>
                  </a:schemeClr>
                </a:solidFill>
                <a:latin typeface="Lucida Console" pitchFamily="49" charset="0"/>
              </a:rPr>
              <a:t>diff</a:t>
            </a:r>
          </a:p>
          <a:p>
            <a:pPr lvl="1">
              <a:lnSpc>
                <a:spcPct val="140000"/>
              </a:lnSpc>
              <a:buNone/>
            </a:pPr>
            <a:r>
              <a:rPr lang="en-US" altLang="ja-JP" sz="2100" dirty="0" smtClean="0">
                <a:latin typeface="Lucida Console" pitchFamily="49" charset="0"/>
              </a:rPr>
              <a:t>$ git diff </a:t>
            </a:r>
            <a:r>
              <a:rPr lang="en-US" altLang="ja-JP" sz="2100" dirty="0" err="1" smtClean="0">
                <a:latin typeface="Lucida Console" pitchFamily="49" charset="0"/>
              </a:rPr>
              <a:t>my_tag</a:t>
            </a:r>
            <a:r>
              <a:rPr lang="en-US" altLang="ja-JP" sz="2100" dirty="0" smtClean="0">
                <a:latin typeface="Lucida Console" pitchFamily="49" charset="0"/>
              </a:rPr>
              <a:t>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指定したタグから </a:t>
            </a:r>
            <a:r>
              <a:rPr lang="en-US" altLang="ja-JP" sz="2100" dirty="0" smtClean="0">
                <a:solidFill>
                  <a:schemeClr val="accent1">
                    <a:lumMod val="40000"/>
                    <a:lumOff val="60000"/>
                  </a:schemeClr>
                </a:solidFill>
                <a:latin typeface="Lucida Console" pitchFamily="49" charset="0"/>
              </a:rPr>
              <a:t>HEAD </a:t>
            </a:r>
            <a:r>
              <a:rPr lang="ja-JP" altLang="en-US" sz="2100" dirty="0" err="1" smtClean="0">
                <a:solidFill>
                  <a:schemeClr val="accent1">
                    <a:lumMod val="40000"/>
                    <a:lumOff val="60000"/>
                  </a:schemeClr>
                </a:solidFill>
                <a:latin typeface="Lucida Console" pitchFamily="49" charset="0"/>
              </a:rPr>
              <a:t>までの</a:t>
            </a:r>
            <a:r>
              <a:rPr lang="ja-JP" altLang="en-US" sz="2100" dirty="0" smtClean="0">
                <a:solidFill>
                  <a:schemeClr val="accent1">
                    <a:lumMod val="40000"/>
                    <a:lumOff val="60000"/>
                  </a:schemeClr>
                </a:solidFill>
                <a:latin typeface="Lucida Console" pitchFamily="49" charset="0"/>
              </a:rPr>
              <a:t> </a:t>
            </a:r>
            <a:r>
              <a:rPr lang="en-US" altLang="ja-JP" sz="2100" dirty="0" smtClean="0">
                <a:solidFill>
                  <a:schemeClr val="accent1">
                    <a:lumMod val="40000"/>
                    <a:lumOff val="60000"/>
                  </a:schemeClr>
                </a:solidFill>
                <a:latin typeface="Lucida Console" pitchFamily="49" charset="0"/>
              </a:rPr>
              <a:t>diff</a:t>
            </a:r>
            <a:endParaRPr lang="en-US" altLang="ja-JP" dirty="0" smtClean="0">
              <a:solidFill>
                <a:schemeClr val="accent1">
                  <a:lumMod val="40000"/>
                  <a:lumOff val="60000"/>
                </a:schemeClr>
              </a:solidFill>
              <a:latin typeface="Lucida Console" pitchFamily="49" charset="0"/>
            </a:endParaRPr>
          </a:p>
          <a:p>
            <a:pPr>
              <a:lnSpc>
                <a:spcPct val="140000"/>
              </a:lnSpc>
            </a:pPr>
            <a:r>
              <a:rPr lang="ja-JP" altLang="en-US" dirty="0" smtClean="0"/>
              <a:t>指定したファイル、ディレクトリの </a:t>
            </a:r>
            <a:r>
              <a:rPr lang="en-US" altLang="ja-JP" dirty="0" smtClean="0"/>
              <a:t>diff </a:t>
            </a:r>
            <a:r>
              <a:rPr lang="ja-JP" altLang="en-US" dirty="0" smtClean="0"/>
              <a:t>を見ることも可能</a:t>
            </a:r>
            <a:endParaRPr lang="en-US" altLang="ja-JP" dirty="0" smtClean="0"/>
          </a:p>
          <a:p>
            <a:pPr lvl="1">
              <a:lnSpc>
                <a:spcPct val="140000"/>
              </a:lnSpc>
              <a:buNone/>
            </a:pPr>
            <a:r>
              <a:rPr lang="en-US" altLang="ja-JP" sz="2100" dirty="0" smtClean="0">
                <a:latin typeface="Lucida Console" pitchFamily="49" charset="0"/>
              </a:rPr>
              <a:t>$ git diff 08413ac 152ab11 .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カレントディレクトリ以下の </a:t>
            </a:r>
            <a:r>
              <a:rPr lang="en-US" altLang="ja-JP" sz="2100" dirty="0" smtClean="0">
                <a:solidFill>
                  <a:schemeClr val="accent1">
                    <a:lumMod val="40000"/>
                    <a:lumOff val="60000"/>
                  </a:schemeClr>
                </a:solidFill>
                <a:latin typeface="Lucida Console" pitchFamily="49" charset="0"/>
              </a:rPr>
              <a:t>diff</a:t>
            </a:r>
            <a:endParaRPr lang="en-US" altLang="ja-JP" dirty="0" smtClean="0">
              <a:solidFill>
                <a:schemeClr val="accent1">
                  <a:lumMod val="40000"/>
                  <a:lumOff val="60000"/>
                </a:schemeClr>
              </a:solidFill>
              <a:latin typeface="Lucida Console" pitchFamily="49" charset="0"/>
            </a:endParaRPr>
          </a:p>
          <a:p>
            <a:pPr>
              <a:lnSpc>
                <a:spcPct val="140000"/>
              </a:lnSpc>
            </a:pPr>
            <a:r>
              <a:rPr lang="ja-JP" altLang="en-US" dirty="0" smtClean="0"/>
              <a:t>コミット単位の </a:t>
            </a:r>
            <a:r>
              <a:rPr lang="en-US" altLang="ja-JP" dirty="0" smtClean="0"/>
              <a:t>diff </a:t>
            </a:r>
            <a:r>
              <a:rPr lang="ja-JP" altLang="en-US" dirty="0" smtClean="0"/>
              <a:t>を表示する</a:t>
            </a:r>
            <a:endParaRPr lang="en-US" altLang="ja-JP" dirty="0" smtClean="0"/>
          </a:p>
          <a:p>
            <a:pPr lvl="1">
              <a:lnSpc>
                <a:spcPct val="140000"/>
              </a:lnSpc>
              <a:buNone/>
            </a:pPr>
            <a:r>
              <a:rPr lang="en-US" altLang="ja-JP" sz="2100" dirty="0" smtClean="0">
                <a:latin typeface="Lucida Console" pitchFamily="49" charset="0"/>
              </a:rPr>
              <a:t>$ git log –p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すべてのコミットの </a:t>
            </a:r>
            <a:r>
              <a:rPr lang="en-US" altLang="ja-JP" sz="2100" dirty="0" smtClean="0">
                <a:solidFill>
                  <a:schemeClr val="accent1">
                    <a:lumMod val="40000"/>
                    <a:lumOff val="60000"/>
                  </a:schemeClr>
                </a:solidFill>
                <a:latin typeface="Lucida Console" pitchFamily="49" charset="0"/>
              </a:rPr>
              <a:t>diff</a:t>
            </a:r>
            <a:r>
              <a:rPr lang="ja-JP" altLang="en-US" sz="2100" dirty="0" smtClean="0">
                <a:solidFill>
                  <a:schemeClr val="accent1">
                    <a:lumMod val="40000"/>
                    <a:lumOff val="60000"/>
                  </a:schemeClr>
                </a:solidFill>
                <a:latin typeface="Lucida Console" pitchFamily="49" charset="0"/>
              </a:rPr>
              <a:t>（とコミットコメント）</a:t>
            </a:r>
            <a:endParaRPr lang="en-US" altLang="ja-JP" sz="2100" dirty="0" smtClean="0">
              <a:solidFill>
                <a:schemeClr val="accent1">
                  <a:lumMod val="40000"/>
                  <a:lumOff val="60000"/>
                </a:schemeClr>
              </a:solidFill>
              <a:latin typeface="Lucida Console" pitchFamily="49" charset="0"/>
            </a:endParaRPr>
          </a:p>
          <a:p>
            <a:pPr lvl="1">
              <a:lnSpc>
                <a:spcPct val="140000"/>
              </a:lnSpc>
              <a:buNone/>
            </a:pPr>
            <a:r>
              <a:rPr lang="en-US" altLang="ja-JP" sz="2100" dirty="0" smtClean="0">
                <a:latin typeface="Lucida Console" pitchFamily="49" charset="0"/>
              </a:rPr>
              <a:t>$ git show 08413ac  </a:t>
            </a:r>
            <a:r>
              <a:rPr lang="en-US" altLang="ja-JP" sz="2100" dirty="0" smtClean="0">
                <a:solidFill>
                  <a:schemeClr val="accent1">
                    <a:lumMod val="40000"/>
                    <a:lumOff val="60000"/>
                  </a:schemeClr>
                </a:solidFill>
                <a:latin typeface="Lucida Console" pitchFamily="49" charset="0"/>
              </a:rPr>
              <a:t># </a:t>
            </a:r>
            <a:r>
              <a:rPr lang="ja-JP" altLang="en-US" sz="2100" dirty="0" smtClean="0">
                <a:solidFill>
                  <a:schemeClr val="accent1">
                    <a:lumMod val="40000"/>
                    <a:lumOff val="60000"/>
                  </a:schemeClr>
                </a:solidFill>
                <a:latin typeface="Lucida Console" pitchFamily="49" charset="0"/>
              </a:rPr>
              <a:t>指定したコミットの </a:t>
            </a:r>
            <a:r>
              <a:rPr lang="en-US" altLang="ja-JP" sz="2100" dirty="0" smtClean="0">
                <a:solidFill>
                  <a:schemeClr val="accent1">
                    <a:lumMod val="40000"/>
                    <a:lumOff val="60000"/>
                  </a:schemeClr>
                </a:solidFill>
                <a:latin typeface="Lucida Console" pitchFamily="49" charset="0"/>
              </a:rPr>
              <a:t>diff</a:t>
            </a:r>
            <a:r>
              <a:rPr lang="ja-JP" altLang="en-US" sz="2100" dirty="0" smtClean="0">
                <a:solidFill>
                  <a:schemeClr val="accent1">
                    <a:lumMod val="40000"/>
                    <a:lumOff val="60000"/>
                  </a:schemeClr>
                </a:solidFill>
                <a:latin typeface="Lucida Console" pitchFamily="49" charset="0"/>
              </a:rPr>
              <a:t>（とコミットコメント）</a:t>
            </a:r>
            <a:endParaRPr lang="en-US" altLang="ja-JP" sz="2100" dirty="0" smtClean="0">
              <a:solidFill>
                <a:schemeClr val="accent1">
                  <a:lumMod val="40000"/>
                  <a:lumOff val="60000"/>
                </a:schemeClr>
              </a:solidFill>
              <a:latin typeface="Lucida Console" pitchFamily="49" charset="0"/>
            </a:endParaRPr>
          </a:p>
          <a:p>
            <a:pPr>
              <a:lnSpc>
                <a:spcPct val="140000"/>
              </a:lnSpc>
            </a:pPr>
            <a:r>
              <a:rPr lang="ja-JP" altLang="en-US" dirty="0" smtClean="0"/>
              <a:t>グラフィカルに表示する（別プログラムにパイプで送る例）</a:t>
            </a:r>
            <a:endParaRPr lang="en-US" altLang="ja-JP" dirty="0" smtClean="0"/>
          </a:p>
          <a:p>
            <a:pPr lvl="1">
              <a:lnSpc>
                <a:spcPct val="140000"/>
              </a:lnSpc>
              <a:buNone/>
            </a:pPr>
            <a:r>
              <a:rPr lang="en-US" altLang="ja-JP" sz="2100" dirty="0" smtClean="0">
                <a:latin typeface="Lucida Console" pitchFamily="49" charset="0"/>
              </a:rPr>
              <a:t>$ git diff 08413ac 152ab11 Sample.cpp | </a:t>
            </a:r>
            <a:r>
              <a:rPr lang="en-US" altLang="ja-JP" sz="2100" dirty="0" err="1" smtClean="0">
                <a:latin typeface="Lucida Console" pitchFamily="49" charset="0"/>
              </a:rPr>
              <a:t>kompare</a:t>
            </a:r>
            <a:r>
              <a:rPr lang="en-US" altLang="ja-JP" sz="2100" dirty="0" smtClean="0">
                <a:latin typeface="Lucida Console" pitchFamily="49" charset="0"/>
              </a:rPr>
              <a:t> –</a:t>
            </a:r>
          </a:p>
          <a:p>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37</a:t>
            </a:fld>
            <a:endParaRPr kumimoji="1" lang="ja-JP"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 5"/>
          <p:cNvSpPr>
            <a:spLocks noGrp="1"/>
          </p:cNvSpPr>
          <p:nvPr>
            <p:ph type="body" idx="1"/>
          </p:nvPr>
        </p:nvSpPr>
        <p:spPr/>
        <p:txBody>
          <a:bodyPr/>
          <a:lstStyle/>
          <a:p>
            <a:endParaRPr 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a:p>
        </p:txBody>
      </p:sp>
      <p:sp>
        <p:nvSpPr>
          <p:cNvPr id="5" name="タイトル 4"/>
          <p:cNvSpPr>
            <a:spLocks noGrp="1"/>
          </p:cNvSpPr>
          <p:nvPr>
            <p:ph type="title"/>
          </p:nvPr>
        </p:nvSpPr>
        <p:spPr/>
        <p:txBody>
          <a:bodyPr/>
          <a:lstStyle/>
          <a:p>
            <a:r>
              <a:rPr lang="ja-JP" altLang="en-US" dirty="0" smtClean="0"/>
              <a:t>付録</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用語 </a:t>
            </a:r>
            <a:r>
              <a:rPr lang="en-US" altLang="ja-JP" dirty="0" smtClean="0"/>
              <a:t>1</a:t>
            </a:r>
            <a:endParaRPr lang="en-US" dirty="0"/>
          </a:p>
        </p:txBody>
      </p:sp>
      <p:sp>
        <p:nvSpPr>
          <p:cNvPr id="3" name="コンテンツ プレースホルダ 2"/>
          <p:cNvSpPr>
            <a:spLocks noGrp="1"/>
          </p:cNvSpPr>
          <p:nvPr>
            <p:ph idx="1"/>
          </p:nvPr>
        </p:nvSpPr>
        <p:spPr/>
        <p:txBody>
          <a:bodyPr>
            <a:normAutofit fontScale="77500" lnSpcReduction="20000"/>
          </a:bodyPr>
          <a:lstStyle/>
          <a:p>
            <a:pPr>
              <a:lnSpc>
                <a:spcPct val="120000"/>
              </a:lnSpc>
            </a:pPr>
            <a:r>
              <a:rPr lang="ja-JP" altLang="en-US" dirty="0" smtClean="0"/>
              <a:t>作業ツリー </a:t>
            </a:r>
            <a:r>
              <a:rPr lang="en-US" altLang="ja-JP" dirty="0" smtClean="0"/>
              <a:t>(Working tree)</a:t>
            </a:r>
          </a:p>
          <a:p>
            <a:pPr lvl="1">
              <a:lnSpc>
                <a:spcPct val="120000"/>
              </a:lnSpc>
            </a:pPr>
            <a:r>
              <a:rPr lang="en-US" altLang="ja-JP" dirty="0" smtClean="0"/>
              <a:t>git init </a:t>
            </a:r>
            <a:r>
              <a:rPr lang="ja-JP" altLang="en-US" dirty="0" smtClean="0"/>
              <a:t>コマンドなどで作成される「</a:t>
            </a:r>
            <a:r>
              <a:rPr lang="en-US" altLang="ja-JP" dirty="0" smtClean="0"/>
              <a:t>.git</a:t>
            </a:r>
            <a:r>
              <a:rPr lang="ja-JP" altLang="en-US" dirty="0" smtClean="0"/>
              <a:t>」ディレクトリが存在するディレクトリが、作業ツリーのルートになります。</a:t>
            </a:r>
            <a:r>
              <a:rPr lang="en-US" altLang="ja-JP" dirty="0" smtClean="0"/>
              <a:t>Subversion </a:t>
            </a:r>
            <a:r>
              <a:rPr lang="ja-JP" altLang="en-US" dirty="0" smtClean="0"/>
              <a:t>や </a:t>
            </a:r>
            <a:r>
              <a:rPr lang="en-US" altLang="ja-JP" dirty="0" smtClean="0"/>
              <a:t>CVS </a:t>
            </a:r>
            <a:r>
              <a:rPr lang="ja-JP" altLang="en-US" dirty="0" smtClean="0"/>
              <a:t>では「作業コピー」と呼んでいました。 あるローカルブランチを </a:t>
            </a:r>
            <a:r>
              <a:rPr lang="en-US" altLang="ja-JP" dirty="0" smtClean="0"/>
              <a:t>git checkout </a:t>
            </a:r>
            <a:r>
              <a:rPr lang="ja-JP" altLang="en-US" dirty="0" smtClean="0"/>
              <a:t>すると、そのブランチの最新状態 </a:t>
            </a:r>
            <a:r>
              <a:rPr lang="en-US" altLang="ja-JP" dirty="0" smtClean="0"/>
              <a:t>(head) </a:t>
            </a:r>
            <a:r>
              <a:rPr lang="ja-JP" altLang="en-US" dirty="0" smtClean="0"/>
              <a:t>のファイル群が作業ツリー内に展開されます。</a:t>
            </a:r>
            <a:endParaRPr lang="en-US" altLang="ja-JP" dirty="0" smtClean="0"/>
          </a:p>
          <a:p>
            <a:pPr>
              <a:lnSpc>
                <a:spcPct val="120000"/>
              </a:lnSpc>
            </a:pPr>
            <a:r>
              <a:rPr lang="ja-JP" altLang="en-US" dirty="0" smtClean="0"/>
              <a:t>リポジトリ</a:t>
            </a:r>
            <a:endParaRPr lang="en-US" altLang="ja-JP" dirty="0" smtClean="0"/>
          </a:p>
          <a:p>
            <a:pPr lvl="1">
              <a:lnSpc>
                <a:spcPct val="120000"/>
              </a:lnSpc>
            </a:pPr>
            <a:r>
              <a:rPr lang="ja-JP" altLang="en-US" dirty="0" smtClean="0"/>
              <a:t>変更履歴などを管理するリポジトリで、</a:t>
            </a:r>
            <a:r>
              <a:rPr lang="en-US" altLang="ja-JP" dirty="0" smtClean="0"/>
              <a:t>Git </a:t>
            </a:r>
            <a:r>
              <a:rPr lang="ja-JP" altLang="en-US" dirty="0" smtClean="0"/>
              <a:t>では必ずローカルディレクトリにリポジトリが存在します。他のマシン上にあるリポジトリも、ローカルにあるリポジトリも対等の関係にあり、各リポジトリにコミットされた変更内容を互いにやりとりすることでプロジェクト全体の変更の一貫性を保ちます。一般的には、ある一つのマシンのリポジトリを中央リポジトリとし、そこから最終的なプロジェクトの成果物を生成します。リポジトリの実体は、作業ツリーのルートにある </a:t>
            </a:r>
            <a:r>
              <a:rPr lang="en-US" altLang="ja-JP" dirty="0" smtClean="0"/>
              <a:t>.git </a:t>
            </a:r>
            <a:r>
              <a:rPr lang="ja-JP" altLang="en-US" dirty="0" smtClean="0"/>
              <a:t>ディレクトリです。 </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p:cNvSpPr/>
          <p:nvPr/>
        </p:nvSpPr>
        <p:spPr>
          <a:xfrm>
            <a:off x="6572264" y="2935428"/>
            <a:ext cx="1785950" cy="2786082"/>
          </a:xfrm>
          <a:prstGeom prst="roundRect">
            <a:avLst>
              <a:gd name="adj" fmla="val 11536"/>
            </a:avLst>
          </a:prstGeom>
          <a:solidFill>
            <a:schemeClr val="tx2">
              <a:lumMod val="10000"/>
            </a:schemeClr>
          </a:solid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角丸四角形 23"/>
          <p:cNvSpPr/>
          <p:nvPr/>
        </p:nvSpPr>
        <p:spPr>
          <a:xfrm>
            <a:off x="428596" y="2935428"/>
            <a:ext cx="5000660" cy="2786082"/>
          </a:xfrm>
          <a:prstGeom prst="roundRect">
            <a:avLst>
              <a:gd name="adj" fmla="val 11536"/>
            </a:avLst>
          </a:prstGeom>
          <a:solidFill>
            <a:schemeClr val="tx2">
              <a:lumMod val="10000"/>
            </a:schemeClr>
          </a:solid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lstStyle/>
          <a:p>
            <a:r>
              <a:rPr lang="en-US" altLang="ja-JP" dirty="0" smtClean="0"/>
              <a:t>Git </a:t>
            </a:r>
            <a:r>
              <a:rPr lang="ja-JP" altLang="en-US" dirty="0" smtClean="0"/>
              <a:t>は分散型バージョン管理</a:t>
            </a:r>
            <a:endParaRPr lang="en-US" dirty="0"/>
          </a:p>
        </p:txBody>
      </p:sp>
      <p:sp>
        <p:nvSpPr>
          <p:cNvPr id="3" name="コンテンツ プレースホルダ 2"/>
          <p:cNvSpPr>
            <a:spLocks noGrp="1"/>
          </p:cNvSpPr>
          <p:nvPr>
            <p:ph idx="1"/>
          </p:nvPr>
        </p:nvSpPr>
        <p:spPr>
          <a:xfrm>
            <a:off x="357158" y="1000108"/>
            <a:ext cx="8643998" cy="1143008"/>
          </a:xfrm>
        </p:spPr>
        <p:txBody>
          <a:bodyPr>
            <a:normAutofit/>
          </a:bodyPr>
          <a:lstStyle/>
          <a:p>
            <a:pPr marL="0" indent="0">
              <a:buNone/>
            </a:pPr>
            <a:r>
              <a:rPr lang="en-US" altLang="ja-JP" sz="2800" dirty="0" smtClean="0"/>
              <a:t>Git </a:t>
            </a:r>
            <a:r>
              <a:rPr lang="ja-JP" altLang="en-US" sz="2800" dirty="0" smtClean="0"/>
              <a:t>のクライアントはローカルにリポジトリを持つ！</a:t>
            </a:r>
            <a:endParaRPr lang="en-US" altLang="ja-JP" sz="2800" dirty="0" smtClean="0"/>
          </a:p>
          <a:p>
            <a:pPr marL="0" indent="0">
              <a:buNone/>
            </a:pPr>
            <a:r>
              <a:rPr lang="ja-JP" altLang="en-US" sz="2800" dirty="0" smtClean="0"/>
              <a:t>ここが </a:t>
            </a:r>
            <a:r>
              <a:rPr lang="en-US" altLang="ja-JP" sz="2800" dirty="0" smtClean="0"/>
              <a:t>Subversion</a:t>
            </a:r>
            <a:r>
              <a:rPr lang="ja-JP" altLang="en-US" sz="2800" dirty="0" smtClean="0"/>
              <a:t>（集中型）との大きな違い。</a:t>
            </a:r>
            <a:endParaRPr lang="en-US" sz="2800" dirty="0"/>
          </a:p>
        </p:txBody>
      </p:sp>
      <p:sp>
        <p:nvSpPr>
          <p:cNvPr id="4" name="フローチャート : 磁気ディスク 3"/>
          <p:cNvSpPr/>
          <p:nvPr/>
        </p:nvSpPr>
        <p:spPr>
          <a:xfrm>
            <a:off x="3954196" y="3992738"/>
            <a:ext cx="1210686" cy="1000132"/>
          </a:xfrm>
          <a:prstGeom prst="flowChartMagneticDisk">
            <a:avLst/>
          </a:prstGeom>
          <a:solidFill>
            <a:srgbClr val="0070C0"/>
          </a:solidFill>
          <a:ln w="19050"/>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smtClean="0"/>
              <a:t>.git/</a:t>
            </a:r>
            <a:endParaRPr lang="en-US" sz="2000" dirty="0"/>
          </a:p>
        </p:txBody>
      </p:sp>
      <p:pic>
        <p:nvPicPr>
          <p:cNvPr id="1026" name="Picture 2" descr="D:\z\1292597252_view_tree.png"/>
          <p:cNvPicPr>
            <a:picLocks noChangeAspect="1" noChangeArrowheads="1"/>
          </p:cNvPicPr>
          <p:nvPr/>
        </p:nvPicPr>
        <p:blipFill>
          <a:blip r:embed="rId2" cstate="print"/>
          <a:srcRect/>
          <a:stretch>
            <a:fillRect/>
          </a:stretch>
        </p:blipFill>
        <p:spPr bwMode="auto">
          <a:xfrm>
            <a:off x="714348" y="3792684"/>
            <a:ext cx="1500198" cy="1500198"/>
          </a:xfrm>
          <a:prstGeom prst="rect">
            <a:avLst/>
          </a:prstGeom>
          <a:noFill/>
        </p:spPr>
      </p:pic>
      <p:sp>
        <p:nvSpPr>
          <p:cNvPr id="7" name="テキスト ボックス 6"/>
          <p:cNvSpPr txBox="1"/>
          <p:nvPr/>
        </p:nvSpPr>
        <p:spPr>
          <a:xfrm>
            <a:off x="357158" y="3349796"/>
            <a:ext cx="2258890" cy="400110"/>
          </a:xfrm>
          <a:prstGeom prst="rect">
            <a:avLst/>
          </a:prstGeom>
          <a:noFill/>
        </p:spPr>
        <p:txBody>
          <a:bodyPr wrap="square" rtlCol="0">
            <a:spAutoFit/>
          </a:bodyPr>
          <a:lstStyle/>
          <a:p>
            <a:pPr algn="ctr"/>
            <a:r>
              <a:rPr lang="ja-JP" altLang="en-US" sz="2000" dirty="0" smtClean="0"/>
              <a:t>作業ツリー</a:t>
            </a:r>
            <a:endParaRPr lang="en-US" sz="2000" dirty="0"/>
          </a:p>
        </p:txBody>
      </p:sp>
      <p:sp>
        <p:nvSpPr>
          <p:cNvPr id="9" name="正方形/長方形 8"/>
          <p:cNvSpPr/>
          <p:nvPr/>
        </p:nvSpPr>
        <p:spPr>
          <a:xfrm>
            <a:off x="3786182" y="3149742"/>
            <a:ext cx="1571636" cy="707886"/>
          </a:xfrm>
          <a:prstGeom prst="rect">
            <a:avLst/>
          </a:prstGeom>
        </p:spPr>
        <p:txBody>
          <a:bodyPr wrap="square">
            <a:spAutoFit/>
          </a:bodyPr>
          <a:lstStyle/>
          <a:p>
            <a:pPr algn="ctr"/>
            <a:r>
              <a:rPr lang="ja-JP" altLang="en-US" sz="2000" dirty="0" smtClean="0"/>
              <a:t>ローカル</a:t>
            </a:r>
            <a:r>
              <a:rPr lang="en-US" altLang="ja-JP" sz="2000" dirty="0" smtClean="0"/>
              <a:t/>
            </a:r>
            <a:br>
              <a:rPr lang="en-US" altLang="ja-JP" sz="2000" dirty="0" smtClean="0"/>
            </a:br>
            <a:r>
              <a:rPr lang="ja-JP" altLang="en-US" sz="2000" dirty="0" smtClean="0"/>
              <a:t>リポジトリ</a:t>
            </a:r>
            <a:endParaRPr lang="en-US" sz="2000" dirty="0"/>
          </a:p>
        </p:txBody>
      </p:sp>
      <p:sp>
        <p:nvSpPr>
          <p:cNvPr id="10" name="フローチャート : 磁気ディスク 9"/>
          <p:cNvSpPr/>
          <p:nvPr/>
        </p:nvSpPr>
        <p:spPr>
          <a:xfrm>
            <a:off x="6846441" y="3992738"/>
            <a:ext cx="1210686" cy="1000132"/>
          </a:xfrm>
          <a:prstGeom prst="flowChartMagneticDisk">
            <a:avLst/>
          </a:prstGeom>
          <a:solidFill>
            <a:srgbClr val="0070C0"/>
          </a:solidFill>
          <a:ln w="19050"/>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smtClean="0"/>
              <a:t>.git/</a:t>
            </a:r>
            <a:endParaRPr lang="en-US" sz="2000" dirty="0"/>
          </a:p>
        </p:txBody>
      </p:sp>
      <p:sp>
        <p:nvSpPr>
          <p:cNvPr id="11" name="正方形/長方形 10"/>
          <p:cNvSpPr/>
          <p:nvPr/>
        </p:nvSpPr>
        <p:spPr>
          <a:xfrm>
            <a:off x="6655277" y="3098769"/>
            <a:ext cx="1571636" cy="707886"/>
          </a:xfrm>
          <a:prstGeom prst="rect">
            <a:avLst/>
          </a:prstGeom>
        </p:spPr>
        <p:txBody>
          <a:bodyPr wrap="square">
            <a:spAutoFit/>
          </a:bodyPr>
          <a:lstStyle/>
          <a:p>
            <a:pPr algn="ctr"/>
            <a:r>
              <a:rPr lang="ja-JP" altLang="en-US" sz="2000" dirty="0" smtClean="0"/>
              <a:t>リモート</a:t>
            </a:r>
            <a:r>
              <a:rPr lang="en-US" altLang="ja-JP" sz="2000" dirty="0" smtClean="0"/>
              <a:t/>
            </a:r>
            <a:br>
              <a:rPr lang="en-US" altLang="ja-JP" sz="2000" dirty="0" smtClean="0"/>
            </a:br>
            <a:r>
              <a:rPr lang="ja-JP" altLang="en-US" sz="2000" dirty="0" smtClean="0"/>
              <a:t>リポジトリ</a:t>
            </a:r>
            <a:endParaRPr lang="en-US" sz="2000" dirty="0"/>
          </a:p>
        </p:txBody>
      </p:sp>
      <p:sp>
        <p:nvSpPr>
          <p:cNvPr id="12" name="テキスト ボックス 11"/>
          <p:cNvSpPr txBox="1"/>
          <p:nvPr/>
        </p:nvSpPr>
        <p:spPr>
          <a:xfrm>
            <a:off x="6086946" y="2173154"/>
            <a:ext cx="2714644" cy="707886"/>
          </a:xfrm>
          <a:prstGeom prst="rect">
            <a:avLst/>
          </a:prstGeom>
          <a:noFill/>
        </p:spPr>
        <p:txBody>
          <a:bodyPr wrap="square" rtlCol="0">
            <a:spAutoFit/>
          </a:bodyPr>
          <a:lstStyle/>
          <a:p>
            <a:pPr algn="ctr"/>
            <a:r>
              <a:rPr lang="ja-JP" altLang="en-US" sz="2000" dirty="0" smtClean="0"/>
              <a:t>プロジェクトの</a:t>
            </a:r>
            <a:r>
              <a:rPr lang="en-US" altLang="ja-JP" sz="2000" dirty="0" smtClean="0"/>
              <a:t/>
            </a:r>
            <a:br>
              <a:rPr lang="en-US" altLang="ja-JP" sz="2000" dirty="0" smtClean="0"/>
            </a:br>
            <a:r>
              <a:rPr lang="ja-JP" altLang="en-US" sz="2000" dirty="0" smtClean="0"/>
              <a:t>中央サーバ</a:t>
            </a:r>
            <a:endParaRPr lang="en-US" altLang="ja-JP" sz="2000" dirty="0" smtClean="0"/>
          </a:p>
        </p:txBody>
      </p:sp>
      <p:sp>
        <p:nvSpPr>
          <p:cNvPr id="16" name="テキスト ボックス 15"/>
          <p:cNvSpPr txBox="1"/>
          <p:nvPr/>
        </p:nvSpPr>
        <p:spPr>
          <a:xfrm>
            <a:off x="1643042" y="2402325"/>
            <a:ext cx="2714644" cy="461665"/>
          </a:xfrm>
          <a:prstGeom prst="rect">
            <a:avLst/>
          </a:prstGeom>
          <a:noFill/>
        </p:spPr>
        <p:txBody>
          <a:bodyPr wrap="square" rtlCol="0">
            <a:spAutoFit/>
          </a:bodyPr>
          <a:lstStyle/>
          <a:p>
            <a:pPr algn="ctr"/>
            <a:r>
              <a:rPr lang="ja-JP" altLang="en-US" sz="2400" dirty="0" smtClean="0"/>
              <a:t>あなたの </a:t>
            </a:r>
            <a:r>
              <a:rPr lang="en-US" altLang="ja-JP" sz="2400" dirty="0" smtClean="0"/>
              <a:t>PC</a:t>
            </a:r>
            <a:endParaRPr lang="en-US" sz="2400" dirty="0"/>
          </a:p>
        </p:txBody>
      </p:sp>
      <p:sp>
        <p:nvSpPr>
          <p:cNvPr id="19" name="下矢印 18"/>
          <p:cNvSpPr/>
          <p:nvPr/>
        </p:nvSpPr>
        <p:spPr>
          <a:xfrm rot="16200000">
            <a:off x="5889622" y="3498739"/>
            <a:ext cx="293714" cy="1357322"/>
          </a:xfrm>
          <a:prstGeom prst="downArrow">
            <a:avLst>
              <a:gd name="adj1" fmla="val 50000"/>
              <a:gd name="adj2" fmla="val 8240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テキスト ボックス 20"/>
          <p:cNvSpPr txBox="1"/>
          <p:nvPr/>
        </p:nvSpPr>
        <p:spPr>
          <a:xfrm>
            <a:off x="5357818" y="4324258"/>
            <a:ext cx="1287872" cy="338554"/>
          </a:xfrm>
          <a:prstGeom prst="rect">
            <a:avLst/>
          </a:prstGeom>
          <a:noFill/>
        </p:spPr>
        <p:txBody>
          <a:bodyPr wrap="square" rtlCol="0">
            <a:spAutoFit/>
          </a:bodyPr>
          <a:lstStyle/>
          <a:p>
            <a:pPr algn="ctr"/>
            <a:r>
              <a:rPr lang="en-US" sz="1600" dirty="0" smtClean="0">
                <a:solidFill>
                  <a:schemeClr val="accent2">
                    <a:lumMod val="40000"/>
                    <a:lumOff val="60000"/>
                  </a:schemeClr>
                </a:solidFill>
                <a:latin typeface="Lucida Console" pitchFamily="49" charset="0"/>
              </a:rPr>
              <a:t>git push</a:t>
            </a:r>
            <a:endParaRPr lang="en-US" sz="1600" dirty="0">
              <a:solidFill>
                <a:schemeClr val="accent2">
                  <a:lumMod val="40000"/>
                  <a:lumOff val="60000"/>
                </a:schemeClr>
              </a:solidFill>
              <a:latin typeface="Lucida Console" pitchFamily="49" charset="0"/>
            </a:endParaRPr>
          </a:p>
        </p:txBody>
      </p:sp>
      <p:pic>
        <p:nvPicPr>
          <p:cNvPr id="22" name="Picture 3" descr="D:\z\1292597748_unknown.png"/>
          <p:cNvPicPr>
            <a:picLocks noChangeAspect="1" noChangeArrowheads="1"/>
          </p:cNvPicPr>
          <p:nvPr/>
        </p:nvPicPr>
        <p:blipFill>
          <a:blip r:embed="rId3" cstate="print"/>
          <a:srcRect/>
          <a:stretch>
            <a:fillRect/>
          </a:stretch>
        </p:blipFill>
        <p:spPr bwMode="auto">
          <a:xfrm>
            <a:off x="5786446" y="3578370"/>
            <a:ext cx="460365" cy="460365"/>
          </a:xfrm>
          <a:prstGeom prst="rect">
            <a:avLst/>
          </a:prstGeom>
          <a:noFill/>
        </p:spPr>
      </p:pic>
      <p:sp>
        <p:nvSpPr>
          <p:cNvPr id="26" name="下矢印 25"/>
          <p:cNvSpPr/>
          <p:nvPr/>
        </p:nvSpPr>
        <p:spPr>
          <a:xfrm rot="5400000" flipH="1">
            <a:off x="5857886" y="4206109"/>
            <a:ext cx="279696" cy="1357322"/>
          </a:xfrm>
          <a:prstGeom prst="downArrow">
            <a:avLst>
              <a:gd name="adj1" fmla="val 50000"/>
              <a:gd name="adj2" fmla="val 8240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テキスト ボックス 26"/>
          <p:cNvSpPr txBox="1"/>
          <p:nvPr/>
        </p:nvSpPr>
        <p:spPr>
          <a:xfrm>
            <a:off x="5286380" y="5043255"/>
            <a:ext cx="1453898" cy="338554"/>
          </a:xfrm>
          <a:prstGeom prst="rect">
            <a:avLst/>
          </a:prstGeom>
          <a:noFill/>
        </p:spPr>
        <p:txBody>
          <a:bodyPr wrap="square" rtlCol="0">
            <a:spAutoFit/>
          </a:bodyPr>
          <a:lstStyle/>
          <a:p>
            <a:pPr algn="ctr"/>
            <a:r>
              <a:rPr lang="en-US" sz="1600" dirty="0" smtClean="0">
                <a:solidFill>
                  <a:schemeClr val="accent2">
                    <a:lumMod val="40000"/>
                    <a:lumOff val="60000"/>
                  </a:schemeClr>
                </a:solidFill>
                <a:latin typeface="Lucida Console" pitchFamily="49" charset="0"/>
              </a:rPr>
              <a:t>git pull</a:t>
            </a:r>
            <a:endParaRPr lang="en-US" sz="1600" dirty="0">
              <a:solidFill>
                <a:schemeClr val="accent2">
                  <a:lumMod val="40000"/>
                  <a:lumOff val="60000"/>
                </a:schemeClr>
              </a:solidFill>
              <a:latin typeface="Lucida Console" pitchFamily="49" charset="0"/>
            </a:endParaRPr>
          </a:p>
        </p:txBody>
      </p:sp>
      <p:sp>
        <p:nvSpPr>
          <p:cNvPr id="23" name="下矢印 22"/>
          <p:cNvSpPr/>
          <p:nvPr/>
        </p:nvSpPr>
        <p:spPr>
          <a:xfrm rot="16200000">
            <a:off x="2935526" y="3498739"/>
            <a:ext cx="293714" cy="1357322"/>
          </a:xfrm>
          <a:prstGeom prst="downArrow">
            <a:avLst>
              <a:gd name="adj1" fmla="val 50000"/>
              <a:gd name="adj2" fmla="val 8240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ボックス 28"/>
          <p:cNvSpPr txBox="1"/>
          <p:nvPr/>
        </p:nvSpPr>
        <p:spPr>
          <a:xfrm>
            <a:off x="2237696" y="4324258"/>
            <a:ext cx="1619924" cy="338554"/>
          </a:xfrm>
          <a:prstGeom prst="rect">
            <a:avLst/>
          </a:prstGeom>
          <a:noFill/>
        </p:spPr>
        <p:txBody>
          <a:bodyPr wrap="square" rtlCol="0">
            <a:spAutoFit/>
          </a:bodyPr>
          <a:lstStyle/>
          <a:p>
            <a:pPr algn="ctr"/>
            <a:r>
              <a:rPr lang="en-US" sz="1600" dirty="0" smtClean="0">
                <a:solidFill>
                  <a:schemeClr val="accent4">
                    <a:lumMod val="40000"/>
                    <a:lumOff val="60000"/>
                  </a:schemeClr>
                </a:solidFill>
                <a:latin typeface="Lucida Console" pitchFamily="49" charset="0"/>
              </a:rPr>
              <a:t>git commit</a:t>
            </a:r>
            <a:endParaRPr lang="en-US" sz="1600" dirty="0">
              <a:solidFill>
                <a:schemeClr val="accent4">
                  <a:lumMod val="40000"/>
                  <a:lumOff val="60000"/>
                </a:schemeClr>
              </a:solidFill>
              <a:latin typeface="Lucida Console" pitchFamily="49" charset="0"/>
            </a:endParaRPr>
          </a:p>
        </p:txBody>
      </p:sp>
      <p:pic>
        <p:nvPicPr>
          <p:cNvPr id="30" name="Picture 3" descr="D:\z\1292597748_unknown.png"/>
          <p:cNvPicPr>
            <a:picLocks noChangeAspect="1" noChangeArrowheads="1"/>
          </p:cNvPicPr>
          <p:nvPr/>
        </p:nvPicPr>
        <p:blipFill>
          <a:blip r:embed="rId3" cstate="print"/>
          <a:srcRect/>
          <a:stretch>
            <a:fillRect/>
          </a:stretch>
        </p:blipFill>
        <p:spPr bwMode="auto">
          <a:xfrm>
            <a:off x="2832350" y="3578370"/>
            <a:ext cx="460365" cy="460365"/>
          </a:xfrm>
          <a:prstGeom prst="rect">
            <a:avLst/>
          </a:prstGeom>
          <a:noFill/>
        </p:spPr>
      </p:pic>
      <p:sp>
        <p:nvSpPr>
          <p:cNvPr id="31" name="下矢印 30"/>
          <p:cNvSpPr/>
          <p:nvPr/>
        </p:nvSpPr>
        <p:spPr>
          <a:xfrm rot="5400000" flipH="1">
            <a:off x="2903790" y="4206109"/>
            <a:ext cx="279696" cy="1357322"/>
          </a:xfrm>
          <a:prstGeom prst="downArrow">
            <a:avLst>
              <a:gd name="adj1" fmla="val 50000"/>
              <a:gd name="adj2" fmla="val 8240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テキスト ボックス 31"/>
          <p:cNvSpPr txBox="1"/>
          <p:nvPr/>
        </p:nvSpPr>
        <p:spPr>
          <a:xfrm>
            <a:off x="1975094" y="5043255"/>
            <a:ext cx="2168278" cy="338554"/>
          </a:xfrm>
          <a:prstGeom prst="rect">
            <a:avLst/>
          </a:prstGeom>
          <a:noFill/>
        </p:spPr>
        <p:txBody>
          <a:bodyPr wrap="square" rtlCol="0">
            <a:spAutoFit/>
          </a:bodyPr>
          <a:lstStyle/>
          <a:p>
            <a:pPr algn="ctr"/>
            <a:r>
              <a:rPr lang="en-US" sz="1600" dirty="0" smtClean="0">
                <a:solidFill>
                  <a:schemeClr val="accent4">
                    <a:lumMod val="40000"/>
                    <a:lumOff val="60000"/>
                  </a:schemeClr>
                </a:solidFill>
                <a:latin typeface="Lucida Console" pitchFamily="49" charset="0"/>
              </a:rPr>
              <a:t>git checkout</a:t>
            </a:r>
            <a:endParaRPr lang="en-US" sz="1600" dirty="0">
              <a:solidFill>
                <a:schemeClr val="accent4">
                  <a:lumMod val="40000"/>
                  <a:lumOff val="60000"/>
                </a:schemeClr>
              </a:solidFill>
              <a:latin typeface="Lucida Console" pitchFamily="49" charset="0"/>
            </a:endParaRPr>
          </a:p>
        </p:txBody>
      </p:sp>
      <p:sp>
        <p:nvSpPr>
          <p:cNvPr id="33" name="テキスト ボックス 32"/>
          <p:cNvSpPr txBox="1"/>
          <p:nvPr/>
        </p:nvSpPr>
        <p:spPr>
          <a:xfrm>
            <a:off x="500034" y="5864386"/>
            <a:ext cx="8143932" cy="707886"/>
          </a:xfrm>
          <a:prstGeom prst="rect">
            <a:avLst/>
          </a:prstGeom>
          <a:noFill/>
        </p:spPr>
        <p:txBody>
          <a:bodyPr wrap="square" rtlCol="0">
            <a:spAutoFit/>
          </a:bodyPr>
          <a:lstStyle/>
          <a:p>
            <a:r>
              <a:rPr lang="ja-JP" altLang="en-US" sz="2000" b="1" dirty="0" smtClean="0">
                <a:solidFill>
                  <a:schemeClr val="accent4">
                    <a:lumMod val="40000"/>
                    <a:lumOff val="60000"/>
                  </a:schemeClr>
                </a:solidFill>
              </a:rPr>
              <a:t>「ローカルリポジトリでの作業」</a:t>
            </a:r>
            <a:r>
              <a:rPr lang="ja-JP" altLang="en-US" sz="2000" dirty="0" smtClean="0"/>
              <a:t>と</a:t>
            </a:r>
            <a:r>
              <a:rPr lang="ja-JP" altLang="en-US" sz="2000" b="1" dirty="0" smtClean="0">
                <a:solidFill>
                  <a:schemeClr val="accent2">
                    <a:lumMod val="40000"/>
                    <a:lumOff val="60000"/>
                  </a:schemeClr>
                </a:solidFill>
              </a:rPr>
              <a:t>「リモートリポジトリとの連携」</a:t>
            </a:r>
            <a:r>
              <a:rPr lang="ja-JP" altLang="en-US" sz="2000" dirty="0" smtClean="0"/>
              <a:t>の両方を学ぶ必要がある。</a:t>
            </a:r>
            <a:endParaRPr lang="en-US" sz="2000" dirty="0"/>
          </a:p>
        </p:txBody>
      </p:sp>
      <p:sp>
        <p:nvSpPr>
          <p:cNvPr id="34" name="スライド番号プレースホルダ 3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用語 </a:t>
            </a:r>
            <a:r>
              <a:rPr lang="en-US" altLang="ja-JP" dirty="0" smtClean="0"/>
              <a:t>2</a:t>
            </a:r>
            <a:endParaRPr lang="en-US" dirty="0"/>
          </a:p>
        </p:txBody>
      </p:sp>
      <p:sp>
        <p:nvSpPr>
          <p:cNvPr id="3" name="コンテンツ プレースホルダ 2"/>
          <p:cNvSpPr>
            <a:spLocks noGrp="1"/>
          </p:cNvSpPr>
          <p:nvPr>
            <p:ph idx="1"/>
          </p:nvPr>
        </p:nvSpPr>
        <p:spPr/>
        <p:txBody>
          <a:bodyPr>
            <a:normAutofit fontScale="70000" lnSpcReduction="20000"/>
          </a:bodyPr>
          <a:lstStyle/>
          <a:p>
            <a:pPr>
              <a:lnSpc>
                <a:spcPct val="120000"/>
              </a:lnSpc>
            </a:pPr>
            <a:r>
              <a:rPr lang="ja-JP" altLang="en-US" dirty="0" smtClean="0"/>
              <a:t>ステージする </a:t>
            </a:r>
            <a:r>
              <a:rPr lang="en-US" altLang="ja-JP" dirty="0" smtClean="0"/>
              <a:t>(Staging)</a:t>
            </a:r>
          </a:p>
          <a:p>
            <a:pPr lvl="1">
              <a:lnSpc>
                <a:spcPct val="120000"/>
              </a:lnSpc>
            </a:pPr>
            <a:r>
              <a:rPr lang="ja-JP" altLang="en-US" dirty="0" smtClean="0"/>
              <a:t>あるファイルを次回のコミット対象に含めることを、ファイルをステージするといいます。</a:t>
            </a:r>
            <a:r>
              <a:rPr lang="en-US" altLang="ja-JP" dirty="0" smtClean="0"/>
              <a:t>Perforce </a:t>
            </a:r>
            <a:r>
              <a:rPr lang="ja-JP" altLang="en-US" dirty="0" smtClean="0"/>
              <a:t>を使ったことがある人は、</a:t>
            </a:r>
            <a:r>
              <a:rPr lang="en-US" altLang="ja-JP" dirty="0" smtClean="0"/>
              <a:t>p4 edit </a:t>
            </a:r>
            <a:r>
              <a:rPr lang="ja-JP" altLang="en-US" dirty="0" smtClean="0"/>
              <a:t>などによる </a:t>
            </a:r>
            <a:r>
              <a:rPr lang="en-US" altLang="ja-JP" dirty="0" smtClean="0"/>
              <a:t>Perforce </a:t>
            </a:r>
            <a:r>
              <a:rPr lang="ja-JP" altLang="en-US" dirty="0" smtClean="0"/>
              <a:t>サーバへの変更通知と近い概念なので分かりやすいと思います（ただし、</a:t>
            </a:r>
            <a:r>
              <a:rPr lang="en-US" altLang="ja-JP" dirty="0" smtClean="0"/>
              <a:t>Git </a:t>
            </a:r>
            <a:r>
              <a:rPr lang="ja-JP" altLang="en-US" dirty="0" smtClean="0"/>
              <a:t>ではファイルの変更後にステージングする必要があります）。</a:t>
            </a:r>
            <a:endParaRPr lang="en-US" altLang="ja-JP" dirty="0" smtClean="0"/>
          </a:p>
          <a:p>
            <a:pPr lvl="1">
              <a:lnSpc>
                <a:spcPct val="120000"/>
              </a:lnSpc>
            </a:pPr>
            <a:r>
              <a:rPr lang="en-US" altLang="ja-JP" dirty="0" smtClean="0"/>
              <a:t>Git </a:t>
            </a:r>
            <a:r>
              <a:rPr lang="ja-JP" altLang="en-US" dirty="0" smtClean="0"/>
              <a:t>では、</a:t>
            </a:r>
            <a:r>
              <a:rPr lang="en-US" altLang="ja-JP" dirty="0" smtClean="0"/>
              <a:t>git add </a:t>
            </a:r>
            <a:r>
              <a:rPr lang="ja-JP" altLang="en-US" dirty="0" smtClean="0"/>
              <a:t>や </a:t>
            </a:r>
            <a:r>
              <a:rPr lang="en-US" altLang="ja-JP" dirty="0" smtClean="0"/>
              <a:t>git </a:t>
            </a:r>
            <a:r>
              <a:rPr lang="en-US" altLang="ja-JP" dirty="0" err="1" smtClean="0"/>
              <a:t>rm</a:t>
            </a:r>
            <a:r>
              <a:rPr lang="ja-JP" altLang="en-US" dirty="0" err="1" smtClean="0"/>
              <a:t>、</a:t>
            </a:r>
            <a:r>
              <a:rPr lang="en-US" altLang="ja-JP" dirty="0" smtClean="0"/>
              <a:t>git </a:t>
            </a:r>
            <a:r>
              <a:rPr lang="en-US" altLang="ja-JP" dirty="0" err="1" smtClean="0"/>
              <a:t>mv</a:t>
            </a:r>
            <a:r>
              <a:rPr lang="en-US" altLang="ja-JP" dirty="0" smtClean="0"/>
              <a:t> </a:t>
            </a:r>
            <a:r>
              <a:rPr lang="ja-JP" altLang="en-US" dirty="0" smtClean="0"/>
              <a:t>コマンドでファイルを指定すると、その情報が </a:t>
            </a:r>
            <a:r>
              <a:rPr lang="en-US" altLang="ja-JP" dirty="0" smtClean="0"/>
              <a:t>Git </a:t>
            </a:r>
            <a:r>
              <a:rPr lang="ja-JP" altLang="en-US" dirty="0" smtClean="0"/>
              <a:t>の </a:t>
            </a:r>
            <a:r>
              <a:rPr lang="en-US" altLang="ja-JP" dirty="0" smtClean="0"/>
              <a:t>index </a:t>
            </a:r>
            <a:r>
              <a:rPr lang="ja-JP" altLang="en-US" dirty="0" smtClean="0"/>
              <a:t>という領域に登録され（＝ステージング）、次回のコミット対象になります。</a:t>
            </a:r>
            <a:r>
              <a:rPr lang="en-US" altLang="ja-JP" dirty="0" smtClean="0"/>
              <a:t>git add </a:t>
            </a:r>
            <a:r>
              <a:rPr lang="ja-JP" altLang="en-US" dirty="0" smtClean="0"/>
              <a:t>コマンドは、</a:t>
            </a:r>
            <a:r>
              <a:rPr lang="en-US" altLang="ja-JP" dirty="0" smtClean="0"/>
              <a:t>git commit </a:t>
            </a:r>
            <a:r>
              <a:rPr lang="ja-JP" altLang="en-US" dirty="0" smtClean="0"/>
              <a:t>用のコミットオブジェクトを構築する ためのコマンドとも言えます。</a:t>
            </a:r>
            <a:endParaRPr lang="en-US" altLang="ja-JP" dirty="0" smtClean="0"/>
          </a:p>
          <a:p>
            <a:pPr>
              <a:lnSpc>
                <a:spcPct val="120000"/>
              </a:lnSpc>
            </a:pPr>
            <a:r>
              <a:rPr lang="ja-JP" altLang="en-US" dirty="0" smtClean="0"/>
              <a:t>ハンク </a:t>
            </a:r>
            <a:r>
              <a:rPr lang="en-US" altLang="ja-JP" dirty="0" smtClean="0"/>
              <a:t>(</a:t>
            </a:r>
            <a:r>
              <a:rPr lang="en-US" dirty="0" smtClean="0"/>
              <a:t>Hunk) </a:t>
            </a:r>
          </a:p>
          <a:p>
            <a:pPr lvl="1">
              <a:lnSpc>
                <a:spcPct val="120000"/>
              </a:lnSpc>
            </a:pPr>
            <a:r>
              <a:rPr lang="ja-JP" altLang="en-US" dirty="0" smtClean="0"/>
              <a:t>ファイル内の連続した変更箇所のこと。１つのファイル内に連続した変更箇所が複数あれば、ハンクも複数存在することになります。</a:t>
            </a:r>
            <a:r>
              <a:rPr lang="en-US" altLang="ja-JP" dirty="0" smtClean="0"/>
              <a:t>Git </a:t>
            </a:r>
            <a:r>
              <a:rPr lang="ja-JP" altLang="en-US" dirty="0" smtClean="0"/>
              <a:t>ではファイル単位で変更を追跡するのではなく、もっと細かいハンク単位で追跡します。つまり、ファイル内の変更の一部だけをコミットするという作業が行えます。 </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40</a:t>
            </a:fld>
            <a:endParaRPr kumimoji="1" lang="ja-JP"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用語 </a:t>
            </a:r>
            <a:r>
              <a:rPr lang="en-US" altLang="ja-JP" dirty="0" smtClean="0"/>
              <a:t>3</a:t>
            </a:r>
            <a:endParaRPr lang="en-US" dirty="0"/>
          </a:p>
        </p:txBody>
      </p:sp>
      <p:sp>
        <p:nvSpPr>
          <p:cNvPr id="3" name="コンテンツ プレースホルダ 2"/>
          <p:cNvSpPr>
            <a:spLocks noGrp="1"/>
          </p:cNvSpPr>
          <p:nvPr>
            <p:ph idx="1"/>
          </p:nvPr>
        </p:nvSpPr>
        <p:spPr/>
        <p:txBody>
          <a:bodyPr>
            <a:normAutofit/>
          </a:bodyPr>
          <a:lstStyle/>
          <a:p>
            <a:r>
              <a:rPr lang="ja-JP" altLang="en-US" sz="2400" dirty="0" smtClean="0"/>
              <a:t>チェックアウト </a:t>
            </a:r>
            <a:endParaRPr lang="en-US" altLang="ja-JP" sz="2400" dirty="0" smtClean="0"/>
          </a:p>
          <a:p>
            <a:pPr lvl="1"/>
            <a:r>
              <a:rPr lang="ja-JP" altLang="en-US" sz="2000" dirty="0" smtClean="0"/>
              <a:t>チェックアウトされているブランチとは、現在の作業ツリーに反映されているブランチのことで、作業対象になっているブランチのことをいいます。</a:t>
            </a:r>
            <a:r>
              <a:rPr lang="en-US" altLang="ja-JP" sz="2000" dirty="0" smtClean="0"/>
              <a:t>git init </a:t>
            </a:r>
            <a:r>
              <a:rPr lang="ja-JP" altLang="en-US" sz="2000" dirty="0" smtClean="0"/>
              <a:t>した後の初期状態で何かファイルをコミットすると、デフォルトで </a:t>
            </a:r>
            <a:r>
              <a:rPr lang="en-US" altLang="ja-JP" sz="2000" dirty="0" smtClean="0"/>
              <a:t>master </a:t>
            </a:r>
            <a:r>
              <a:rPr lang="ja-JP" altLang="en-US" sz="2000" dirty="0" smtClean="0"/>
              <a:t>というブランチが作成され、チェックアウトされた状態になります。</a:t>
            </a:r>
            <a:r>
              <a:rPr lang="en-US" altLang="ja-JP" sz="2000" dirty="0" smtClean="0"/>
              <a:t>Git </a:t>
            </a:r>
            <a:r>
              <a:rPr lang="ja-JP" altLang="en-US" sz="2000" dirty="0" smtClean="0"/>
              <a:t>のほとんどのコマンドはチェックアウトされたブランチを対象に実行されます。</a:t>
            </a:r>
            <a:endParaRPr lang="en-US" sz="20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41</a:t>
            </a:fld>
            <a:endParaRPr kumimoji="1" lang="ja-JP"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参考資料</a:t>
            </a:r>
            <a:endParaRPr lang="en-US" dirty="0"/>
          </a:p>
        </p:txBody>
      </p:sp>
      <p:sp>
        <p:nvSpPr>
          <p:cNvPr id="3" name="コンテンツ プレースホルダ 2"/>
          <p:cNvSpPr>
            <a:spLocks noGrp="1"/>
          </p:cNvSpPr>
          <p:nvPr>
            <p:ph idx="1"/>
          </p:nvPr>
        </p:nvSpPr>
        <p:spPr/>
        <p:txBody>
          <a:bodyPr/>
          <a:lstStyle/>
          <a:p>
            <a:r>
              <a:rPr lang="en-US" sz="2800" dirty="0" smtClean="0"/>
              <a:t>Git Poster</a:t>
            </a:r>
            <a:r>
              <a:rPr lang="ja-JP" altLang="en-US" sz="2800" dirty="0" smtClean="0"/>
              <a:t>（変更の扱いを一覧にしたポスター）</a:t>
            </a:r>
            <a:endParaRPr lang="en-US" altLang="ja-JP" sz="2800" dirty="0" smtClean="0"/>
          </a:p>
          <a:p>
            <a:pPr lvl="1"/>
            <a:r>
              <a:rPr lang="en-US" altLang="ja-JP" sz="2400" dirty="0" smtClean="0"/>
              <a:t>GitPoster.pptx</a:t>
            </a:r>
            <a:endParaRPr lang="en-US" altLang="ja-JP" sz="2400" dirty="0"/>
          </a:p>
          <a:p>
            <a:r>
              <a:rPr lang="en-US" altLang="ja-JP" sz="3200" dirty="0" smtClean="0"/>
              <a:t>Pro Git</a:t>
            </a:r>
            <a:r>
              <a:rPr lang="ja-JP" altLang="en-US" sz="3200" dirty="0" smtClean="0"/>
              <a:t>（本の内容が丸見え）</a:t>
            </a:r>
            <a:endParaRPr lang="en-US" altLang="ja-JP" sz="3200" dirty="0" smtClean="0"/>
          </a:p>
          <a:p>
            <a:pPr lvl="1"/>
            <a:r>
              <a:rPr lang="en-US" altLang="ja-JP" sz="2400" dirty="0" smtClean="0">
                <a:hlinkClick r:id="rId2"/>
              </a:rPr>
              <a:t>http://progit.org/book/</a:t>
            </a:r>
            <a:endParaRPr lang="en-US" altLang="ja-JP" sz="2400" dirty="0" smtClean="0"/>
          </a:p>
          <a:p>
            <a:r>
              <a:rPr lang="ja-JP" altLang="en-US" dirty="0" smtClean="0"/>
              <a:t>入門 </a:t>
            </a:r>
            <a:r>
              <a:rPr lang="en-US" altLang="ja-JP" dirty="0" err="1" smtClean="0"/>
              <a:t>git</a:t>
            </a:r>
            <a:r>
              <a:rPr lang="ja-JP" altLang="en-US" dirty="0" smtClean="0"/>
              <a:t>（大まか）</a:t>
            </a:r>
            <a:endParaRPr lang="en-US" altLang="ja-JP" dirty="0" smtClean="0"/>
          </a:p>
          <a:p>
            <a:pPr lvl="1"/>
            <a:r>
              <a:rPr lang="en-US" altLang="ja-JP" dirty="0" smtClean="0">
                <a:hlinkClick r:id="rId3"/>
              </a:rPr>
              <a:t>http://www.amazon.co.jp/dp/427406767X/</a:t>
            </a:r>
            <a:endParaRPr lang="en-US" altLang="ja-JP" dirty="0" smtClean="0"/>
          </a:p>
          <a:p>
            <a:r>
              <a:rPr lang="ja-JP" altLang="en-US" dirty="0" smtClean="0"/>
              <a:t>入門 </a:t>
            </a:r>
            <a:r>
              <a:rPr lang="en-US" altLang="ja-JP" dirty="0" smtClean="0"/>
              <a:t>Git</a:t>
            </a:r>
            <a:r>
              <a:rPr lang="ja-JP" altLang="en-US" dirty="0" smtClean="0"/>
              <a:t>（細かい）</a:t>
            </a:r>
            <a:endParaRPr lang="en-US" altLang="ja-JP" dirty="0" smtClean="0"/>
          </a:p>
          <a:p>
            <a:pPr lvl="1"/>
            <a:r>
              <a:rPr lang="en-US" dirty="0" smtClean="0">
                <a:hlinkClick r:id="rId4"/>
              </a:rPr>
              <a:t>http://www.amazon.co.jp/dp/4798023809/</a:t>
            </a:r>
            <a:endParaRPr lang="en-US"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42</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smtClean="0"/>
              <a:t> の利点（分散型の利点）</a:t>
            </a:r>
            <a:endParaRPr lang="en-US" dirty="0"/>
          </a:p>
        </p:txBody>
      </p:sp>
      <p:sp>
        <p:nvSpPr>
          <p:cNvPr id="3" name="コンテンツ プレースホルダ 2"/>
          <p:cNvSpPr>
            <a:spLocks noGrp="1"/>
          </p:cNvSpPr>
          <p:nvPr>
            <p:ph idx="1"/>
          </p:nvPr>
        </p:nvSpPr>
        <p:spPr>
          <a:xfrm>
            <a:off x="428596" y="1000108"/>
            <a:ext cx="8258204" cy="5500726"/>
          </a:xfrm>
        </p:spPr>
        <p:txBody>
          <a:bodyPr>
            <a:normAutofit fontScale="92500" lnSpcReduction="10000"/>
          </a:bodyPr>
          <a:lstStyle/>
          <a:p>
            <a:r>
              <a:rPr lang="ja-JP" altLang="en-US" dirty="0" smtClean="0"/>
              <a:t>ローカルリポジトリがあるので</a:t>
            </a:r>
            <a:endParaRPr lang="en-US" altLang="ja-JP" dirty="0" smtClean="0"/>
          </a:p>
          <a:p>
            <a:pPr lvl="1"/>
            <a:r>
              <a:rPr lang="ja-JP" altLang="en-US" dirty="0" smtClean="0"/>
              <a:t>ネットーワークに繋がってない場合や、中央サーバのダウン中でも、コミット、ログ取得、差分取得などほとんどの作業が可能（</a:t>
            </a:r>
            <a:r>
              <a:rPr lang="en-US" altLang="ja-JP" dirty="0" smtClean="0">
                <a:sym typeface="Wingdings" pitchFamily="2" charset="2"/>
              </a:rPr>
              <a:t> </a:t>
            </a:r>
            <a:r>
              <a:rPr lang="ja-JP" altLang="en-US" dirty="0" smtClean="0">
                <a:sym typeface="Wingdings" pitchFamily="2" charset="2"/>
              </a:rPr>
              <a:t>サーバの負荷が減る</a:t>
            </a:r>
            <a:r>
              <a:rPr lang="ja-JP" altLang="en-US" dirty="0" smtClean="0"/>
              <a:t>）</a:t>
            </a:r>
            <a:endParaRPr lang="en-US" altLang="ja-JP" dirty="0" smtClean="0"/>
          </a:p>
          <a:p>
            <a:pPr lvl="1"/>
            <a:r>
              <a:rPr lang="ja-JP" altLang="en-US" dirty="0" smtClean="0"/>
              <a:t>個人的な作業用にローカルブランチの作成、削除が自由にできる（</a:t>
            </a:r>
            <a:r>
              <a:rPr lang="en-US" altLang="ja-JP" dirty="0" smtClean="0">
                <a:sym typeface="Wingdings" pitchFamily="2" charset="2"/>
              </a:rPr>
              <a:t></a:t>
            </a:r>
            <a:r>
              <a:rPr lang="ja-JP" altLang="en-US" dirty="0" smtClean="0"/>
              <a:t>トピックブランチ）</a:t>
            </a:r>
            <a:endParaRPr lang="en-US" altLang="ja-JP" dirty="0" smtClean="0"/>
          </a:p>
          <a:p>
            <a:pPr lvl="1"/>
            <a:r>
              <a:rPr lang="ja-JP" altLang="en-US" dirty="0" smtClean="0"/>
              <a:t>中央サーバに </a:t>
            </a:r>
            <a:r>
              <a:rPr lang="en-US" altLang="ja-JP" dirty="0" smtClean="0"/>
              <a:t>push </a:t>
            </a:r>
            <a:r>
              <a:rPr lang="ja-JP" altLang="en-US" dirty="0" smtClean="0"/>
              <a:t>するまでは </a:t>
            </a:r>
            <a:r>
              <a:rPr lang="en-US" altLang="ja-JP" dirty="0" smtClean="0"/>
              <a:t>commit </a:t>
            </a:r>
            <a:r>
              <a:rPr lang="ja-JP" altLang="en-US" dirty="0" smtClean="0"/>
              <a:t>済みの変更を修正可能</a:t>
            </a:r>
            <a:endParaRPr lang="en-US" altLang="ja-JP" dirty="0" smtClean="0"/>
          </a:p>
          <a:p>
            <a:pPr lvl="1"/>
            <a:r>
              <a:rPr lang="ja-JP" altLang="en-US" dirty="0" smtClean="0"/>
              <a:t>中央サーバを介さずに、開発者同士で変更差分のやり取りができる</a:t>
            </a:r>
            <a:endParaRPr lang="en-US" altLang="ja-JP" dirty="0" smtClean="0"/>
          </a:p>
          <a:p>
            <a:pPr lvl="1"/>
            <a:r>
              <a:rPr lang="ja-JP" altLang="en-US" dirty="0" smtClean="0"/>
              <a:t>各ユーザのローカルリポジトリはいざという時のバックアップにもなっている</a:t>
            </a:r>
            <a:endParaRPr lang="en-US" altLang="ja-JP" dirty="0" smtClean="0"/>
          </a:p>
          <a:p>
            <a:r>
              <a:rPr lang="ja-JP" altLang="en-US" dirty="0" smtClean="0"/>
              <a:t>コマンド体系</a:t>
            </a:r>
            <a:r>
              <a:rPr lang="ja-JP" altLang="en-US" dirty="0" smtClean="0"/>
              <a:t>が</a:t>
            </a:r>
            <a:r>
              <a:rPr lang="ja-JP" altLang="en-US" dirty="0" smtClean="0"/>
              <a:t>マニアック</a:t>
            </a:r>
            <a:r>
              <a:rPr lang="ja-JP" altLang="en-US" sz="2200" dirty="0" smtClean="0"/>
              <a:t> </a:t>
            </a:r>
            <a:r>
              <a:rPr lang="en-US" altLang="ja-JP" sz="2200" dirty="0" smtClean="0">
                <a:sym typeface="Wingdings" panose="05000000000000000000" pitchFamily="2" charset="2"/>
              </a:rPr>
              <a:t> </a:t>
            </a:r>
            <a:r>
              <a:rPr lang="ja-JP" altLang="en-US" sz="2200" dirty="0" smtClean="0"/>
              <a:t>分かりにくい</a:t>
            </a:r>
            <a:endParaRPr lang="en-US" altLang="ja-JP" dirty="0" smtClean="0"/>
          </a:p>
          <a:p>
            <a:pPr lvl="1"/>
            <a:r>
              <a:rPr lang="ja-JP" altLang="en-US" dirty="0" smtClean="0"/>
              <a:t>たぶん </a:t>
            </a:r>
            <a:r>
              <a:rPr lang="en-US" altLang="ja-JP" dirty="0" err="1" smtClean="0"/>
              <a:t>Linus</a:t>
            </a:r>
            <a:r>
              <a:rPr lang="en-US" altLang="ja-JP" dirty="0" smtClean="0"/>
              <a:t> </a:t>
            </a:r>
            <a:r>
              <a:rPr lang="ja-JP" altLang="en-US" dirty="0" err="1" smtClean="0"/>
              <a:t>のせい</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p:txBody>
          <a:bodyPr/>
          <a:lstStyle/>
          <a:p>
            <a:r>
              <a:rPr lang="ja-JP" altLang="en-US" dirty="0" smtClean="0"/>
              <a:t>まずはローカルでコミットできるようになる</a:t>
            </a:r>
            <a:endParaRPr lang="en-US" dirty="0" smtClean="0"/>
          </a:p>
          <a:p>
            <a:endParaRPr lang="en-US" dirty="0"/>
          </a:p>
        </p:txBody>
      </p:sp>
      <p:sp>
        <p:nvSpPr>
          <p:cNvPr id="4" name="タイトル 3"/>
          <p:cNvSpPr>
            <a:spLocks noGrp="1"/>
          </p:cNvSpPr>
          <p:nvPr>
            <p:ph type="title"/>
          </p:nvPr>
        </p:nvSpPr>
        <p:spPr/>
        <p:txBody>
          <a:bodyPr/>
          <a:lstStyle/>
          <a:p>
            <a:r>
              <a:rPr lang="ja-JP" altLang="en-US" dirty="0" smtClean="0"/>
              <a:t>ローカルリポジトリでの作業</a:t>
            </a:r>
            <a:endParaRPr lang="en-US" dirty="0"/>
          </a:p>
        </p:txBody>
      </p:sp>
      <p:sp>
        <p:nvSpPr>
          <p:cNvPr id="15" name="スライド番号プレースホルダ 14"/>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ローカルリポジトリの作成</a:t>
            </a:r>
            <a:endParaRPr lang="en-US" dirty="0"/>
          </a:p>
        </p:txBody>
      </p:sp>
      <p:sp>
        <p:nvSpPr>
          <p:cNvPr id="3" name="コンテンツ プレースホルダ 2"/>
          <p:cNvSpPr>
            <a:spLocks noGrp="1"/>
          </p:cNvSpPr>
          <p:nvPr>
            <p:ph idx="1"/>
          </p:nvPr>
        </p:nvSpPr>
        <p:spPr>
          <a:xfrm>
            <a:off x="428596" y="1000108"/>
            <a:ext cx="8715404" cy="5355452"/>
          </a:xfrm>
        </p:spPr>
        <p:txBody>
          <a:bodyPr>
            <a:normAutofit fontScale="92500" lnSpcReduction="10000"/>
          </a:bodyPr>
          <a:lstStyle/>
          <a:p>
            <a:r>
              <a:rPr lang="ja-JP" altLang="en-US" dirty="0" smtClean="0"/>
              <a:t>空のローカルディレクトリに作成する場合</a:t>
            </a:r>
            <a:endParaRPr lang="en-US" altLang="ja-JP" dirty="0" smtClean="0"/>
          </a:p>
          <a:p>
            <a:pPr lvl="1">
              <a:buNone/>
            </a:pPr>
            <a:r>
              <a:rPr lang="en-US" altLang="ja-JP" sz="2200" dirty="0" smtClean="0">
                <a:latin typeface="Lucida Console" pitchFamily="49" charset="0"/>
              </a:rPr>
              <a:t>$ </a:t>
            </a:r>
            <a:r>
              <a:rPr lang="en-US" altLang="ja-JP" sz="2200" dirty="0" err="1" smtClean="0">
                <a:latin typeface="Lucida Console" pitchFamily="49" charset="0"/>
              </a:rPr>
              <a:t>cd</a:t>
            </a:r>
            <a:r>
              <a:rPr lang="en-US" altLang="ja-JP" sz="2200" dirty="0" smtClean="0">
                <a:latin typeface="Lucida Console" pitchFamily="49" charset="0"/>
              </a:rPr>
              <a:t> ~/</a:t>
            </a:r>
            <a:r>
              <a:rPr lang="en-US" altLang="ja-JP" sz="2200" dirty="0" err="1" smtClean="0">
                <a:latin typeface="Lucida Console" pitchFamily="49" charset="0"/>
              </a:rPr>
              <a:t>gitwork</a:t>
            </a:r>
            <a:endParaRPr lang="en-US" altLang="ja-JP" sz="2200" dirty="0" smtClean="0">
              <a:latin typeface="Lucida Console" pitchFamily="49" charset="0"/>
            </a:endParaRPr>
          </a:p>
          <a:p>
            <a:pPr lvl="1">
              <a:buNone/>
            </a:pPr>
            <a:r>
              <a:rPr lang="en-US" altLang="ja-JP" sz="2200" dirty="0" smtClean="0">
                <a:latin typeface="Lucida Console" pitchFamily="49" charset="0"/>
              </a:rPr>
              <a:t>$ git init</a:t>
            </a:r>
          </a:p>
          <a:p>
            <a:pPr lvl="1">
              <a:buNone/>
            </a:pPr>
            <a:r>
              <a:rPr lang="en-US" altLang="ja-JP" dirty="0" smtClean="0"/>
              <a:t>	</a:t>
            </a:r>
            <a:r>
              <a:rPr lang="en-US" altLang="ja-JP" dirty="0" smtClean="0">
                <a:solidFill>
                  <a:schemeClr val="accent1">
                    <a:lumMod val="60000"/>
                    <a:lumOff val="40000"/>
                  </a:schemeClr>
                </a:solidFill>
                <a:sym typeface="Wingdings" pitchFamily="2" charset="2"/>
              </a:rPr>
              <a:t> </a:t>
            </a:r>
            <a:r>
              <a:rPr lang="en-US" altLang="ja-JP" dirty="0" smtClean="0">
                <a:solidFill>
                  <a:schemeClr val="accent1">
                    <a:lumMod val="60000"/>
                    <a:lumOff val="40000"/>
                  </a:schemeClr>
                </a:solidFill>
              </a:rPr>
              <a:t>.git </a:t>
            </a:r>
            <a:r>
              <a:rPr lang="ja-JP" altLang="en-US" dirty="0" smtClean="0">
                <a:solidFill>
                  <a:schemeClr val="accent1">
                    <a:lumMod val="60000"/>
                    <a:lumOff val="40000"/>
                  </a:schemeClr>
                </a:solidFill>
              </a:rPr>
              <a:t>ディレクトリ（リポジトリ）が作成される</a:t>
            </a:r>
            <a:endParaRPr lang="en-US" altLang="ja-JP" dirty="0" smtClean="0">
              <a:solidFill>
                <a:schemeClr val="accent1">
                  <a:lumMod val="60000"/>
                  <a:lumOff val="40000"/>
                </a:schemeClr>
              </a:solidFill>
            </a:endParaRPr>
          </a:p>
          <a:p>
            <a:endParaRPr lang="en-US" altLang="ja-JP" dirty="0" smtClean="0"/>
          </a:p>
          <a:p>
            <a:r>
              <a:rPr lang="ja-JP" altLang="en-US" dirty="0" smtClean="0"/>
              <a:t>リモートリポジトリをクローンして作成する場合</a:t>
            </a:r>
            <a:endParaRPr lang="en-US" altLang="ja-JP" dirty="0" smtClean="0"/>
          </a:p>
          <a:p>
            <a:pPr lvl="1">
              <a:buNone/>
            </a:pPr>
            <a:r>
              <a:rPr lang="en-US" sz="2200" dirty="0" smtClean="0">
                <a:latin typeface="Lucida Console" pitchFamily="49" charset="0"/>
              </a:rPr>
              <a:t>$ </a:t>
            </a:r>
            <a:r>
              <a:rPr lang="en-US" sz="2200" dirty="0" err="1" smtClean="0">
                <a:latin typeface="Lucida Console" pitchFamily="49" charset="0"/>
              </a:rPr>
              <a:t>cd</a:t>
            </a:r>
            <a:r>
              <a:rPr lang="en-US" sz="2200" dirty="0" smtClean="0">
                <a:latin typeface="Lucida Console" pitchFamily="49" charset="0"/>
              </a:rPr>
              <a:t> ~/</a:t>
            </a:r>
            <a:r>
              <a:rPr lang="en-US" sz="2200" dirty="0" err="1" smtClean="0">
                <a:latin typeface="Lucida Console" pitchFamily="49" charset="0"/>
              </a:rPr>
              <a:t>gitwork</a:t>
            </a:r>
            <a:endParaRPr lang="en-US" sz="2200" dirty="0" smtClean="0">
              <a:latin typeface="Lucida Console" pitchFamily="49" charset="0"/>
            </a:endParaRPr>
          </a:p>
          <a:p>
            <a:pPr lvl="1">
              <a:buNone/>
            </a:pPr>
            <a:r>
              <a:rPr lang="en-US" sz="2200" dirty="0" smtClean="0">
                <a:latin typeface="Lucida Console" pitchFamily="49" charset="0"/>
              </a:rPr>
              <a:t>$ git clone &lt;URL&gt; &lt;</a:t>
            </a:r>
            <a:r>
              <a:rPr lang="en-US" sz="2200" dirty="0" err="1" smtClean="0">
                <a:latin typeface="Lucida Console" pitchFamily="49" charset="0"/>
              </a:rPr>
              <a:t>LocalDir</a:t>
            </a:r>
            <a:r>
              <a:rPr lang="en-US" sz="2200" dirty="0" smtClean="0">
                <a:latin typeface="Lucida Console" pitchFamily="49" charset="0"/>
              </a:rPr>
              <a:t>&gt;</a:t>
            </a:r>
          </a:p>
          <a:p>
            <a:pPr lvl="1">
              <a:buNone/>
            </a:pPr>
            <a:r>
              <a:rPr lang="en-US" dirty="0" smtClean="0"/>
              <a:t>	</a:t>
            </a:r>
            <a:r>
              <a:rPr lang="en-US" dirty="0" smtClean="0">
                <a:solidFill>
                  <a:schemeClr val="accent1">
                    <a:lumMod val="60000"/>
                    <a:lumOff val="40000"/>
                  </a:schemeClr>
                </a:solidFill>
                <a:sym typeface="Wingdings" pitchFamily="2" charset="2"/>
              </a:rPr>
              <a:t> .git </a:t>
            </a:r>
            <a:r>
              <a:rPr lang="ja-JP" altLang="en-US" dirty="0" smtClean="0">
                <a:solidFill>
                  <a:schemeClr val="accent1">
                    <a:lumMod val="60000"/>
                    <a:lumOff val="40000"/>
                  </a:schemeClr>
                </a:solidFill>
                <a:sym typeface="Wingdings" pitchFamily="2" charset="2"/>
              </a:rPr>
              <a:t>ディレクトリ</a:t>
            </a:r>
            <a:r>
              <a:rPr lang="ja-JP" altLang="en-US" dirty="0" smtClean="0">
                <a:solidFill>
                  <a:schemeClr val="accent1">
                    <a:lumMod val="60000"/>
                    <a:lumOff val="40000"/>
                  </a:schemeClr>
                </a:solidFill>
              </a:rPr>
              <a:t>（リポジトリ）</a:t>
            </a:r>
            <a:r>
              <a:rPr lang="ja-JP" altLang="en-US" dirty="0" smtClean="0">
                <a:solidFill>
                  <a:schemeClr val="accent1">
                    <a:lumMod val="60000"/>
                    <a:lumOff val="40000"/>
                  </a:schemeClr>
                </a:solidFill>
                <a:sym typeface="Wingdings" pitchFamily="2" charset="2"/>
              </a:rPr>
              <a:t>がコピーされ、</a:t>
            </a:r>
            <a:endParaRPr lang="en-US" altLang="ja-JP" dirty="0" smtClean="0">
              <a:solidFill>
                <a:schemeClr val="accent1">
                  <a:lumMod val="60000"/>
                  <a:lumOff val="40000"/>
                </a:schemeClr>
              </a:solidFill>
              <a:sym typeface="Wingdings" pitchFamily="2" charset="2"/>
            </a:endParaRPr>
          </a:p>
          <a:p>
            <a:pPr lvl="1">
              <a:buNone/>
            </a:pPr>
            <a:r>
              <a:rPr lang="en-US" altLang="ja-JP" dirty="0" smtClean="0">
                <a:solidFill>
                  <a:schemeClr val="accent1">
                    <a:lumMod val="60000"/>
                    <a:lumOff val="40000"/>
                  </a:schemeClr>
                </a:solidFill>
                <a:sym typeface="Wingdings" pitchFamily="2" charset="2"/>
              </a:rPr>
              <a:t>		  master </a:t>
            </a:r>
            <a:r>
              <a:rPr lang="ja-JP" altLang="en-US" dirty="0" smtClean="0">
                <a:solidFill>
                  <a:schemeClr val="accent1">
                    <a:lumMod val="60000"/>
                    <a:lumOff val="40000"/>
                  </a:schemeClr>
                </a:solidFill>
                <a:sym typeface="Wingdings" pitchFamily="2" charset="2"/>
              </a:rPr>
              <a:t>ブランチが作成され、</a:t>
            </a:r>
            <a:endParaRPr lang="en-US" altLang="ja-JP" dirty="0" smtClean="0">
              <a:solidFill>
                <a:schemeClr val="accent1">
                  <a:lumMod val="60000"/>
                  <a:lumOff val="40000"/>
                </a:schemeClr>
              </a:solidFill>
              <a:sym typeface="Wingdings" pitchFamily="2" charset="2"/>
            </a:endParaRPr>
          </a:p>
          <a:p>
            <a:pPr lvl="1">
              <a:buNone/>
            </a:pPr>
            <a:r>
              <a:rPr lang="en-US" altLang="ja-JP" dirty="0" smtClean="0">
                <a:solidFill>
                  <a:schemeClr val="accent1">
                    <a:lumMod val="60000"/>
                    <a:lumOff val="40000"/>
                  </a:schemeClr>
                </a:solidFill>
                <a:sym typeface="Wingdings" pitchFamily="2" charset="2"/>
              </a:rPr>
              <a:t>		  master </a:t>
            </a:r>
            <a:r>
              <a:rPr lang="ja-JP" altLang="en-US" dirty="0" smtClean="0">
                <a:solidFill>
                  <a:schemeClr val="accent1">
                    <a:lumMod val="60000"/>
                    <a:lumOff val="40000"/>
                  </a:schemeClr>
                </a:solidFill>
                <a:sym typeface="Wingdings" pitchFamily="2" charset="2"/>
              </a:rPr>
              <a:t>ブランチがチェックアウトされた状態になる。</a:t>
            </a:r>
            <a:endParaRPr lang="en-US" altLang="ja-JP" dirty="0" smtClean="0">
              <a:solidFill>
                <a:schemeClr val="accent1">
                  <a:lumMod val="60000"/>
                  <a:lumOff val="40000"/>
                </a:schemeClr>
              </a:solidFill>
              <a:sym typeface="Wingdings" pitchFamily="2" charset="2"/>
            </a:endParaRPr>
          </a:p>
          <a:p>
            <a:pPr lvl="1">
              <a:buNone/>
            </a:pPr>
            <a:endParaRPr lang="en-US" dirty="0" smtClean="0">
              <a:sym typeface="Wingdings" pitchFamily="2" charset="2"/>
            </a:endParaRPr>
          </a:p>
          <a:p>
            <a:pPr lvl="1">
              <a:buNone/>
            </a:pPr>
            <a:r>
              <a:rPr lang="ja-JP" altLang="en-US" sz="1800" dirty="0" smtClean="0">
                <a:sym typeface="Wingdings" pitchFamily="2" charset="2"/>
              </a:rPr>
              <a:t>例</a:t>
            </a:r>
            <a:r>
              <a:rPr lang="en-US" altLang="ja-JP" sz="1800" dirty="0" smtClean="0">
                <a:sym typeface="Wingdings" pitchFamily="2" charset="2"/>
              </a:rPr>
              <a:t>:  </a:t>
            </a:r>
            <a:r>
              <a:rPr lang="ja-JP" altLang="en-US" sz="1800" dirty="0" smtClean="0">
                <a:sym typeface="Wingdings" pitchFamily="2" charset="2"/>
              </a:rPr>
              <a:t>リモート</a:t>
            </a:r>
            <a:r>
              <a:rPr lang="ja-JP" altLang="en-US" sz="1800" dirty="0">
                <a:sym typeface="Wingdings" pitchFamily="2" charset="2"/>
              </a:rPr>
              <a:t>リポジトリ</a:t>
            </a:r>
            <a:r>
              <a:rPr lang="ja-JP" altLang="en-US" sz="1800" dirty="0" smtClean="0">
                <a:sym typeface="Wingdings" pitchFamily="2" charset="2"/>
              </a:rPr>
              <a:t>から</a:t>
            </a:r>
            <a:r>
              <a:rPr lang="ja-JP" altLang="en-US" sz="1800" dirty="0">
                <a:sym typeface="Wingdings" pitchFamily="2" charset="2"/>
              </a:rPr>
              <a:t>の</a:t>
            </a:r>
            <a:r>
              <a:rPr lang="ja-JP" altLang="en-US" sz="1800" dirty="0" smtClean="0">
                <a:sym typeface="Wingdings" pitchFamily="2" charset="2"/>
              </a:rPr>
              <a:t>クローン</a:t>
            </a:r>
            <a:r>
              <a:rPr lang="en-US" altLang="ja-JP" dirty="0" smtClean="0">
                <a:sym typeface="Wingdings" pitchFamily="2" charset="2"/>
              </a:rPr>
              <a:t/>
            </a:r>
            <a:br>
              <a:rPr lang="en-US" altLang="ja-JP" dirty="0" smtClean="0">
                <a:sym typeface="Wingdings" pitchFamily="2" charset="2"/>
              </a:rPr>
            </a:br>
            <a:r>
              <a:rPr lang="en-US" sz="1500" dirty="0" smtClean="0">
                <a:latin typeface="Lucida Console" pitchFamily="49" charset="0"/>
              </a:rPr>
              <a:t>$ git clone </a:t>
            </a:r>
            <a:r>
              <a:rPr lang="en-US" sz="1500" dirty="0" smtClean="0">
                <a:solidFill>
                  <a:schemeClr val="accent1">
                    <a:lumMod val="60000"/>
                    <a:lumOff val="40000"/>
                  </a:schemeClr>
                </a:solidFill>
                <a:latin typeface="Lucida Console" pitchFamily="49" charset="0"/>
              </a:rPr>
              <a:t>https://</a:t>
            </a:r>
            <a:r>
              <a:rPr lang="en-US" sz="1500" dirty="0" smtClean="0">
                <a:solidFill>
                  <a:schemeClr val="accent1">
                    <a:lumMod val="60000"/>
                    <a:lumOff val="40000"/>
                  </a:schemeClr>
                </a:solidFill>
                <a:latin typeface="Lucida Console" pitchFamily="49" charset="0"/>
              </a:rPr>
              <a:t>example.com/project.git </a:t>
            </a:r>
            <a:r>
              <a:rPr lang="en-US" sz="1500" dirty="0" smtClean="0">
                <a:latin typeface="Lucida Console" pitchFamily="49" charset="0"/>
              </a:rPr>
              <a:t>local/</a:t>
            </a:r>
            <a:r>
              <a:rPr lang="en-US" sz="1500" dirty="0" err="1" smtClean="0">
                <a:latin typeface="Lucida Console" pitchFamily="49" charset="0"/>
              </a:rPr>
              <a:t>dir</a:t>
            </a:r>
            <a:r>
              <a:rPr lang="en-US" sz="1500" dirty="0" smtClean="0">
                <a:latin typeface="Lucida Console" pitchFamily="49" charset="0"/>
              </a:rPr>
              <a:t>/project</a:t>
            </a:r>
            <a:endParaRPr lang="en-US" sz="1500" dirty="0" smtClean="0">
              <a:latin typeface="Lucida Console" pitchFamily="49" charset="0"/>
            </a:endParaRPr>
          </a:p>
          <a:p>
            <a:pPr lvl="1">
              <a:buNone/>
            </a:pPr>
            <a:endParaRPr lang="en-US" dirty="0" smtClean="0"/>
          </a:p>
          <a:p>
            <a:pPr lvl="1">
              <a:buNone/>
            </a:pP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新しいファイルのコミット</a:t>
            </a:r>
            <a:endParaRPr lang="en-US" dirty="0"/>
          </a:p>
        </p:txBody>
      </p:sp>
      <p:sp>
        <p:nvSpPr>
          <p:cNvPr id="3" name="コンテンツ プレースホルダ 2"/>
          <p:cNvSpPr>
            <a:spLocks noGrp="1"/>
          </p:cNvSpPr>
          <p:nvPr>
            <p:ph idx="1"/>
          </p:nvPr>
        </p:nvSpPr>
        <p:spPr>
          <a:xfrm>
            <a:off x="428596" y="1000108"/>
            <a:ext cx="8258204" cy="1928826"/>
          </a:xfrm>
        </p:spPr>
        <p:txBody>
          <a:bodyPr/>
          <a:lstStyle/>
          <a:p>
            <a:r>
              <a:rPr lang="ja-JP" altLang="en-US" dirty="0" smtClean="0"/>
              <a:t>ローカルリポジトリに変更をコミットするには、作業ディレクトリ内での変更を最初に </a:t>
            </a:r>
            <a:r>
              <a:rPr lang="en-US" altLang="ja-JP" dirty="0" smtClean="0"/>
              <a:t>index </a:t>
            </a:r>
            <a:r>
              <a:rPr lang="ja-JP" altLang="en-US" dirty="0" smtClean="0"/>
              <a:t>領域にステージングする必要がある。</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8</a:t>
            </a:fld>
            <a:endParaRPr kumimoji="1" lang="ja-JP" altLang="en-US"/>
          </a:p>
        </p:txBody>
      </p:sp>
      <p:sp>
        <p:nvSpPr>
          <p:cNvPr id="7" name="正方形/長方形 6"/>
          <p:cNvSpPr/>
          <p:nvPr/>
        </p:nvSpPr>
        <p:spPr>
          <a:xfrm>
            <a:off x="714348" y="5572140"/>
            <a:ext cx="3645016" cy="116922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ja-JP" sz="2000" i="1" dirty="0" smtClean="0"/>
              <a:t>Working tree</a:t>
            </a:r>
            <a:endParaRPr lang="en-US" sz="2000" i="1" dirty="0"/>
          </a:p>
        </p:txBody>
      </p:sp>
      <p:sp>
        <p:nvSpPr>
          <p:cNvPr id="8" name="正方形/長方形 7"/>
          <p:cNvSpPr/>
          <p:nvPr/>
        </p:nvSpPr>
        <p:spPr>
          <a:xfrm>
            <a:off x="1142976" y="4071942"/>
            <a:ext cx="3643338"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i="1" dirty="0" smtClean="0"/>
              <a:t>Index (staging area)</a:t>
            </a:r>
            <a:endParaRPr lang="en-US" sz="2000" i="1" dirty="0"/>
          </a:p>
        </p:txBody>
      </p:sp>
      <p:cxnSp>
        <p:nvCxnSpPr>
          <p:cNvPr id="13" name="直線矢印コネクタ 12"/>
          <p:cNvCxnSpPr>
            <a:endCxn id="18" idx="0"/>
          </p:cNvCxnSpPr>
          <p:nvPr/>
        </p:nvCxnSpPr>
        <p:spPr>
          <a:xfrm rot="5400000">
            <a:off x="3675102" y="5223573"/>
            <a:ext cx="1002452" cy="425790"/>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15" name="角丸四角形 14"/>
          <p:cNvSpPr/>
          <p:nvPr/>
        </p:nvSpPr>
        <p:spPr>
          <a:xfrm>
            <a:off x="857224" y="6000768"/>
            <a:ext cx="2643206" cy="572074"/>
          </a:xfrm>
          <a:prstGeom prst="roundRect">
            <a:avLst>
              <a:gd name="adj" fmla="val 5000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latin typeface="Tahoma" pitchFamily="34" charset="0"/>
                <a:ea typeface="Tahoma" pitchFamily="34" charset="0"/>
                <a:cs typeface="Tahoma" pitchFamily="34" charset="0"/>
              </a:rPr>
              <a:t>Untracked files</a:t>
            </a:r>
            <a:br>
              <a:rPr lang="en-US" sz="1600" dirty="0" smtClean="0">
                <a:latin typeface="Tahoma" pitchFamily="34" charset="0"/>
                <a:ea typeface="Tahoma" pitchFamily="34" charset="0"/>
                <a:cs typeface="Tahoma" pitchFamily="34" charset="0"/>
              </a:rPr>
            </a:br>
            <a:r>
              <a:rPr lang="en-US" sz="1600" dirty="0" smtClean="0">
                <a:latin typeface="Tahoma" pitchFamily="34" charset="0"/>
                <a:ea typeface="Tahoma" pitchFamily="34" charset="0"/>
                <a:cs typeface="Tahoma" pitchFamily="34" charset="0"/>
              </a:rPr>
              <a:t>(e.g. newly created)</a:t>
            </a:r>
            <a:endParaRPr lang="en-US" sz="1600" dirty="0">
              <a:latin typeface="Tahoma" pitchFamily="34" charset="0"/>
              <a:ea typeface="Tahoma" pitchFamily="34" charset="0"/>
              <a:cs typeface="Tahoma" pitchFamily="34" charset="0"/>
            </a:endParaRPr>
          </a:p>
        </p:txBody>
      </p:sp>
      <p:sp>
        <p:nvSpPr>
          <p:cNvPr id="16" name="角丸四角形 15"/>
          <p:cNvSpPr/>
          <p:nvPr/>
        </p:nvSpPr>
        <p:spPr>
          <a:xfrm>
            <a:off x="1285852" y="4500570"/>
            <a:ext cx="2643206" cy="428628"/>
          </a:xfrm>
          <a:prstGeom prst="roundRect">
            <a:avLst>
              <a:gd name="adj" fmla="val 50000"/>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latin typeface="Tahoma" pitchFamily="34" charset="0"/>
                <a:ea typeface="Tahoma" pitchFamily="34" charset="0"/>
                <a:cs typeface="Tahoma" pitchFamily="34" charset="0"/>
              </a:rPr>
              <a:t>Changes to be </a:t>
            </a:r>
            <a:r>
              <a:rPr lang="en-US" sz="1600" dirty="0" err="1" smtClean="0">
                <a:latin typeface="Tahoma" pitchFamily="34" charset="0"/>
                <a:ea typeface="Tahoma" pitchFamily="34" charset="0"/>
                <a:cs typeface="Tahoma" pitchFamily="34" charset="0"/>
              </a:rPr>
              <a:t>commited</a:t>
            </a:r>
            <a:endParaRPr lang="en-US" sz="1600" dirty="0">
              <a:latin typeface="Tahoma" pitchFamily="34" charset="0"/>
              <a:ea typeface="Tahoma" pitchFamily="34" charset="0"/>
              <a:cs typeface="Tahoma" pitchFamily="34" charset="0"/>
            </a:endParaRPr>
          </a:p>
        </p:txBody>
      </p:sp>
      <p:grpSp>
        <p:nvGrpSpPr>
          <p:cNvPr id="27" name="グループ化 26"/>
          <p:cNvGrpSpPr/>
          <p:nvPr/>
        </p:nvGrpSpPr>
        <p:grpSpPr>
          <a:xfrm>
            <a:off x="3503268" y="5851848"/>
            <a:ext cx="777454" cy="720424"/>
            <a:chOff x="4431962" y="5995294"/>
            <a:chExt cx="777454" cy="720424"/>
          </a:xfrm>
        </p:grpSpPr>
        <p:pic>
          <p:nvPicPr>
            <p:cNvPr id="1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1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23" name="テキスト ボックス 22"/>
          <p:cNvSpPr txBox="1"/>
          <p:nvPr/>
        </p:nvSpPr>
        <p:spPr>
          <a:xfrm>
            <a:off x="4500562" y="5786454"/>
            <a:ext cx="3714744" cy="707886"/>
          </a:xfrm>
          <a:prstGeom prst="rect">
            <a:avLst/>
          </a:prstGeom>
          <a:noFill/>
        </p:spPr>
        <p:txBody>
          <a:bodyPr wrap="square" rtlCol="0">
            <a:spAutoFit/>
          </a:bodyPr>
          <a:lstStyle/>
          <a:p>
            <a:r>
              <a:rPr lang="en-US" sz="2000" dirty="0" smtClean="0">
                <a:latin typeface="Lucida Console" pitchFamily="49" charset="0"/>
              </a:rPr>
              <a:t>(1) </a:t>
            </a:r>
            <a:r>
              <a:rPr lang="ja-JP" altLang="en-US" sz="2000" dirty="0" smtClean="0">
                <a:latin typeface="Lucida Console" pitchFamily="49" charset="0"/>
              </a:rPr>
              <a:t>新規ファイルを作成</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vim new.cpp</a:t>
            </a:r>
            <a:endParaRPr lang="en-US" sz="2000" dirty="0">
              <a:solidFill>
                <a:schemeClr val="accent1">
                  <a:lumMod val="20000"/>
                  <a:lumOff val="80000"/>
                </a:schemeClr>
              </a:solidFill>
              <a:latin typeface="Lucida Console" pitchFamily="49" charset="0"/>
            </a:endParaRPr>
          </a:p>
        </p:txBody>
      </p:sp>
      <p:grpSp>
        <p:nvGrpSpPr>
          <p:cNvPr id="28" name="グループ化 27"/>
          <p:cNvGrpSpPr/>
          <p:nvPr/>
        </p:nvGrpSpPr>
        <p:grpSpPr>
          <a:xfrm>
            <a:off x="3929058" y="4214818"/>
            <a:ext cx="777454" cy="720424"/>
            <a:chOff x="4431962" y="5995294"/>
            <a:chExt cx="777454" cy="720424"/>
          </a:xfrm>
        </p:grpSpPr>
        <p:pic>
          <p:nvPicPr>
            <p:cNvPr id="29"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0"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34" name="テキスト ボックス 33"/>
          <p:cNvSpPr txBox="1"/>
          <p:nvPr/>
        </p:nvSpPr>
        <p:spPr>
          <a:xfrm>
            <a:off x="4929190" y="4786322"/>
            <a:ext cx="4214810" cy="707886"/>
          </a:xfrm>
          <a:prstGeom prst="rect">
            <a:avLst/>
          </a:prstGeom>
          <a:noFill/>
        </p:spPr>
        <p:txBody>
          <a:bodyPr wrap="square" rtlCol="0">
            <a:spAutoFit/>
          </a:bodyPr>
          <a:lstStyle/>
          <a:p>
            <a:r>
              <a:rPr lang="en-US" sz="2000" dirty="0" smtClean="0">
                <a:latin typeface="Lucida Console" pitchFamily="49" charset="0"/>
              </a:rPr>
              <a:t>(2) </a:t>
            </a:r>
            <a:r>
              <a:rPr lang="ja-JP" altLang="en-US" sz="2000" dirty="0" smtClean="0">
                <a:latin typeface="Lucida Console" pitchFamily="49" charset="0"/>
              </a:rPr>
              <a:t>変更のステージング</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add new.cpp</a:t>
            </a:r>
            <a:endParaRPr lang="en-US" sz="2000" dirty="0">
              <a:solidFill>
                <a:schemeClr val="accent1">
                  <a:lumMod val="20000"/>
                  <a:lumOff val="80000"/>
                </a:schemeClr>
              </a:solidFill>
              <a:latin typeface="Lucida Console" pitchFamily="49" charset="0"/>
            </a:endParaRPr>
          </a:p>
        </p:txBody>
      </p:sp>
      <p:sp>
        <p:nvSpPr>
          <p:cNvPr id="35" name="正方形/長方形 34"/>
          <p:cNvSpPr/>
          <p:nvPr/>
        </p:nvSpPr>
        <p:spPr>
          <a:xfrm>
            <a:off x="1571604" y="2714620"/>
            <a:ext cx="3643338"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 repository</a:t>
            </a:r>
            <a:br>
              <a:rPr lang="en-US" sz="2000" i="1" dirty="0" smtClean="0"/>
            </a:br>
            <a:r>
              <a:rPr lang="en-US" sz="1400" i="1" dirty="0" smtClean="0"/>
              <a:t>(including some branches)</a:t>
            </a:r>
            <a:endParaRPr lang="en-US" sz="2000" i="1" dirty="0" smtClean="0"/>
          </a:p>
        </p:txBody>
      </p:sp>
      <p:grpSp>
        <p:nvGrpSpPr>
          <p:cNvPr id="36" name="グループ化 35"/>
          <p:cNvGrpSpPr/>
          <p:nvPr/>
        </p:nvGrpSpPr>
        <p:grpSpPr>
          <a:xfrm>
            <a:off x="4357686" y="2851452"/>
            <a:ext cx="777454" cy="720424"/>
            <a:chOff x="4431962" y="5995294"/>
            <a:chExt cx="777454" cy="720424"/>
          </a:xfrm>
        </p:grpSpPr>
        <p:pic>
          <p:nvPicPr>
            <p:cNvPr id="3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cxnSp>
        <p:nvCxnSpPr>
          <p:cNvPr id="39" name="直線矢印コネクタ 38"/>
          <p:cNvCxnSpPr>
            <a:stCxn id="38" idx="2"/>
            <a:endCxn id="30" idx="0"/>
          </p:cNvCxnSpPr>
          <p:nvPr/>
        </p:nvCxnSpPr>
        <p:spPr>
          <a:xfrm rot="5400000">
            <a:off x="4239143" y="3721956"/>
            <a:ext cx="728788" cy="428628"/>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42" name="テキスト ボックス 41"/>
          <p:cNvSpPr txBox="1"/>
          <p:nvPr/>
        </p:nvSpPr>
        <p:spPr>
          <a:xfrm>
            <a:off x="5357818" y="3364056"/>
            <a:ext cx="2857520" cy="707886"/>
          </a:xfrm>
          <a:prstGeom prst="rect">
            <a:avLst/>
          </a:prstGeom>
          <a:noFill/>
        </p:spPr>
        <p:txBody>
          <a:bodyPr wrap="square" rtlCol="0">
            <a:spAutoFit/>
          </a:bodyPr>
          <a:lstStyle/>
          <a:p>
            <a:r>
              <a:rPr lang="en-US" sz="2000" dirty="0" smtClean="0">
                <a:latin typeface="Lucida Console" pitchFamily="49" charset="0"/>
              </a:rPr>
              <a:t>(3) </a:t>
            </a:r>
            <a:r>
              <a:rPr lang="ja-JP" altLang="en-US" sz="2000" dirty="0" smtClean="0">
                <a:latin typeface="Lucida Console" pitchFamily="49" charset="0"/>
              </a:rPr>
              <a:t>コミット！</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commit</a:t>
            </a:r>
            <a:endParaRPr lang="en-US" sz="2000" dirty="0">
              <a:solidFill>
                <a:schemeClr val="accent1">
                  <a:lumMod val="20000"/>
                  <a:lumOff val="80000"/>
                </a:schemeClr>
              </a:solidFill>
              <a:latin typeface="Lucida Console"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ファイルの修正、削除、リネーム</a:t>
            </a:r>
            <a:endParaRPr lang="en-US" dirty="0"/>
          </a:p>
        </p:txBody>
      </p:sp>
      <p:sp>
        <p:nvSpPr>
          <p:cNvPr id="3" name="コンテンツ プレースホルダ 2"/>
          <p:cNvSpPr>
            <a:spLocks noGrp="1"/>
          </p:cNvSpPr>
          <p:nvPr>
            <p:ph idx="1"/>
          </p:nvPr>
        </p:nvSpPr>
        <p:spPr>
          <a:xfrm>
            <a:off x="428596" y="1000108"/>
            <a:ext cx="8258204" cy="1928826"/>
          </a:xfrm>
        </p:spPr>
        <p:txBody>
          <a:bodyPr/>
          <a:lstStyle/>
          <a:p>
            <a:r>
              <a:rPr lang="ja-JP" altLang="en-US" dirty="0" smtClean="0"/>
              <a:t>ソースコードの修正や、削除、リネームを行いたい場合も同様に </a:t>
            </a:r>
            <a:r>
              <a:rPr lang="en-US" altLang="ja-JP" dirty="0" smtClean="0"/>
              <a:t>git add/</a:t>
            </a:r>
            <a:r>
              <a:rPr lang="en-US" altLang="ja-JP" dirty="0" err="1" smtClean="0"/>
              <a:t>rm</a:t>
            </a:r>
            <a:r>
              <a:rPr lang="en-US" altLang="ja-JP" dirty="0" smtClean="0"/>
              <a:t>/</a:t>
            </a:r>
            <a:r>
              <a:rPr lang="en-US" altLang="ja-JP" dirty="0" err="1" smtClean="0"/>
              <a:t>mv</a:t>
            </a:r>
            <a:r>
              <a:rPr lang="en-US" altLang="ja-JP" dirty="0" smtClean="0"/>
              <a:t> </a:t>
            </a:r>
            <a:r>
              <a:rPr lang="ja-JP" altLang="en-US" dirty="0" smtClean="0"/>
              <a:t>コマンドを実行してから </a:t>
            </a:r>
            <a:r>
              <a:rPr lang="en-US" altLang="ja-JP" dirty="0" smtClean="0"/>
              <a:t>git commit </a:t>
            </a:r>
            <a:r>
              <a:rPr lang="ja-JP" altLang="en-US" dirty="0" smtClean="0"/>
              <a:t>する。</a:t>
            </a:r>
            <a:endParaRPr 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
        <p:nvSpPr>
          <p:cNvPr id="7" name="正方形/長方形 6"/>
          <p:cNvSpPr/>
          <p:nvPr/>
        </p:nvSpPr>
        <p:spPr>
          <a:xfrm>
            <a:off x="714348" y="5572140"/>
            <a:ext cx="3645016" cy="116922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ja-JP" sz="2000" i="1" dirty="0" smtClean="0"/>
              <a:t>Working tree</a:t>
            </a:r>
            <a:endParaRPr lang="en-US" sz="2000" i="1" dirty="0"/>
          </a:p>
        </p:txBody>
      </p:sp>
      <p:sp>
        <p:nvSpPr>
          <p:cNvPr id="8" name="正方形/長方形 7"/>
          <p:cNvSpPr/>
          <p:nvPr/>
        </p:nvSpPr>
        <p:spPr>
          <a:xfrm>
            <a:off x="1142976" y="4071942"/>
            <a:ext cx="3643338"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US" sz="2000" i="1" dirty="0" smtClean="0"/>
              <a:t>Index (staging area)</a:t>
            </a:r>
            <a:endParaRPr lang="en-US" sz="2000" i="1" dirty="0"/>
          </a:p>
        </p:txBody>
      </p:sp>
      <p:cxnSp>
        <p:nvCxnSpPr>
          <p:cNvPr id="13" name="直線矢印コネクタ 12"/>
          <p:cNvCxnSpPr>
            <a:endCxn id="18" idx="0"/>
          </p:cNvCxnSpPr>
          <p:nvPr/>
        </p:nvCxnSpPr>
        <p:spPr>
          <a:xfrm rot="5400000">
            <a:off x="3675102" y="5223573"/>
            <a:ext cx="1002452" cy="425790"/>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15" name="角丸四角形 14"/>
          <p:cNvSpPr/>
          <p:nvPr/>
        </p:nvSpPr>
        <p:spPr>
          <a:xfrm>
            <a:off x="857224" y="6000768"/>
            <a:ext cx="2643206" cy="572074"/>
          </a:xfrm>
          <a:prstGeom prst="roundRect">
            <a:avLst>
              <a:gd name="adj" fmla="val 50000"/>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latin typeface="Tahoma" pitchFamily="34" charset="0"/>
                <a:ea typeface="Tahoma" pitchFamily="34" charset="0"/>
                <a:cs typeface="Tahoma" pitchFamily="34" charset="0"/>
              </a:rPr>
              <a:t>Changed but not updated</a:t>
            </a:r>
            <a:br>
              <a:rPr lang="en-US" sz="1400" dirty="0" smtClean="0">
                <a:latin typeface="Tahoma" pitchFamily="34" charset="0"/>
                <a:ea typeface="Tahoma" pitchFamily="34" charset="0"/>
                <a:cs typeface="Tahoma" pitchFamily="34" charset="0"/>
              </a:rPr>
            </a:br>
            <a:r>
              <a:rPr lang="en-US" sz="1400" dirty="0" smtClean="0">
                <a:latin typeface="Tahoma" pitchFamily="34" charset="0"/>
                <a:ea typeface="Tahoma" pitchFamily="34" charset="0"/>
                <a:cs typeface="Tahoma" pitchFamily="34" charset="0"/>
              </a:rPr>
              <a:t>(yet to be staged)</a:t>
            </a:r>
            <a:endParaRPr lang="en-US" sz="1400" dirty="0">
              <a:latin typeface="Tahoma" pitchFamily="34" charset="0"/>
              <a:ea typeface="Tahoma" pitchFamily="34" charset="0"/>
              <a:cs typeface="Tahoma" pitchFamily="34" charset="0"/>
            </a:endParaRPr>
          </a:p>
        </p:txBody>
      </p:sp>
      <p:sp>
        <p:nvSpPr>
          <p:cNvPr id="16" name="角丸四角形 15"/>
          <p:cNvSpPr/>
          <p:nvPr/>
        </p:nvSpPr>
        <p:spPr>
          <a:xfrm>
            <a:off x="1285852" y="4500570"/>
            <a:ext cx="2643206" cy="428628"/>
          </a:xfrm>
          <a:prstGeom prst="roundRect">
            <a:avLst>
              <a:gd name="adj" fmla="val 50000"/>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latin typeface="Tahoma" pitchFamily="34" charset="0"/>
                <a:ea typeface="Tahoma" pitchFamily="34" charset="0"/>
                <a:cs typeface="Tahoma" pitchFamily="34" charset="0"/>
              </a:rPr>
              <a:t>Changes to be committed</a:t>
            </a:r>
            <a:endParaRPr lang="en-US" sz="1600" dirty="0">
              <a:latin typeface="Tahoma" pitchFamily="34" charset="0"/>
              <a:ea typeface="Tahoma" pitchFamily="34" charset="0"/>
              <a:cs typeface="Tahoma" pitchFamily="34" charset="0"/>
            </a:endParaRPr>
          </a:p>
        </p:txBody>
      </p:sp>
      <p:grpSp>
        <p:nvGrpSpPr>
          <p:cNvPr id="5" name="グループ化 26"/>
          <p:cNvGrpSpPr/>
          <p:nvPr/>
        </p:nvGrpSpPr>
        <p:grpSpPr>
          <a:xfrm>
            <a:off x="3503268" y="5851848"/>
            <a:ext cx="777454" cy="720424"/>
            <a:chOff x="4431962" y="5995294"/>
            <a:chExt cx="777454" cy="720424"/>
          </a:xfrm>
        </p:grpSpPr>
        <p:pic>
          <p:nvPicPr>
            <p:cNvPr id="1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1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23" name="テキスト ボックス 22"/>
          <p:cNvSpPr txBox="1"/>
          <p:nvPr/>
        </p:nvSpPr>
        <p:spPr>
          <a:xfrm>
            <a:off x="4500562" y="5786454"/>
            <a:ext cx="3714744" cy="707886"/>
          </a:xfrm>
          <a:prstGeom prst="rect">
            <a:avLst/>
          </a:prstGeom>
          <a:noFill/>
        </p:spPr>
        <p:txBody>
          <a:bodyPr wrap="square" rtlCol="0">
            <a:spAutoFit/>
          </a:bodyPr>
          <a:lstStyle/>
          <a:p>
            <a:r>
              <a:rPr lang="en-US" sz="2000" dirty="0" smtClean="0">
                <a:latin typeface="Lucida Console" pitchFamily="49" charset="0"/>
              </a:rPr>
              <a:t>(1) </a:t>
            </a:r>
            <a:r>
              <a:rPr lang="ja-JP" altLang="en-US" sz="2000" dirty="0" smtClean="0">
                <a:latin typeface="Lucida Console" pitchFamily="49" charset="0"/>
              </a:rPr>
              <a:t>既存ファイルの修正</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vim modified.cpp</a:t>
            </a:r>
            <a:endParaRPr lang="en-US" sz="2000" dirty="0">
              <a:solidFill>
                <a:schemeClr val="accent1">
                  <a:lumMod val="20000"/>
                  <a:lumOff val="80000"/>
                </a:schemeClr>
              </a:solidFill>
              <a:latin typeface="Lucida Console" pitchFamily="49" charset="0"/>
            </a:endParaRPr>
          </a:p>
        </p:txBody>
      </p:sp>
      <p:grpSp>
        <p:nvGrpSpPr>
          <p:cNvPr id="6" name="グループ化 27"/>
          <p:cNvGrpSpPr/>
          <p:nvPr/>
        </p:nvGrpSpPr>
        <p:grpSpPr>
          <a:xfrm>
            <a:off x="3929058" y="4214818"/>
            <a:ext cx="777454" cy="720424"/>
            <a:chOff x="4431962" y="5995294"/>
            <a:chExt cx="777454" cy="720424"/>
          </a:xfrm>
        </p:grpSpPr>
        <p:pic>
          <p:nvPicPr>
            <p:cNvPr id="29"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0"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sp>
        <p:nvSpPr>
          <p:cNvPr id="34" name="テキスト ボックス 33"/>
          <p:cNvSpPr txBox="1"/>
          <p:nvPr/>
        </p:nvSpPr>
        <p:spPr>
          <a:xfrm>
            <a:off x="4929190" y="4136887"/>
            <a:ext cx="4214810" cy="1338828"/>
          </a:xfrm>
          <a:prstGeom prst="rect">
            <a:avLst/>
          </a:prstGeom>
          <a:noFill/>
        </p:spPr>
        <p:txBody>
          <a:bodyPr wrap="square" rtlCol="0">
            <a:spAutoFit/>
          </a:bodyPr>
          <a:lstStyle/>
          <a:p>
            <a:r>
              <a:rPr lang="en-US" sz="2000" dirty="0" smtClean="0">
                <a:latin typeface="Lucida Console" pitchFamily="49" charset="0"/>
              </a:rPr>
              <a:t>(2) </a:t>
            </a:r>
            <a:r>
              <a:rPr lang="ja-JP" altLang="en-US" sz="2000" dirty="0" smtClean="0">
                <a:latin typeface="Lucida Console" pitchFamily="49" charset="0"/>
              </a:rPr>
              <a:t>変更のステージング</a:t>
            </a:r>
            <a:r>
              <a:rPr lang="en-US" altLang="ja-JP" sz="2000" dirty="0" smtClean="0">
                <a:latin typeface="Lucida Console" pitchFamily="49" charset="0"/>
              </a:rPr>
              <a:t/>
            </a:r>
            <a:br>
              <a:rPr lang="en-US" altLang="ja-JP" sz="2000" dirty="0" smtClean="0">
                <a:latin typeface="Lucida Console" pitchFamily="49" charset="0"/>
              </a:rPr>
            </a:br>
            <a:r>
              <a:rPr lang="en-US" altLang="ja-JP" sz="700" dirty="0" smtClean="0">
                <a:latin typeface="Lucida Console" pitchFamily="49" charset="0"/>
              </a:rPr>
              <a:t> </a:t>
            </a:r>
            <a:r>
              <a:rPr lang="en-US" altLang="ja-JP" sz="2000" dirty="0" smtClean="0">
                <a:latin typeface="Lucida Console" pitchFamily="49" charset="0"/>
              </a:rPr>
              <a:t/>
            </a:r>
            <a:br>
              <a:rPr lang="en-US" altLang="ja-JP" sz="2000" dirty="0" smtClean="0">
                <a:latin typeface="Lucida Console" pitchFamily="49" charset="0"/>
              </a:rPr>
            </a:br>
            <a:r>
              <a:rPr lang="ja-JP" altLang="en-US" dirty="0" smtClean="0">
                <a:latin typeface="Lucida Console" pitchFamily="49" charset="0"/>
              </a:rPr>
              <a:t>　　</a:t>
            </a:r>
            <a:r>
              <a:rPr lang="en-US" altLang="ja-JP" dirty="0" smtClean="0">
                <a:solidFill>
                  <a:schemeClr val="accent1">
                    <a:lumMod val="20000"/>
                    <a:lumOff val="80000"/>
                  </a:schemeClr>
                </a:solidFill>
                <a:latin typeface="Lucida Console" pitchFamily="49" charset="0"/>
              </a:rPr>
              <a:t>$ </a:t>
            </a:r>
            <a:r>
              <a:rPr lang="en-US" dirty="0" smtClean="0">
                <a:solidFill>
                  <a:schemeClr val="accent1">
                    <a:lumMod val="20000"/>
                    <a:lumOff val="80000"/>
                  </a:schemeClr>
                </a:solidFill>
                <a:latin typeface="Lucida Console" pitchFamily="49" charset="0"/>
              </a:rPr>
              <a:t>git add modified.cpp</a:t>
            </a:r>
          </a:p>
          <a:p>
            <a:r>
              <a:rPr lang="ja-JP" altLang="en-US" dirty="0" smtClean="0">
                <a:latin typeface="Lucida Console" pitchFamily="49" charset="0"/>
              </a:rPr>
              <a:t>　　</a:t>
            </a:r>
            <a:r>
              <a:rPr lang="en-US" altLang="ja-JP" dirty="0" smtClean="0">
                <a:solidFill>
                  <a:schemeClr val="accent1">
                    <a:lumMod val="20000"/>
                    <a:lumOff val="80000"/>
                  </a:schemeClr>
                </a:solidFill>
                <a:latin typeface="Lucida Console" pitchFamily="49" charset="0"/>
              </a:rPr>
              <a:t>$ </a:t>
            </a:r>
            <a:r>
              <a:rPr lang="en-US" dirty="0" smtClean="0">
                <a:solidFill>
                  <a:schemeClr val="accent1">
                    <a:lumMod val="20000"/>
                    <a:lumOff val="80000"/>
                  </a:schemeClr>
                </a:solidFill>
                <a:latin typeface="Lucida Console" pitchFamily="49" charset="0"/>
              </a:rPr>
              <a:t>git </a:t>
            </a:r>
            <a:r>
              <a:rPr lang="en-US" dirty="0" err="1" smtClean="0">
                <a:solidFill>
                  <a:schemeClr val="accent1">
                    <a:lumMod val="20000"/>
                    <a:lumOff val="80000"/>
                  </a:schemeClr>
                </a:solidFill>
                <a:latin typeface="Lucida Console" pitchFamily="49" charset="0"/>
              </a:rPr>
              <a:t>rm</a:t>
            </a:r>
            <a:r>
              <a:rPr lang="en-US" dirty="0" smtClean="0">
                <a:solidFill>
                  <a:schemeClr val="accent1">
                    <a:lumMod val="20000"/>
                    <a:lumOff val="80000"/>
                  </a:schemeClr>
                </a:solidFill>
                <a:latin typeface="Lucida Console" pitchFamily="49" charset="0"/>
              </a:rPr>
              <a:t> unused.cpp</a:t>
            </a:r>
          </a:p>
          <a:p>
            <a:r>
              <a:rPr lang="ja-JP" altLang="en-US" dirty="0" smtClean="0">
                <a:latin typeface="Lucida Console" pitchFamily="49" charset="0"/>
              </a:rPr>
              <a:t>　　</a:t>
            </a:r>
            <a:r>
              <a:rPr lang="en-US" altLang="ja-JP" dirty="0" smtClean="0">
                <a:solidFill>
                  <a:schemeClr val="accent1">
                    <a:lumMod val="20000"/>
                    <a:lumOff val="80000"/>
                  </a:schemeClr>
                </a:solidFill>
                <a:latin typeface="Lucida Console" pitchFamily="49" charset="0"/>
              </a:rPr>
              <a:t>$ </a:t>
            </a:r>
            <a:r>
              <a:rPr lang="en-US" dirty="0" smtClean="0">
                <a:solidFill>
                  <a:schemeClr val="accent1">
                    <a:lumMod val="20000"/>
                    <a:lumOff val="80000"/>
                  </a:schemeClr>
                </a:solidFill>
                <a:latin typeface="Lucida Console" pitchFamily="49" charset="0"/>
              </a:rPr>
              <a:t>git </a:t>
            </a:r>
            <a:r>
              <a:rPr lang="en-US" dirty="0" err="1" smtClean="0">
                <a:solidFill>
                  <a:schemeClr val="accent1">
                    <a:lumMod val="20000"/>
                    <a:lumOff val="80000"/>
                  </a:schemeClr>
                </a:solidFill>
                <a:latin typeface="Lucida Console" pitchFamily="49" charset="0"/>
              </a:rPr>
              <a:t>mv</a:t>
            </a:r>
            <a:r>
              <a:rPr lang="en-US" dirty="0" smtClean="0">
                <a:solidFill>
                  <a:schemeClr val="accent1">
                    <a:lumMod val="20000"/>
                    <a:lumOff val="80000"/>
                  </a:schemeClr>
                </a:solidFill>
                <a:latin typeface="Lucida Console" pitchFamily="49" charset="0"/>
              </a:rPr>
              <a:t> old.cpp new.cpp</a:t>
            </a:r>
          </a:p>
        </p:txBody>
      </p:sp>
      <p:sp>
        <p:nvSpPr>
          <p:cNvPr id="35" name="正方形/長方形 34"/>
          <p:cNvSpPr/>
          <p:nvPr/>
        </p:nvSpPr>
        <p:spPr>
          <a:xfrm>
            <a:off x="1571604" y="2714620"/>
            <a:ext cx="3643338"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r>
              <a:rPr lang="en-US" sz="2000" i="1" dirty="0" smtClean="0"/>
              <a:t>Local repository</a:t>
            </a:r>
            <a:br>
              <a:rPr lang="en-US" sz="2000" i="1" dirty="0" smtClean="0"/>
            </a:br>
            <a:r>
              <a:rPr lang="en-US" sz="1400" i="1" dirty="0" smtClean="0"/>
              <a:t>(including some branches)</a:t>
            </a:r>
            <a:endParaRPr lang="en-US" sz="2000" i="1" dirty="0" smtClean="0"/>
          </a:p>
        </p:txBody>
      </p:sp>
      <p:grpSp>
        <p:nvGrpSpPr>
          <p:cNvPr id="9" name="グループ化 35"/>
          <p:cNvGrpSpPr/>
          <p:nvPr/>
        </p:nvGrpSpPr>
        <p:grpSpPr>
          <a:xfrm>
            <a:off x="4357686" y="2851452"/>
            <a:ext cx="777454" cy="720424"/>
            <a:chOff x="4431962" y="5995294"/>
            <a:chExt cx="777454" cy="720424"/>
          </a:xfrm>
        </p:grpSpPr>
        <p:pic>
          <p:nvPicPr>
            <p:cNvPr id="37"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431962" y="5995294"/>
              <a:ext cx="634578" cy="634578"/>
            </a:xfrm>
            <a:prstGeom prst="rect">
              <a:avLst/>
            </a:prstGeom>
            <a:noFill/>
          </p:spPr>
        </p:pic>
        <p:pic>
          <p:nvPicPr>
            <p:cNvPr id="38" name="Picture 2" descr="C:\Users\ohtam\AppData\Local\Microsoft\Windows\Temporary Internet Files\Content.IE5\LEW1Y9XS\MC900432599[1].png"/>
            <p:cNvPicPr>
              <a:picLocks noChangeAspect="1" noChangeArrowheads="1"/>
            </p:cNvPicPr>
            <p:nvPr/>
          </p:nvPicPr>
          <p:blipFill>
            <a:blip r:embed="rId2" cstate="print"/>
            <a:srcRect/>
            <a:stretch>
              <a:fillRect/>
            </a:stretch>
          </p:blipFill>
          <p:spPr bwMode="auto">
            <a:xfrm>
              <a:off x="4574838" y="6081140"/>
              <a:ext cx="634578" cy="634578"/>
            </a:xfrm>
            <a:prstGeom prst="rect">
              <a:avLst/>
            </a:prstGeom>
            <a:noFill/>
          </p:spPr>
        </p:pic>
      </p:grpSp>
      <p:cxnSp>
        <p:nvCxnSpPr>
          <p:cNvPr id="39" name="直線矢印コネクタ 38"/>
          <p:cNvCxnSpPr>
            <a:stCxn id="38" idx="2"/>
          </p:cNvCxnSpPr>
          <p:nvPr/>
        </p:nvCxnSpPr>
        <p:spPr>
          <a:xfrm rot="5400000">
            <a:off x="4238349" y="3721956"/>
            <a:ext cx="729582" cy="429422"/>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42" name="テキスト ボックス 41"/>
          <p:cNvSpPr txBox="1"/>
          <p:nvPr/>
        </p:nvSpPr>
        <p:spPr>
          <a:xfrm>
            <a:off x="5357818" y="3214686"/>
            <a:ext cx="2857520" cy="707886"/>
          </a:xfrm>
          <a:prstGeom prst="rect">
            <a:avLst/>
          </a:prstGeom>
          <a:noFill/>
        </p:spPr>
        <p:txBody>
          <a:bodyPr wrap="square" rtlCol="0">
            <a:spAutoFit/>
          </a:bodyPr>
          <a:lstStyle/>
          <a:p>
            <a:r>
              <a:rPr lang="en-US" sz="2000" dirty="0" smtClean="0">
                <a:latin typeface="Lucida Console" pitchFamily="49" charset="0"/>
              </a:rPr>
              <a:t>(3) </a:t>
            </a:r>
            <a:r>
              <a:rPr lang="ja-JP" altLang="en-US" sz="2000" dirty="0" smtClean="0">
                <a:latin typeface="Lucida Console" pitchFamily="49" charset="0"/>
              </a:rPr>
              <a:t>コミット！</a:t>
            </a:r>
            <a:r>
              <a:rPr lang="en-US" altLang="ja-JP" sz="2000" dirty="0" smtClean="0">
                <a:latin typeface="Lucida Console" pitchFamily="49" charset="0"/>
              </a:rPr>
              <a:t/>
            </a:r>
            <a:br>
              <a:rPr lang="en-US" altLang="ja-JP" sz="2000" dirty="0" smtClean="0">
                <a:latin typeface="Lucida Console" pitchFamily="49" charset="0"/>
              </a:rPr>
            </a:br>
            <a:r>
              <a:rPr lang="ja-JP" altLang="en-US" sz="2000" dirty="0" smtClean="0">
                <a:latin typeface="Lucida Console" pitchFamily="49" charset="0"/>
              </a:rPr>
              <a:t>　　</a:t>
            </a:r>
            <a:r>
              <a:rPr lang="en-US" altLang="ja-JP" sz="2000" dirty="0" smtClean="0">
                <a:solidFill>
                  <a:schemeClr val="accent1">
                    <a:lumMod val="20000"/>
                    <a:lumOff val="80000"/>
                  </a:schemeClr>
                </a:solidFill>
                <a:latin typeface="Lucida Console" pitchFamily="49" charset="0"/>
              </a:rPr>
              <a:t>$ </a:t>
            </a:r>
            <a:r>
              <a:rPr lang="en-US" sz="2000" dirty="0" smtClean="0">
                <a:solidFill>
                  <a:schemeClr val="accent1">
                    <a:lumMod val="20000"/>
                    <a:lumOff val="80000"/>
                  </a:schemeClr>
                </a:solidFill>
                <a:latin typeface="Lucida Console" pitchFamily="49" charset="0"/>
              </a:rPr>
              <a:t>git commit</a:t>
            </a:r>
            <a:endParaRPr lang="en-US" sz="2000" dirty="0">
              <a:solidFill>
                <a:schemeClr val="accent1">
                  <a:lumMod val="20000"/>
                  <a:lumOff val="80000"/>
                </a:schemeClr>
              </a:solidFill>
              <a:latin typeface="Lucida Console" pitchFamily="49" charset="0"/>
            </a:endParaRPr>
          </a:p>
        </p:txBody>
      </p:sp>
      <p:sp>
        <p:nvSpPr>
          <p:cNvPr id="24" name="角丸四角形 23"/>
          <p:cNvSpPr/>
          <p:nvPr/>
        </p:nvSpPr>
        <p:spPr>
          <a:xfrm>
            <a:off x="5357818" y="4549886"/>
            <a:ext cx="3643338" cy="948514"/>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トロ">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トロ">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メトロ">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58B751A2201742942C36485342B3C0" ma:contentTypeVersion="0" ma:contentTypeDescription="Create a new document." ma:contentTypeScope="" ma:versionID="33a0ea463bb2ea0105e627ebe5aa938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64AB38-63BF-4D17-A886-BB3B2D66D7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F7CE209-9B95-44F4-922A-6F582443E776}">
  <ds:schemaRefs>
    <ds:schemaRef ds:uri="http://schemas.microsoft.com/office/2006/metadata/properties"/>
  </ds:schemaRefs>
</ds:datastoreItem>
</file>

<file path=customXml/itemProps3.xml><?xml version="1.0" encoding="utf-8"?>
<ds:datastoreItem xmlns:ds="http://schemas.openxmlformats.org/officeDocument/2006/customXml" ds:itemID="{36BB3BF5-BE44-4ED8-A6F8-2FCDE588F0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Template>
  <TotalTime>1017</TotalTime>
  <Words>2979</Words>
  <Application>Microsoft Office PowerPoint</Application>
  <PresentationFormat>On-screen Show (4:3)</PresentationFormat>
  <Paragraphs>617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メトロ</vt:lpstr>
      <vt:lpstr>できる GIT</vt:lpstr>
      <vt:lpstr>もくじ</vt:lpstr>
      <vt:lpstr>Git の特徴</vt:lpstr>
      <vt:lpstr>Git は分散型バージョン管理</vt:lpstr>
      <vt:lpstr>Git の利点（分散型の利点）</vt:lpstr>
      <vt:lpstr>ローカルリポジトリでの作業</vt:lpstr>
      <vt:lpstr>ローカルリポジトリの作成</vt:lpstr>
      <vt:lpstr>新しいファイルのコミット</vt:lpstr>
      <vt:lpstr>ファイルの修正、削除、リネーム</vt:lpstr>
      <vt:lpstr>ステージングされた変更を取り消し</vt:lpstr>
      <vt:lpstr>ステージングされた変更の確認</vt:lpstr>
      <vt:lpstr>実際の変更内容（diff）の確認</vt:lpstr>
      <vt:lpstr>ブランチについて</vt:lpstr>
      <vt:lpstr>コミットオブジェクト</vt:lpstr>
      <vt:lpstr>ブランチはポインタ</vt:lpstr>
      <vt:lpstr>ブランチのチェックアウト</vt:lpstr>
      <vt:lpstr>コミット履歴の確認</vt:lpstr>
      <vt:lpstr>ブランチ間のコミット差分</vt:lpstr>
      <vt:lpstr>タグ</vt:lpstr>
      <vt:lpstr>コミット時の動き</vt:lpstr>
      <vt:lpstr>新しいブランチの作成</vt:lpstr>
      <vt:lpstr>新しいブランチへのコミット</vt:lpstr>
      <vt:lpstr>別ブランチの内容をマージする</vt:lpstr>
      <vt:lpstr>コンフリクト</vt:lpstr>
      <vt:lpstr>リモートブランチとの連携</vt:lpstr>
      <vt:lpstr>リモートリポジトリへの変更反映</vt:lpstr>
      <vt:lpstr>リモートＰＣから変更を取得する</vt:lpstr>
      <vt:lpstr>リモートトラッキングブランチから merge</vt:lpstr>
      <vt:lpstr>リモートで作成されたブランチをチェックアウト</vt:lpstr>
      <vt:lpstr>中央サーバにない新しいブランチをプッシュ</vt:lpstr>
      <vt:lpstr>設定（Gitコマンドの設定）</vt:lpstr>
      <vt:lpstr>日々の作業</vt:lpstr>
      <vt:lpstr>間違ったコミットの取り消し</vt:lpstr>
      <vt:lpstr>コミットをなかったことにする（危険）</vt:lpstr>
      <vt:lpstr>作業ディレクトリ内の修正を破棄する（ちょっと危険）</vt:lpstr>
      <vt:lpstr>指定したファイルだけ最新状態に戻す</vt:lpstr>
      <vt:lpstr>バージョン間の diff</vt:lpstr>
      <vt:lpstr>付録</vt:lpstr>
      <vt:lpstr>用語 1</vt:lpstr>
      <vt:lpstr>用語 2</vt:lpstr>
      <vt:lpstr>用語 3</vt:lpstr>
      <vt:lpstr>参考資料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ohtam</dc:creator>
  <cp:lastModifiedBy>MO</cp:lastModifiedBy>
  <cp:revision>163</cp:revision>
  <dcterms:created xsi:type="dcterms:W3CDTF">2010-12-17T13:39:39Z</dcterms:created>
  <dcterms:modified xsi:type="dcterms:W3CDTF">2014-06-05T14:32:45Z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0x0101006858B751A2201742942C36485342B3C0</vt:lpwstr>
  </property>
</Properties>
</file>