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B050"/>
    <a:srgbClr val="0070C0"/>
    <a:srgbClr val="EBFFF4"/>
    <a:srgbClr val="FFFF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1" autoAdjust="0"/>
    <p:restoredTop sz="94660"/>
  </p:normalViewPr>
  <p:slideViewPr>
    <p:cSldViewPr>
      <p:cViewPr varScale="1">
        <p:scale>
          <a:sx n="148" d="100"/>
          <a:sy n="148" d="100"/>
        </p:scale>
        <p:origin x="-73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2019/4/4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4119456" y="2139702"/>
            <a:ext cx="2219370" cy="230395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.bot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file</a:t>
            </a:r>
            <a:endParaRPr lang="en-US" altLang="ja-JP" sz="1400" dirty="0">
              <a:solidFill>
                <a:schemeClr val="tx1"/>
              </a:solidFill>
            </a:endParaRPr>
          </a:p>
          <a:p>
            <a:pPr algn="ctr"/>
            <a:endParaRPr lang="ja-JP" altLang="en-US" sz="4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24838" y="2316429"/>
            <a:ext cx="2003346" cy="759073"/>
          </a:xfrm>
          <a:prstGeom prst="rect">
            <a:avLst/>
          </a:prstGeom>
          <a:solidFill>
            <a:srgbClr val="FF0066">
              <a:alpha val="30196"/>
            </a:srgbClr>
          </a:solidFill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"</a:t>
            </a:r>
            <a:r>
              <a:rPr lang="en-US" altLang="ja-JP" sz="1400" dirty="0">
                <a:solidFill>
                  <a:schemeClr val="tx1"/>
                </a:solidFill>
              </a:rPr>
              <a:t>type": </a:t>
            </a:r>
            <a:r>
              <a:rPr lang="en-US" altLang="ja-JP" sz="1400" b="1" dirty="0">
                <a:solidFill>
                  <a:srgbClr val="FF0066"/>
                </a:solidFill>
              </a:rPr>
              <a:t>"endpoint"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"</a:t>
            </a:r>
            <a:r>
              <a:rPr lang="en-US" altLang="ja-JP" sz="1400" dirty="0">
                <a:solidFill>
                  <a:schemeClr val="tx1"/>
                </a:solidFill>
              </a:rPr>
              <a:t>name": </a:t>
            </a:r>
            <a:r>
              <a:rPr lang="en-US" altLang="ja-JP" sz="1400" b="1" dirty="0" smtClean="0">
                <a:solidFill>
                  <a:srgbClr val="FF0066"/>
                </a:solidFill>
              </a:rPr>
              <a:t>"development"</a:t>
            </a:r>
            <a:r>
              <a:rPr lang="en-US" altLang="ja-JP" sz="14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"endpoint": </a:t>
            </a:r>
            <a:r>
              <a:rPr lang="en-US" altLang="ja-JP" sz="1400" dirty="0" smtClean="0">
                <a:solidFill>
                  <a:schemeClr val="tx1"/>
                </a:solidFill>
              </a:rPr>
              <a:t> "http://...", 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4224838" y="3219518"/>
            <a:ext cx="2003346" cy="759073"/>
          </a:xfrm>
          <a:prstGeom prst="rect">
            <a:avLst/>
          </a:prstGeom>
          <a:solidFill>
            <a:srgbClr val="00B050">
              <a:alpha val="3019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"</a:t>
            </a:r>
            <a:r>
              <a:rPr lang="en-US" altLang="ja-JP" sz="1400" dirty="0">
                <a:solidFill>
                  <a:schemeClr val="tx1"/>
                </a:solidFill>
              </a:rPr>
              <a:t>type": </a:t>
            </a:r>
            <a:r>
              <a:rPr lang="en-US" altLang="ja-JP" sz="1400" b="1" dirty="0">
                <a:solidFill>
                  <a:srgbClr val="00B050"/>
                </a:solidFill>
              </a:rPr>
              <a:t>"endpoint"</a:t>
            </a:r>
            <a:r>
              <a:rPr lang="en-US" altLang="ja-JP" sz="14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ja-JP" sz="1400" dirty="0" smtClean="0">
                <a:solidFill>
                  <a:schemeClr val="tx1"/>
                </a:solidFill>
              </a:rPr>
              <a:t>"</a:t>
            </a:r>
            <a:r>
              <a:rPr lang="en-US" altLang="ja-JP" sz="1400" dirty="0">
                <a:solidFill>
                  <a:schemeClr val="tx1"/>
                </a:solidFill>
              </a:rPr>
              <a:t>name": </a:t>
            </a:r>
            <a:r>
              <a:rPr lang="en-US" altLang="ja-JP" sz="1400" b="1" dirty="0" smtClean="0">
                <a:solidFill>
                  <a:srgbClr val="00B050"/>
                </a:solidFill>
              </a:rPr>
              <a:t>"production"</a:t>
            </a:r>
            <a:r>
              <a:rPr lang="en-US" altLang="ja-JP" sz="14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altLang="ja-JP" sz="1400" dirty="0">
                <a:solidFill>
                  <a:schemeClr val="tx1"/>
                </a:solidFill>
              </a:rPr>
              <a:t>"endpoint": </a:t>
            </a:r>
            <a:r>
              <a:rPr lang="en-US" altLang="ja-JP" sz="1400" dirty="0" smtClean="0">
                <a:solidFill>
                  <a:schemeClr val="tx1"/>
                </a:solidFill>
              </a:rPr>
              <a:t> "http://...", 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71600" y="89551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L</a:t>
            </a:r>
            <a:r>
              <a:rPr lang="en-US" altLang="ja-JP" sz="1400" dirty="0" smtClean="0"/>
              <a:t>ocal host</a:t>
            </a:r>
            <a:endParaRPr kumimoji="1" lang="ja-JP" altLang="en-US" sz="1400" dirty="0"/>
          </a:p>
        </p:txBody>
      </p:sp>
      <p:grpSp>
        <p:nvGrpSpPr>
          <p:cNvPr id="13" name="グループ化 12"/>
          <p:cNvGrpSpPr/>
          <p:nvPr/>
        </p:nvGrpSpPr>
        <p:grpSpPr>
          <a:xfrm>
            <a:off x="2598848" y="1202990"/>
            <a:ext cx="948889" cy="576368"/>
            <a:chOff x="3606432" y="2021274"/>
            <a:chExt cx="948889" cy="576368"/>
          </a:xfrm>
        </p:grpSpPr>
        <p:sp>
          <p:nvSpPr>
            <p:cNvPr id="14" name="正方形/長方形 13"/>
            <p:cNvSpPr/>
            <p:nvPr/>
          </p:nvSpPr>
          <p:spPr>
            <a:xfrm>
              <a:off x="3606432" y="2021274"/>
              <a:ext cx="585382" cy="5763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" name="グループ化 14"/>
            <p:cNvGrpSpPr/>
            <p:nvPr/>
          </p:nvGrpSpPr>
          <p:grpSpPr>
            <a:xfrm>
              <a:off x="3686000" y="2098360"/>
              <a:ext cx="869321" cy="422252"/>
              <a:chOff x="3686000" y="2098360"/>
              <a:chExt cx="869321" cy="422252"/>
            </a:xfrm>
          </p:grpSpPr>
          <p:sp>
            <p:nvSpPr>
              <p:cNvPr id="16" name="テキスト ボックス 15"/>
              <p:cNvSpPr txBox="1"/>
              <p:nvPr/>
            </p:nvSpPr>
            <p:spPr>
              <a:xfrm>
                <a:off x="4099059" y="2165290"/>
                <a:ext cx="4562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b="1" dirty="0" smtClean="0">
                    <a:solidFill>
                      <a:srgbClr val="0070C0"/>
                    </a:solidFill>
                  </a:rPr>
                  <a:t>Bot</a:t>
                </a:r>
                <a:endParaRPr kumimoji="1" lang="ja-JP" altLang="en-US" sz="1400" b="1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17" name="Picture 9" descr="D:\Dropbox\share\material\Icon-AzureBotService\AzureBot-white-back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6000" y="2098360"/>
                <a:ext cx="424693" cy="4222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8" name="テキスト ボックス 17"/>
          <p:cNvSpPr txBox="1"/>
          <p:nvPr/>
        </p:nvSpPr>
        <p:spPr>
          <a:xfrm>
            <a:off x="2424638" y="89521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smtClean="0"/>
              <a:t>Azure</a:t>
            </a:r>
            <a:endParaRPr kumimoji="1" lang="ja-JP" altLang="en-US" sz="1400" dirty="0"/>
          </a:p>
        </p:txBody>
      </p:sp>
      <p:cxnSp>
        <p:nvCxnSpPr>
          <p:cNvPr id="22" name="直線矢印コネクタ 22"/>
          <p:cNvCxnSpPr>
            <a:stCxn id="24" idx="3"/>
            <a:endCxn id="8" idx="1"/>
          </p:cNvCxnSpPr>
          <p:nvPr/>
        </p:nvCxnSpPr>
        <p:spPr>
          <a:xfrm flipV="1">
            <a:off x="3012858" y="3291678"/>
            <a:ext cx="1106598" cy="64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/>
          <p:cNvGrpSpPr/>
          <p:nvPr/>
        </p:nvGrpSpPr>
        <p:grpSpPr>
          <a:xfrm>
            <a:off x="1710541" y="2568084"/>
            <a:ext cx="1302317" cy="1448473"/>
            <a:chOff x="2516685" y="1546185"/>
            <a:chExt cx="1302317" cy="1448473"/>
          </a:xfrm>
        </p:grpSpPr>
        <p:sp>
          <p:nvSpPr>
            <p:cNvPr id="24" name="正方形/長方形 23"/>
            <p:cNvSpPr/>
            <p:nvPr/>
          </p:nvSpPr>
          <p:spPr>
            <a:xfrm>
              <a:off x="2516685" y="1546185"/>
              <a:ext cx="1302317" cy="1448473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1" lang="en-US" altLang="ja-JP" sz="1400" dirty="0" smtClean="0">
                  <a:solidFill>
                    <a:schemeClr val="tx1"/>
                  </a:solidFill>
                </a:rPr>
                <a:t>Bot Framework</a:t>
              </a:r>
              <a:br>
                <a:rPr kumimoji="1" lang="en-US" altLang="ja-JP" sz="1400" dirty="0" smtClean="0">
                  <a:solidFill>
                    <a:schemeClr val="tx1"/>
                  </a:solidFill>
                </a:rPr>
              </a:br>
              <a:r>
                <a:rPr kumimoji="1" lang="en-US" altLang="ja-JP" sz="1400" b="1" dirty="0" smtClean="0">
                  <a:solidFill>
                    <a:schemeClr val="tx1"/>
                  </a:solidFill>
                </a:rPr>
                <a:t>Emulator</a:t>
              </a:r>
              <a:endParaRPr kumimoji="1" lang="en-US" altLang="ja-JP" sz="1400" b="1" dirty="0" smtClean="0">
                <a:solidFill>
                  <a:schemeClr val="tx1"/>
                </a:solidFill>
              </a:endParaRPr>
            </a:p>
            <a:p>
              <a:pPr algn="ctr"/>
              <a:endParaRPr kumimoji="1" lang="ja-JP" altLang="en-US" sz="200" dirty="0"/>
            </a:p>
          </p:txBody>
        </p:sp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9771" y="1549851"/>
              <a:ext cx="1296143" cy="872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" name="テキスト ボックス 32"/>
          <p:cNvSpPr txBox="1"/>
          <p:nvPr/>
        </p:nvSpPr>
        <p:spPr>
          <a:xfrm>
            <a:off x="3175590" y="3254186"/>
            <a:ext cx="67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read</a:t>
            </a:r>
            <a:endParaRPr kumimoji="1" lang="ja-JP" altLang="en-US" sz="1600" dirty="0"/>
          </a:p>
        </p:txBody>
      </p:sp>
      <p:cxnSp>
        <p:nvCxnSpPr>
          <p:cNvPr id="34" name="直線矢印コネクタ 22"/>
          <p:cNvCxnSpPr>
            <a:stCxn id="24" idx="0"/>
            <a:endCxn id="12" idx="2"/>
          </p:cNvCxnSpPr>
          <p:nvPr/>
        </p:nvCxnSpPr>
        <p:spPr>
          <a:xfrm flipV="1">
            <a:off x="2361700" y="1763043"/>
            <a:ext cx="696496" cy="80504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22"/>
          <p:cNvCxnSpPr>
            <a:stCxn id="24" idx="0"/>
            <a:endCxn id="2" idx="2"/>
          </p:cNvCxnSpPr>
          <p:nvPr/>
        </p:nvCxnSpPr>
        <p:spPr>
          <a:xfrm flipH="1" flipV="1">
            <a:off x="1618036" y="1763347"/>
            <a:ext cx="743664" cy="804737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グループ化 2"/>
          <p:cNvGrpSpPr/>
          <p:nvPr/>
        </p:nvGrpSpPr>
        <p:grpSpPr>
          <a:xfrm>
            <a:off x="1158688" y="1203294"/>
            <a:ext cx="948889" cy="576368"/>
            <a:chOff x="3606432" y="2021274"/>
            <a:chExt cx="948889" cy="576368"/>
          </a:xfrm>
        </p:grpSpPr>
        <p:sp>
          <p:nvSpPr>
            <p:cNvPr id="4" name="正方形/長方形 3"/>
            <p:cNvSpPr/>
            <p:nvPr/>
          </p:nvSpPr>
          <p:spPr>
            <a:xfrm>
              <a:off x="3606432" y="2021274"/>
              <a:ext cx="585382" cy="5763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/>
            <p:cNvGrpSpPr/>
            <p:nvPr/>
          </p:nvGrpSpPr>
          <p:grpSpPr>
            <a:xfrm>
              <a:off x="3686000" y="2098360"/>
              <a:ext cx="869321" cy="422252"/>
              <a:chOff x="3686000" y="2098360"/>
              <a:chExt cx="869321" cy="422252"/>
            </a:xfrm>
          </p:grpSpPr>
          <p:sp>
            <p:nvSpPr>
              <p:cNvPr id="6" name="テキスト ボックス 5"/>
              <p:cNvSpPr txBox="1"/>
              <p:nvPr/>
            </p:nvSpPr>
            <p:spPr>
              <a:xfrm>
                <a:off x="4099059" y="2165290"/>
                <a:ext cx="4562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b="1" dirty="0" smtClean="0">
                    <a:solidFill>
                      <a:srgbClr val="0070C0"/>
                    </a:solidFill>
                  </a:rPr>
                  <a:t>Bot</a:t>
                </a:r>
                <a:endParaRPr kumimoji="1" lang="ja-JP" altLang="en-US" sz="1400" b="1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7" name="Picture 9" descr="D:\Dropbox\share\material\Icon-AzureBotService\AzureBot-white-back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6000" y="2098360"/>
                <a:ext cx="424693" cy="4222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" name="正方形/長方形 1"/>
          <p:cNvSpPr/>
          <p:nvPr/>
        </p:nvSpPr>
        <p:spPr>
          <a:xfrm>
            <a:off x="1128494" y="1213369"/>
            <a:ext cx="979083" cy="549978"/>
          </a:xfrm>
          <a:prstGeom prst="rect">
            <a:avLst/>
          </a:prstGeom>
          <a:solidFill>
            <a:srgbClr val="FF0066">
              <a:alpha val="30196"/>
            </a:srgbClr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2568654" y="1213065"/>
            <a:ext cx="979083" cy="549978"/>
          </a:xfrm>
          <a:prstGeom prst="rect">
            <a:avLst/>
          </a:prstGeom>
          <a:solidFill>
            <a:srgbClr val="00B050">
              <a:alpha val="3019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79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グループ化 51"/>
          <p:cNvGrpSpPr/>
          <p:nvPr/>
        </p:nvGrpSpPr>
        <p:grpSpPr>
          <a:xfrm>
            <a:off x="4535296" y="1203598"/>
            <a:ext cx="960742" cy="549978"/>
            <a:chOff x="5808038" y="3461932"/>
            <a:chExt cx="960742" cy="549978"/>
          </a:xfrm>
        </p:grpSpPr>
        <p:sp>
          <p:nvSpPr>
            <p:cNvPr id="45" name="正方形/長方形 44"/>
            <p:cNvSpPr/>
            <p:nvPr/>
          </p:nvSpPr>
          <p:spPr>
            <a:xfrm>
              <a:off x="5808038" y="3461932"/>
              <a:ext cx="960742" cy="549978"/>
            </a:xfrm>
            <a:prstGeom prst="rect">
              <a:avLst/>
            </a:prstGeom>
            <a:solidFill>
              <a:srgbClr val="0070C0">
                <a:alpha val="30196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28" name="グループ化 27"/>
            <p:cNvGrpSpPr/>
            <p:nvPr/>
          </p:nvGrpSpPr>
          <p:grpSpPr>
            <a:xfrm>
              <a:off x="5868144" y="3533928"/>
              <a:ext cx="900636" cy="405974"/>
              <a:chOff x="6330881" y="1491630"/>
              <a:chExt cx="900636" cy="405974"/>
            </a:xfrm>
          </p:grpSpPr>
          <p:sp>
            <p:nvSpPr>
              <p:cNvPr id="29" name="テキスト ボックス 28"/>
              <p:cNvSpPr txBox="1"/>
              <p:nvPr/>
            </p:nvSpPr>
            <p:spPr>
              <a:xfrm>
                <a:off x="6725801" y="1582967"/>
                <a:ext cx="505716" cy="215444"/>
              </a:xfrm>
              <a:prstGeom prst="rect">
                <a:avLst/>
              </a:prstGeom>
              <a:noFill/>
            </p:spPr>
            <p:txBody>
              <a:bodyPr wrap="none" tIns="0" bIns="0" rtlCol="0" anchor="ctr" anchorCtr="0">
                <a:spAutoFit/>
              </a:bodyPr>
              <a:lstStyle/>
              <a:p>
                <a:r>
                  <a:rPr kumimoji="1" lang="en-US" altLang="ja-JP" sz="1400" b="1" dirty="0" smtClean="0">
                    <a:solidFill>
                      <a:srgbClr val="0070C0"/>
                    </a:solidFill>
                  </a:rPr>
                  <a:t>LUIS</a:t>
                </a:r>
                <a:endParaRPr kumimoji="1" lang="ja-JP" altLang="en-US" sz="1400" b="1" dirty="0">
                  <a:solidFill>
                    <a:srgbClr val="0070C0"/>
                  </a:solidFill>
                </a:endParaRPr>
              </a:p>
            </p:txBody>
          </p:sp>
          <p:grpSp>
            <p:nvGrpSpPr>
              <p:cNvPr id="30" name="グループ化 29"/>
              <p:cNvGrpSpPr/>
              <p:nvPr/>
            </p:nvGrpSpPr>
            <p:grpSpPr>
              <a:xfrm>
                <a:off x="6330881" y="1491630"/>
                <a:ext cx="449205" cy="405974"/>
                <a:chOff x="5610801" y="1756008"/>
                <a:chExt cx="449205" cy="405974"/>
              </a:xfrm>
            </p:grpSpPr>
            <p:sp>
              <p:nvSpPr>
                <p:cNvPr id="31" name="正方形/長方形 30"/>
                <p:cNvSpPr/>
                <p:nvPr/>
              </p:nvSpPr>
              <p:spPr>
                <a:xfrm>
                  <a:off x="5610801" y="1756008"/>
                  <a:ext cx="449205" cy="40597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32" name="Picture 2" descr="D:\Dropbox\share\material\Icon-LUIS\luis.png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52120" y="1779662"/>
                  <a:ext cx="360040" cy="3600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grpSp>
        <p:nvGrpSpPr>
          <p:cNvPr id="54" name="グループ化 53"/>
          <p:cNvGrpSpPr/>
          <p:nvPr/>
        </p:nvGrpSpPr>
        <p:grpSpPr>
          <a:xfrm>
            <a:off x="3255092" y="1204589"/>
            <a:ext cx="1120201" cy="549978"/>
            <a:chOff x="5808038" y="4254020"/>
            <a:chExt cx="1120201" cy="549978"/>
          </a:xfrm>
        </p:grpSpPr>
        <p:grpSp>
          <p:nvGrpSpPr>
            <p:cNvPr id="38" name="グループ化 37"/>
            <p:cNvGrpSpPr/>
            <p:nvPr/>
          </p:nvGrpSpPr>
          <p:grpSpPr>
            <a:xfrm>
              <a:off x="5868144" y="4299697"/>
              <a:ext cx="1060095" cy="432305"/>
              <a:chOff x="6331145" y="2427477"/>
              <a:chExt cx="1060095" cy="432305"/>
            </a:xfrm>
          </p:grpSpPr>
          <p:grpSp>
            <p:nvGrpSpPr>
              <p:cNvPr id="39" name="グループ化 38"/>
              <p:cNvGrpSpPr/>
              <p:nvPr/>
            </p:nvGrpSpPr>
            <p:grpSpPr>
              <a:xfrm>
                <a:off x="6331145" y="2453808"/>
                <a:ext cx="449205" cy="405974"/>
                <a:chOff x="5611065" y="2182560"/>
                <a:chExt cx="449205" cy="405974"/>
              </a:xfrm>
            </p:grpSpPr>
            <p:pic>
              <p:nvPicPr>
                <p:cNvPr id="41" name="Picture 3" descr="D:\Dropbox\share\material\Icon-QnA_Maker\qna_maker.pn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652120" y="2211710"/>
                  <a:ext cx="360040" cy="3600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2" name="正方形/長方形 41"/>
                <p:cNvSpPr/>
                <p:nvPr/>
              </p:nvSpPr>
              <p:spPr>
                <a:xfrm>
                  <a:off x="5611065" y="2182560"/>
                  <a:ext cx="449205" cy="40597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40" name="テキスト ボックス 39"/>
              <p:cNvSpPr txBox="1"/>
              <p:nvPr/>
            </p:nvSpPr>
            <p:spPr>
              <a:xfrm>
                <a:off x="6725801" y="2427477"/>
                <a:ext cx="665439" cy="430887"/>
              </a:xfrm>
              <a:prstGeom prst="rect">
                <a:avLst/>
              </a:prstGeom>
              <a:noFill/>
            </p:spPr>
            <p:txBody>
              <a:bodyPr wrap="none" tIns="0" bIns="0" rtlCol="0" anchor="ctr" anchorCtr="0">
                <a:spAutoFit/>
              </a:bodyPr>
              <a:lstStyle/>
              <a:p>
                <a:r>
                  <a:rPr kumimoji="1" lang="en-US" altLang="ja-JP" sz="1400" b="1" dirty="0" err="1" smtClean="0">
                    <a:solidFill>
                      <a:srgbClr val="0070C0"/>
                    </a:solidFill>
                  </a:rPr>
                  <a:t>QnA</a:t>
                </a:r>
                <a:endParaRPr lang="en-US" altLang="ja-JP" sz="1400" b="1" dirty="0">
                  <a:solidFill>
                    <a:srgbClr val="0070C0"/>
                  </a:solidFill>
                </a:endParaRPr>
              </a:p>
              <a:p>
                <a:r>
                  <a:rPr kumimoji="1" lang="en-US" altLang="ja-JP" sz="1400" b="1" dirty="0" smtClean="0">
                    <a:solidFill>
                      <a:srgbClr val="0070C0"/>
                    </a:solidFill>
                  </a:rPr>
                  <a:t>Maker</a:t>
                </a:r>
              </a:p>
            </p:txBody>
          </p:sp>
        </p:grpSp>
        <p:sp>
          <p:nvSpPr>
            <p:cNvPr id="46" name="正方形/長方形 45"/>
            <p:cNvSpPr/>
            <p:nvPr/>
          </p:nvSpPr>
          <p:spPr>
            <a:xfrm>
              <a:off x="5808038" y="4254020"/>
              <a:ext cx="1120201" cy="549978"/>
            </a:xfrm>
            <a:prstGeom prst="rect">
              <a:avLst/>
            </a:prstGeom>
            <a:solidFill>
              <a:srgbClr val="0070C0">
                <a:alpha val="30196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正方形/長方形 14"/>
          <p:cNvSpPr/>
          <p:nvPr/>
        </p:nvSpPr>
        <p:spPr>
          <a:xfrm>
            <a:off x="5789828" y="1794684"/>
            <a:ext cx="1753817" cy="1871904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.bot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en-US" altLang="ja-JP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endParaRPr lang="ja-JP" altLang="en-US" sz="400" dirty="0">
              <a:solidFill>
                <a:schemeClr val="tx1"/>
              </a:solidFill>
            </a:endParaRPr>
          </a:p>
        </p:txBody>
      </p:sp>
      <p:sp>
        <p:nvSpPr>
          <p:cNvPr id="50" name="正方形/長方形 49"/>
          <p:cNvSpPr/>
          <p:nvPr/>
        </p:nvSpPr>
        <p:spPr>
          <a:xfrm>
            <a:off x="5875300" y="2855432"/>
            <a:ext cx="1572813" cy="326721"/>
          </a:xfrm>
          <a:prstGeom prst="rect">
            <a:avLst/>
          </a:prstGeom>
          <a:solidFill>
            <a:srgbClr val="00B050">
              <a:alpha val="30196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>
                <a:solidFill>
                  <a:schemeClr val="tx1"/>
                </a:solidFill>
              </a:rPr>
              <a:t>"</a:t>
            </a:r>
            <a:r>
              <a:rPr lang="en-US" altLang="ja-JP" sz="1400" dirty="0">
                <a:solidFill>
                  <a:schemeClr val="tx1"/>
                </a:solidFill>
              </a:rPr>
              <a:t>type": "</a:t>
            </a:r>
            <a:r>
              <a:rPr lang="en-US" altLang="ja-JP" sz="1400" b="1" dirty="0">
                <a:solidFill>
                  <a:srgbClr val="00B050"/>
                </a:solidFill>
              </a:rPr>
              <a:t>endpoint</a:t>
            </a:r>
            <a:r>
              <a:rPr lang="en-US" altLang="ja-JP" sz="1400" dirty="0">
                <a:solidFill>
                  <a:schemeClr val="tx1"/>
                </a:solidFill>
              </a:rPr>
              <a:t>"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57" name="グループ化 56"/>
          <p:cNvGrpSpPr/>
          <p:nvPr/>
        </p:nvGrpSpPr>
        <p:grpSpPr>
          <a:xfrm>
            <a:off x="3949914" y="2445227"/>
            <a:ext cx="948889" cy="576368"/>
            <a:chOff x="3606432" y="2021274"/>
            <a:chExt cx="948889" cy="576368"/>
          </a:xfrm>
        </p:grpSpPr>
        <p:sp>
          <p:nvSpPr>
            <p:cNvPr id="58" name="正方形/長方形 57"/>
            <p:cNvSpPr/>
            <p:nvPr/>
          </p:nvSpPr>
          <p:spPr>
            <a:xfrm>
              <a:off x="3606432" y="2021274"/>
              <a:ext cx="585382" cy="5763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9" name="グループ化 58"/>
            <p:cNvGrpSpPr/>
            <p:nvPr/>
          </p:nvGrpSpPr>
          <p:grpSpPr>
            <a:xfrm>
              <a:off x="3686000" y="2098360"/>
              <a:ext cx="869321" cy="422252"/>
              <a:chOff x="3686000" y="2098360"/>
              <a:chExt cx="869321" cy="422252"/>
            </a:xfrm>
          </p:grpSpPr>
          <p:sp>
            <p:nvSpPr>
              <p:cNvPr id="60" name="テキスト ボックス 59"/>
              <p:cNvSpPr txBox="1"/>
              <p:nvPr/>
            </p:nvSpPr>
            <p:spPr>
              <a:xfrm>
                <a:off x="4099059" y="2165290"/>
                <a:ext cx="4562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400" b="1" dirty="0" smtClean="0">
                    <a:solidFill>
                      <a:srgbClr val="0070C0"/>
                    </a:solidFill>
                  </a:rPr>
                  <a:t>Bot</a:t>
                </a:r>
                <a:endParaRPr kumimoji="1" lang="ja-JP" altLang="en-US" sz="1400" b="1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62" name="Picture 9" descr="D:\Dropbox\share\material\Icon-AzureBotService\AzureBot-white-back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86000" y="2098360"/>
                <a:ext cx="424693" cy="4222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43" name="正方形/長方形 42"/>
          <p:cNvSpPr/>
          <p:nvPr/>
        </p:nvSpPr>
        <p:spPr>
          <a:xfrm>
            <a:off x="5875300" y="2423384"/>
            <a:ext cx="1572813" cy="326721"/>
          </a:xfrm>
          <a:prstGeom prst="rect">
            <a:avLst/>
          </a:prstGeom>
          <a:solidFill>
            <a:srgbClr val="0070C0">
              <a:alpha val="30196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"</a:t>
            </a:r>
            <a:r>
              <a:rPr lang="en-US" altLang="ja-JP" sz="1400" dirty="0">
                <a:solidFill>
                  <a:schemeClr val="tx1"/>
                </a:solidFill>
              </a:rPr>
              <a:t>type": </a:t>
            </a:r>
            <a:r>
              <a:rPr lang="en-US" altLang="ja-JP" sz="1400" dirty="0" smtClean="0">
                <a:solidFill>
                  <a:schemeClr val="tx1"/>
                </a:solidFill>
              </a:rPr>
              <a:t>"</a:t>
            </a:r>
            <a:r>
              <a:rPr lang="en-US" altLang="ja-JP" sz="1400" b="1" dirty="0" err="1" smtClean="0">
                <a:solidFill>
                  <a:srgbClr val="0070C0"/>
                </a:solidFill>
              </a:rPr>
              <a:t>qna</a:t>
            </a:r>
            <a:r>
              <a:rPr lang="en-US" altLang="ja-JP" sz="1400" dirty="0" smtClean="0">
                <a:solidFill>
                  <a:schemeClr val="tx1"/>
                </a:solidFill>
              </a:rPr>
              <a:t>"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5875300" y="1991336"/>
            <a:ext cx="1572813" cy="326721"/>
          </a:xfrm>
          <a:prstGeom prst="rect">
            <a:avLst/>
          </a:prstGeom>
          <a:solidFill>
            <a:srgbClr val="0070C0">
              <a:alpha val="30196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400" dirty="0" smtClean="0">
                <a:solidFill>
                  <a:schemeClr val="tx1"/>
                </a:solidFill>
              </a:rPr>
              <a:t>"</a:t>
            </a:r>
            <a:r>
              <a:rPr lang="en-US" altLang="ja-JP" sz="1400" dirty="0">
                <a:solidFill>
                  <a:schemeClr val="tx1"/>
                </a:solidFill>
              </a:rPr>
              <a:t>type": </a:t>
            </a:r>
            <a:r>
              <a:rPr lang="en-US" altLang="ja-JP" sz="1400" dirty="0" smtClean="0">
                <a:solidFill>
                  <a:schemeClr val="tx1"/>
                </a:solidFill>
              </a:rPr>
              <a:t>"</a:t>
            </a:r>
            <a:r>
              <a:rPr lang="en-US" altLang="ja-JP" sz="1400" b="1" dirty="0" err="1" smtClean="0">
                <a:solidFill>
                  <a:srgbClr val="0070C0"/>
                </a:solidFill>
              </a:rPr>
              <a:t>luis</a:t>
            </a:r>
            <a:r>
              <a:rPr lang="en-US" altLang="ja-JP" sz="1400" dirty="0" smtClean="0">
                <a:solidFill>
                  <a:schemeClr val="tx1"/>
                </a:solidFill>
              </a:rPr>
              <a:t>"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grpSp>
        <p:nvGrpSpPr>
          <p:cNvPr id="48" name="グループ化 47"/>
          <p:cNvGrpSpPr/>
          <p:nvPr/>
        </p:nvGrpSpPr>
        <p:grpSpPr>
          <a:xfrm>
            <a:off x="2400947" y="2540216"/>
            <a:ext cx="894226" cy="857657"/>
            <a:chOff x="2036655" y="2088197"/>
            <a:chExt cx="894226" cy="857657"/>
          </a:xfrm>
        </p:grpSpPr>
        <p:pic>
          <p:nvPicPr>
            <p:cNvPr id="49" name="Picture 10" descr="D:\Dropbox\share\material\Icon-Gear★\Gear_icon-72a7cf.png"/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2448" y="2088197"/>
              <a:ext cx="442641" cy="4426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テキスト ボックス 52"/>
            <p:cNvSpPr txBox="1"/>
            <p:nvPr/>
          </p:nvSpPr>
          <p:spPr>
            <a:xfrm>
              <a:off x="2036655" y="2514967"/>
              <a:ext cx="8942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Bot</a:t>
              </a:r>
              <a:br>
                <a:rPr lang="en-US" altLang="ja-JP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US" altLang="ja-JP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Connector</a:t>
              </a:r>
              <a:endParaRPr kumimoji="1" lang="ja-JP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1" name="直線矢印コネクタ 10"/>
          <p:cNvCxnSpPr>
            <a:stCxn id="49" idx="3"/>
            <a:endCxn id="18" idx="1"/>
          </p:cNvCxnSpPr>
          <p:nvPr/>
        </p:nvCxnSpPr>
        <p:spPr>
          <a:xfrm flipV="1">
            <a:off x="3069381" y="2752307"/>
            <a:ext cx="773724" cy="923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22"/>
          <p:cNvCxnSpPr>
            <a:stCxn id="51" idx="3"/>
            <a:endCxn id="15" idx="1"/>
          </p:cNvCxnSpPr>
          <p:nvPr/>
        </p:nvCxnSpPr>
        <p:spPr>
          <a:xfrm>
            <a:off x="4898803" y="2730291"/>
            <a:ext cx="891025" cy="34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/>
          <p:cNvSpPr txBox="1"/>
          <p:nvPr/>
        </p:nvSpPr>
        <p:spPr>
          <a:xfrm>
            <a:off x="4951357" y="2712157"/>
            <a:ext cx="676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 smtClean="0"/>
              <a:t>read</a:t>
            </a:r>
            <a:endParaRPr kumimoji="1" lang="ja-JP" altLang="en-US" sz="1600" dirty="0"/>
          </a:p>
        </p:txBody>
      </p:sp>
      <p:sp>
        <p:nvSpPr>
          <p:cNvPr id="51" name="正方形/長方形 50"/>
          <p:cNvSpPr/>
          <p:nvPr/>
        </p:nvSpPr>
        <p:spPr>
          <a:xfrm>
            <a:off x="3919720" y="2455302"/>
            <a:ext cx="979083" cy="549978"/>
          </a:xfrm>
          <a:prstGeom prst="rect">
            <a:avLst/>
          </a:prstGeom>
          <a:solidFill>
            <a:srgbClr val="00B050">
              <a:alpha val="30196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3843105" y="2669926"/>
            <a:ext cx="106809" cy="16476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矢印コネクタ 22"/>
          <p:cNvCxnSpPr>
            <a:stCxn id="51" idx="0"/>
            <a:endCxn id="45" idx="2"/>
          </p:cNvCxnSpPr>
          <p:nvPr/>
        </p:nvCxnSpPr>
        <p:spPr>
          <a:xfrm flipV="1">
            <a:off x="4409262" y="1753576"/>
            <a:ext cx="606405" cy="701726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22"/>
          <p:cNvCxnSpPr>
            <a:stCxn id="51" idx="0"/>
            <a:endCxn id="46" idx="2"/>
          </p:cNvCxnSpPr>
          <p:nvPr/>
        </p:nvCxnSpPr>
        <p:spPr>
          <a:xfrm flipH="1" flipV="1">
            <a:off x="3815193" y="1754567"/>
            <a:ext cx="594069" cy="7007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/>
          <p:cNvSpPr txBox="1"/>
          <p:nvPr/>
        </p:nvSpPr>
        <p:spPr>
          <a:xfrm>
            <a:off x="3223165" y="2819964"/>
            <a:ext cx="720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 smtClean="0">
                <a:solidFill>
                  <a:srgbClr val="00B050"/>
                </a:solidFill>
              </a:rPr>
              <a:t>adapter</a:t>
            </a:r>
            <a:endParaRPr kumimoji="1" lang="ja-JP" altLang="en-US" sz="1200" b="1" dirty="0">
              <a:solidFill>
                <a:srgbClr val="00B050"/>
              </a:solidFill>
            </a:endParaRPr>
          </a:p>
        </p:txBody>
      </p:sp>
      <p:grpSp>
        <p:nvGrpSpPr>
          <p:cNvPr id="72" name="グループ化 71"/>
          <p:cNvGrpSpPr/>
          <p:nvPr/>
        </p:nvGrpSpPr>
        <p:grpSpPr>
          <a:xfrm>
            <a:off x="1475656" y="2588420"/>
            <a:ext cx="576063" cy="724567"/>
            <a:chOff x="95217" y="2551183"/>
            <a:chExt cx="576063" cy="724567"/>
          </a:xfrm>
        </p:grpSpPr>
        <p:pic>
          <p:nvPicPr>
            <p:cNvPr id="73" name="Picture 5" descr="D:\Dropbox\share\material\Icon-Skype\skype.png"/>
            <p:cNvPicPr>
              <a:picLocks noChangeAspect="1" noChangeArrowheads="1"/>
            </p:cNvPicPr>
            <p:nvPr/>
          </p:nvPicPr>
          <p:blipFill>
            <a:blip r:embed="rId6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277" y="2551183"/>
              <a:ext cx="348519" cy="348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テキスト ボックス 73"/>
            <p:cNvSpPr txBox="1"/>
            <p:nvPr/>
          </p:nvSpPr>
          <p:spPr>
            <a:xfrm>
              <a:off x="95217" y="2987718"/>
              <a:ext cx="576063" cy="288032"/>
            </a:xfrm>
            <a:prstGeom prst="rect">
              <a:avLst/>
            </a:prstGeom>
            <a:noFill/>
          </p:spPr>
          <p:txBody>
            <a:bodyPr wrap="none" lIns="72000" tIns="0" rIns="0" bIns="0" rtlCol="0" anchor="ctr">
              <a:noAutofit/>
            </a:bodyPr>
            <a:lstStyle/>
            <a:p>
              <a:pPr algn="ctr"/>
              <a:r>
                <a:rPr lang="en-US" altLang="ja-JP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Skype</a:t>
              </a:r>
              <a:br>
                <a:rPr lang="en-US" altLang="ja-JP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kumimoji="1" lang="en-US" altLang="ja-JP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etc.</a:t>
              </a:r>
              <a:endParaRPr kumimoji="1" lang="ja-JP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75" name="直線矢印コネクタ 74"/>
          <p:cNvCxnSpPr>
            <a:endCxn id="49" idx="1"/>
          </p:cNvCxnSpPr>
          <p:nvPr/>
        </p:nvCxnSpPr>
        <p:spPr>
          <a:xfrm flipV="1">
            <a:off x="1999028" y="2761537"/>
            <a:ext cx="627712" cy="114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996" y="3468860"/>
            <a:ext cx="604661" cy="40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直線矢印コネクタ 22"/>
          <p:cNvCxnSpPr>
            <a:stCxn id="80" idx="0"/>
            <a:endCxn id="51" idx="2"/>
          </p:cNvCxnSpPr>
          <p:nvPr/>
        </p:nvCxnSpPr>
        <p:spPr>
          <a:xfrm flipH="1" flipV="1">
            <a:off x="4409262" y="3005280"/>
            <a:ext cx="65" cy="46358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3956123" y="3866710"/>
            <a:ext cx="89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Emulator</a:t>
            </a:r>
            <a:endParaRPr kumimoji="1" lang="ja-JP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588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77</Words>
  <Application>Microsoft Office PowerPoint</Application>
  <PresentationFormat>画面に合わせる (16:9)</PresentationFormat>
  <Paragraphs>26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Ohta, Masatoshi (SHES)</dc:creator>
  <cp:lastModifiedBy> </cp:lastModifiedBy>
  <cp:revision>39</cp:revision>
  <dcterms:created xsi:type="dcterms:W3CDTF">2019-04-02T09:30:07Z</dcterms:created>
  <dcterms:modified xsi:type="dcterms:W3CDTF">2019-04-04T09:40:08Z</dcterms:modified>
</cp:coreProperties>
</file>