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7" r:id="rId4"/>
    <p:sldId id="264" r:id="rId5"/>
    <p:sldId id="272" r:id="rId6"/>
    <p:sldId id="270" r:id="rId7"/>
    <p:sldId id="269" r:id="rId8"/>
    <p:sldId id="273" r:id="rId9"/>
    <p:sldId id="265" r:id="rId10"/>
    <p:sldId id="271" r:id="rId11"/>
    <p:sldId id="274" r:id="rId12"/>
    <p:sldId id="263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0066"/>
    <a:srgbClr val="FF99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3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2014/11/19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54384"/>
              </p:ext>
            </p:extLst>
          </p:nvPr>
        </p:nvGraphicFramePr>
        <p:xfrm>
          <a:off x="683952" y="2323688"/>
          <a:ext cx="4320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</a:t>
            </a: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[7, 4]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39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96442"/>
              </p:ext>
            </p:extLst>
          </p:nvPr>
        </p:nvGraphicFramePr>
        <p:xfrm>
          <a:off x="683952" y="2323688"/>
          <a:ext cx="4320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3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0</a:t>
                      </a:r>
                      <a:endParaRPr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705274" y="3604012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44860" y="3604012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84446" y="3604012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164740" y="3604012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24980" y="3604012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54724" y="3676267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94574" y="3676020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2173" y="3675773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74274" y="3675526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314124" y="3675279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71274" y="3724781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16342" y="3724781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61410" y="3724781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83231" y="3724781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736048" y="3724781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619672" y="3676020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27421" y="3604012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28473" y="3724781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05274" y="3099956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4860" y="3099956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84446" y="3099956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64740" y="3099956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324980" y="3099956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154724" y="3172211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694574" y="3171964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242173" y="3171717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774274" y="3171470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314124" y="3171223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571274" y="3220725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116342" y="3220725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661410" y="3220725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83231" y="3220725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736048" y="3220725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619672" y="3171964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627421" y="3099956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028473" y="3220725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705274" y="259590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244860" y="259590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784446" y="259590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64740" y="259590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324980" y="259590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154724" y="2668155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694574" y="2667908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3242173" y="2667661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774274" y="2667414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14124" y="2667167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571274" y="2716669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116342" y="2716669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661410" y="2716669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183231" y="2716669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736048" y="2716669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619672" y="2667908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27421" y="259590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028473" y="2716669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7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9514"/>
              </p:ext>
            </p:extLst>
          </p:nvPr>
        </p:nvGraphicFramePr>
        <p:xfrm>
          <a:off x="683952" y="2323688"/>
          <a:ext cx="4320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0</a:t>
                      </a:r>
                      <a:endParaRPr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1</a:t>
                      </a:r>
                      <a:endParaRPr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2</a:t>
                      </a:r>
                      <a:endParaRPr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dirty="0" smtClean="0"/>
                        <a:t>3</a:t>
                      </a:r>
                      <a:endParaRPr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1619672" y="3676020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05274" y="3099956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44860" y="3099956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84446" y="3099956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154724" y="3172211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314124" y="2667167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284062"/>
              </p:ext>
            </p:extLst>
          </p:nvPr>
        </p:nvGraphicFramePr>
        <p:xfrm>
          <a:off x="683952" y="2323688"/>
          <a:ext cx="4320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G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FF99FF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7784" y="19168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d</a:t>
            </a:r>
            <a:r>
              <a:rPr kumimoji="1" lang="en-US" altLang="ja-JP" dirty="0" err="1" smtClean="0"/>
              <a:t>p</a:t>
            </a:r>
            <a:r>
              <a:rPr kumimoji="1" lang="en-US" altLang="ja-JP" dirty="0" smtClean="0"/>
              <a:t>[7, 4]</a:t>
            </a:r>
            <a:endParaRPr kumimoji="1" lang="ja-JP" alt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658417" y="3068960"/>
            <a:ext cx="936104" cy="86409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4521" y="3068960"/>
            <a:ext cx="1656184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250705" y="2708920"/>
            <a:ext cx="360040" cy="36004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43924"/>
              </p:ext>
            </p:extLst>
          </p:nvPr>
        </p:nvGraphicFramePr>
        <p:xfrm>
          <a:off x="683952" y="2323688"/>
          <a:ext cx="4320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2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3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4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5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6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1619672" y="409257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62473" y="409257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05274" y="409257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40326" y="409257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83127" y="409257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25928" y="4092570"/>
            <a:ext cx="288032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28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94971"/>
              </p:ext>
            </p:extLst>
          </p:nvPr>
        </p:nvGraphicFramePr>
        <p:xfrm>
          <a:off x="683952" y="2323688"/>
          <a:ext cx="5184000" cy="22177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  <a:gridCol w="648000"/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050" dirty="0" smtClean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b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ja-JP" altLang="en-US" sz="900" b="0" dirty="0" smtClean="0">
                          <a:solidFill>
                            <a:srgbClr val="FF0066"/>
                          </a:solidFill>
                        </a:rPr>
                        <a:t>空文字</a:t>
                      </a: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en-US" altLang="ja-JP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050" dirty="0" smtClean="0">
                          <a:solidFill>
                            <a:srgbClr val="FF0066"/>
                          </a:solidFill>
                        </a:rPr>
                        <a:t>C</a:t>
                      </a:r>
                      <a:endParaRPr kumimoji="1" lang="ja-JP" altLang="en-US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050" dirty="0" smtClean="0">
                          <a:solidFill>
                            <a:srgbClr val="FF0066"/>
                          </a:solidFill>
                        </a:rPr>
                        <a:t>CA</a:t>
                      </a:r>
                      <a:endParaRPr kumimoji="1" lang="ja-JP" altLang="en-US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050" dirty="0" smtClean="0">
                          <a:solidFill>
                            <a:srgbClr val="FF0066"/>
                          </a:solidFill>
                        </a:rPr>
                        <a:t>CAR</a:t>
                      </a:r>
                      <a:endParaRPr kumimoji="1" lang="ja-JP" altLang="en-US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050" dirty="0" smtClean="0">
                          <a:solidFill>
                            <a:srgbClr val="FF0066"/>
                          </a:solidFill>
                        </a:rPr>
                        <a:t>CARR</a:t>
                      </a:r>
                      <a:endParaRPr kumimoji="1" lang="ja-JP" altLang="en-US" sz="1050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5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050" dirty="0" smtClean="0">
                          <a:solidFill>
                            <a:srgbClr val="FF0066"/>
                          </a:solidFill>
                        </a:rPr>
                        <a:t>CARRO</a:t>
                      </a:r>
                      <a:endParaRPr kumimoji="1" lang="ja-JP" altLang="en-US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6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050" dirty="0" smtClean="0">
                          <a:solidFill>
                            <a:srgbClr val="FF0066"/>
                          </a:solidFill>
                        </a:rPr>
                        <a:t>CARROT</a:t>
                      </a:r>
                      <a:endParaRPr kumimoji="1" lang="ja-JP" altLang="en-US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9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69884"/>
              </p:ext>
            </p:extLst>
          </p:nvPr>
        </p:nvGraphicFramePr>
        <p:xfrm>
          <a:off x="683952" y="2323688"/>
          <a:ext cx="4356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76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3</a:t>
                      </a:r>
                      <a:b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</a:br>
                      <a:r>
                        <a:rPr kumimoji="1" lang="ja-JP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空文字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2</a:t>
                      </a:r>
                      <a:b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</a:br>
                      <a:r>
                        <a:rPr kumimoji="1" lang="ja-JP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空文字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1</a:t>
                      </a:r>
                      <a:b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</a:br>
                      <a:r>
                        <a:rPr kumimoji="1" lang="ja-JP" altLang="en-US" sz="900" b="0" dirty="0" smtClean="0">
                          <a:solidFill>
                            <a:srgbClr val="FF0066"/>
                          </a:solidFill>
                        </a:rPr>
                        <a:t>空文字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空文字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7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19327"/>
              </p:ext>
            </p:extLst>
          </p:nvPr>
        </p:nvGraphicFramePr>
        <p:xfrm>
          <a:off x="683952" y="2323688"/>
          <a:ext cx="4320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3</a:t>
                      </a:r>
                      <a:endParaRPr kumimoji="1" lang="ja-JP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2</a:t>
                      </a:r>
                      <a:endParaRPr kumimoji="1" lang="ja-JP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1</a:t>
                      </a:r>
                      <a:endParaRPr kumimoji="1" lang="ja-JP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2</a:t>
                      </a:r>
                      <a:endParaRPr kumimoji="1" lang="ja-JP" altLang="en-US" b="1" dirty="0" smtClean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650668" y="3598530"/>
            <a:ext cx="264785" cy="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1295814" y="2397641"/>
            <a:ext cx="2163789" cy="820747"/>
          </a:xfrm>
          <a:prstGeom prst="wedgeRoundRectCallout">
            <a:avLst>
              <a:gd name="adj1" fmla="val -24926"/>
              <a:gd name="adj2" fmla="val 18490"/>
              <a:gd name="adj3" fmla="val 16667"/>
            </a:avLst>
          </a:prstGeom>
          <a:solidFill>
            <a:srgbClr val="FF00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100" b="1" dirty="0" smtClean="0">
                <a:solidFill>
                  <a:schemeClr val="bg1"/>
                </a:solidFill>
              </a:rPr>
              <a:t>文字列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B</a:t>
            </a:r>
            <a:r>
              <a:rPr lang="ja-JP" altLang="en-US" sz="1100" b="1" dirty="0">
                <a:solidFill>
                  <a:schemeClr val="bg1"/>
                </a:solidFill>
              </a:rPr>
              <a:t>（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初期状態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“C”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）から</a:t>
            </a:r>
            <a:r>
              <a:rPr lang="en-US" altLang="ja-JP" sz="1100" b="1" dirty="0" smtClean="0">
                <a:solidFill>
                  <a:schemeClr val="bg1"/>
                </a:solidFill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</a:rPr>
            </a:br>
            <a:r>
              <a:rPr lang="en-US" altLang="ja-JP" sz="1100" b="1" dirty="0" smtClean="0">
                <a:solidFill>
                  <a:schemeClr val="bg1"/>
                </a:solidFill>
              </a:rPr>
              <a:t>“C” </a:t>
            </a:r>
            <a:r>
              <a:rPr lang="ja-JP" altLang="en-US" sz="1100" b="1" dirty="0" err="1" smtClean="0">
                <a:solidFill>
                  <a:schemeClr val="bg1"/>
                </a:solidFill>
              </a:rPr>
              <a:t>を削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除して空文字にしてから</a:t>
            </a:r>
            <a:r>
              <a:rPr lang="en-US" altLang="ja-JP" sz="1100" b="1" dirty="0" smtClean="0">
                <a:solidFill>
                  <a:schemeClr val="bg1"/>
                </a:solidFill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</a:rPr>
            </a:br>
            <a:r>
              <a:rPr lang="ja-JP" altLang="en-US" sz="1100" b="1" dirty="0" smtClean="0">
                <a:solidFill>
                  <a:schemeClr val="bg1"/>
                </a:solidFill>
              </a:rPr>
              <a:t>文字列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A 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の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“C” 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を追加した</a:t>
            </a:r>
            <a:r>
              <a:rPr lang="en-US" altLang="ja-JP" sz="1100" b="1" dirty="0">
                <a:solidFill>
                  <a:schemeClr val="bg1"/>
                </a:solidFill>
              </a:rPr>
              <a:t/>
            </a:r>
            <a:br>
              <a:rPr lang="en-US" altLang="ja-JP" sz="1100" b="1" dirty="0">
                <a:solidFill>
                  <a:schemeClr val="bg1"/>
                </a:solidFill>
              </a:rPr>
            </a:br>
            <a:r>
              <a:rPr lang="ja-JP" altLang="en-US" sz="1100" b="1" dirty="0" smtClean="0">
                <a:solidFill>
                  <a:schemeClr val="bg1"/>
                </a:solidFill>
              </a:rPr>
              <a:t>と考えるので合計手順数は </a:t>
            </a:r>
            <a:r>
              <a:rPr lang="en-US" altLang="ja-JP" sz="1200" b="1" dirty="0" smtClean="0">
                <a:solidFill>
                  <a:schemeClr val="bg1"/>
                </a:solidFill>
              </a:rPr>
              <a:t>2</a:t>
            </a:r>
            <a:endParaRPr kumimoji="1" lang="en-US" altLang="ja-JP" sz="1100" b="1" dirty="0" smtClean="0">
              <a:solidFill>
                <a:schemeClr val="bg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1653916" y="3212975"/>
            <a:ext cx="178532" cy="360036"/>
          </a:xfrm>
          <a:prstGeom prst="triangle">
            <a:avLst/>
          </a:prstGeom>
          <a:solidFill>
            <a:srgbClr val="FF00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66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68049"/>
              </p:ext>
            </p:extLst>
          </p:nvPr>
        </p:nvGraphicFramePr>
        <p:xfrm>
          <a:off x="683952" y="2323688"/>
          <a:ext cx="4320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3</a:t>
                      </a:r>
                      <a:endParaRPr kumimoji="1" lang="ja-JP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2</a:t>
                      </a:r>
                      <a:endParaRPr kumimoji="1" lang="ja-JP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/>
                        <a:t>1</a:t>
                      </a:r>
                      <a:endParaRPr kumimoji="1" lang="ja-JP" altLang="en-US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2</a:t>
                      </a:r>
                      <a:endParaRPr kumimoji="1" lang="ja-JP" altLang="en-US" b="1" dirty="0" smtClean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2028473" y="3724781"/>
            <a:ext cx="0" cy="239906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/>
          <p:cNvSpPr/>
          <p:nvPr/>
        </p:nvSpPr>
        <p:spPr>
          <a:xfrm>
            <a:off x="2579023" y="3271823"/>
            <a:ext cx="2164144" cy="820747"/>
          </a:xfrm>
          <a:prstGeom prst="wedgeRoundRectCallout">
            <a:avLst>
              <a:gd name="adj1" fmla="val -74738"/>
              <a:gd name="adj2" fmla="val 26030"/>
              <a:gd name="adj3" fmla="val 16667"/>
            </a:avLst>
          </a:prstGeom>
          <a:solidFill>
            <a:srgbClr val="FF0066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ja-JP" altLang="en-US" sz="1100" b="1" dirty="0" smtClean="0">
                <a:solidFill>
                  <a:schemeClr val="bg1"/>
                </a:solidFill>
              </a:rPr>
              <a:t>文字列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B</a:t>
            </a:r>
            <a:r>
              <a:rPr lang="ja-JP" altLang="en-US" sz="1100" b="1" dirty="0">
                <a:solidFill>
                  <a:schemeClr val="bg1"/>
                </a:solidFill>
              </a:rPr>
              <a:t>（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初期状態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“C”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）に対して</a:t>
            </a:r>
            <a:r>
              <a:rPr lang="en-US" altLang="ja-JP" sz="1100" b="1" dirty="0" smtClean="0">
                <a:solidFill>
                  <a:schemeClr val="bg1"/>
                </a:solidFill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</a:rPr>
            </a:br>
            <a:r>
              <a:rPr lang="ja-JP" altLang="en-US" sz="1100" b="1" dirty="0" smtClean="0">
                <a:solidFill>
                  <a:schemeClr val="bg1"/>
                </a:solidFill>
              </a:rPr>
              <a:t>文字列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A 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の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“C” 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を追加してから</a:t>
            </a:r>
            <a:r>
              <a:rPr lang="en-US" altLang="ja-JP" sz="1100" b="1" dirty="0" smtClean="0">
                <a:solidFill>
                  <a:schemeClr val="bg1"/>
                </a:solidFill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</a:rPr>
            </a:br>
            <a:r>
              <a:rPr lang="ja-JP" altLang="en-US" sz="1100" b="1" dirty="0" smtClean="0">
                <a:solidFill>
                  <a:schemeClr val="bg1"/>
                </a:solidFill>
              </a:rPr>
              <a:t>文字列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B 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の </a:t>
            </a:r>
            <a:r>
              <a:rPr lang="en-US" altLang="ja-JP" sz="1100" b="1" dirty="0" smtClean="0">
                <a:solidFill>
                  <a:schemeClr val="bg1"/>
                </a:solidFill>
              </a:rPr>
              <a:t>“C” </a:t>
            </a:r>
            <a:r>
              <a:rPr lang="ja-JP" altLang="en-US" sz="1100" b="1" dirty="0" err="1" smtClean="0">
                <a:solidFill>
                  <a:schemeClr val="bg1"/>
                </a:solidFill>
              </a:rPr>
              <a:t>を削</a:t>
            </a:r>
            <a:r>
              <a:rPr lang="ja-JP" altLang="en-US" sz="1100" b="1" dirty="0" smtClean="0">
                <a:solidFill>
                  <a:schemeClr val="bg1"/>
                </a:solidFill>
              </a:rPr>
              <a:t>除した</a:t>
            </a:r>
            <a:r>
              <a:rPr lang="en-US" altLang="ja-JP" sz="1100" b="1" dirty="0" smtClean="0">
                <a:solidFill>
                  <a:schemeClr val="bg1"/>
                </a:solidFill>
              </a:rPr>
              <a:t/>
            </a:r>
            <a:br>
              <a:rPr lang="en-US" altLang="ja-JP" sz="1100" b="1" dirty="0" smtClean="0">
                <a:solidFill>
                  <a:schemeClr val="bg1"/>
                </a:solidFill>
              </a:rPr>
            </a:br>
            <a:r>
              <a:rPr lang="ja-JP" altLang="en-US" sz="1100" b="1" dirty="0" smtClean="0">
                <a:solidFill>
                  <a:schemeClr val="bg1"/>
                </a:solidFill>
              </a:rPr>
              <a:t>と考えるので合計手順数は </a:t>
            </a:r>
            <a:r>
              <a:rPr lang="en-US" altLang="ja-JP" sz="1200" b="1" dirty="0" smtClean="0">
                <a:solidFill>
                  <a:schemeClr val="bg1"/>
                </a:solidFill>
              </a:rPr>
              <a:t>2</a:t>
            </a:r>
            <a:endParaRPr kumimoji="1" lang="en-US" altLang="ja-JP" sz="1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9705"/>
              </p:ext>
            </p:extLst>
          </p:nvPr>
        </p:nvGraphicFramePr>
        <p:xfrm>
          <a:off x="683952" y="2323688"/>
          <a:ext cx="4320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627668" y="3676267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/>
          <p:cNvSpPr/>
          <p:nvPr/>
        </p:nvSpPr>
        <p:spPr>
          <a:xfrm>
            <a:off x="2563525" y="3526275"/>
            <a:ext cx="1370549" cy="463291"/>
          </a:xfrm>
          <a:prstGeom prst="wedgeRoundRectCallout">
            <a:avLst>
              <a:gd name="adj1" fmla="val -109195"/>
              <a:gd name="adj2" fmla="val 16770"/>
              <a:gd name="adj3" fmla="val 16667"/>
            </a:avLst>
          </a:prstGeom>
          <a:solidFill>
            <a:srgbClr val="FF00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bg1"/>
                </a:solidFill>
              </a:rPr>
              <a:t>両方とも </a:t>
            </a:r>
            <a:r>
              <a:rPr kumimoji="1" lang="en-US" altLang="ja-JP" sz="1100" b="1" dirty="0" smtClean="0">
                <a:solidFill>
                  <a:schemeClr val="bg1"/>
                </a:solidFill>
              </a:rPr>
              <a:t>“C” </a:t>
            </a:r>
            <a:r>
              <a:rPr kumimoji="1" lang="ja-JP" altLang="en-US" sz="1100" b="1" dirty="0" err="1" smtClean="0">
                <a:solidFill>
                  <a:schemeClr val="bg1"/>
                </a:solidFill>
              </a:rPr>
              <a:t>なの</a:t>
            </a:r>
            <a:r>
              <a:rPr kumimoji="1" lang="ja-JP" altLang="en-US" sz="1100" b="1" dirty="0" smtClean="0">
                <a:solidFill>
                  <a:schemeClr val="bg1"/>
                </a:solidFill>
              </a:rPr>
              <a:t>で</a:t>
            </a:r>
            <a:r>
              <a:rPr kumimoji="1" lang="en-US" altLang="ja-JP" sz="1100" b="1" dirty="0" smtClean="0">
                <a:solidFill>
                  <a:schemeClr val="bg1"/>
                </a:solidFill>
              </a:rPr>
              <a:t/>
            </a:r>
            <a:br>
              <a:rPr kumimoji="1" lang="en-US" altLang="ja-JP" sz="1100" b="1" dirty="0" smtClean="0">
                <a:solidFill>
                  <a:schemeClr val="bg1"/>
                </a:solidFill>
              </a:rPr>
            </a:br>
            <a:r>
              <a:rPr kumimoji="1" lang="ja-JP" altLang="en-US" sz="1100" b="1" dirty="0" smtClean="0">
                <a:solidFill>
                  <a:schemeClr val="bg1"/>
                </a:solidFill>
              </a:rPr>
              <a:t>変更手数は </a:t>
            </a:r>
            <a:r>
              <a:rPr kumimoji="1" lang="en-US" altLang="ja-JP" sz="1200" b="1" dirty="0" smtClean="0">
                <a:solidFill>
                  <a:schemeClr val="bg1"/>
                </a:solidFill>
              </a:rPr>
              <a:t>0</a:t>
            </a:r>
            <a:endParaRPr kumimoji="1" lang="en-US" altLang="ja-JP" sz="1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3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6586"/>
              </p:ext>
            </p:extLst>
          </p:nvPr>
        </p:nvGraphicFramePr>
        <p:xfrm>
          <a:off x="683952" y="2323688"/>
          <a:ext cx="4320000" cy="252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  <a:gridCol w="540000"/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C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04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504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 smtClean="0">
                          <a:solidFill>
                            <a:srgbClr val="FF0066"/>
                          </a:solidFill>
                        </a:rPr>
                        <a:t>P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A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R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O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T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V="1">
            <a:off x="1627668" y="3676267"/>
            <a:ext cx="297554" cy="297554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ular Callout 2"/>
          <p:cNvSpPr/>
          <p:nvPr/>
        </p:nvSpPr>
        <p:spPr>
          <a:xfrm>
            <a:off x="2502962" y="3526275"/>
            <a:ext cx="1245954" cy="463291"/>
          </a:xfrm>
          <a:prstGeom prst="wedgeRoundRectCallout">
            <a:avLst>
              <a:gd name="adj1" fmla="val -109195"/>
              <a:gd name="adj2" fmla="val 16770"/>
              <a:gd name="adj3" fmla="val 16667"/>
            </a:avLst>
          </a:prstGeom>
          <a:solidFill>
            <a:srgbClr val="FF0066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ja-JP" altLang="en-US" sz="1100" b="1" dirty="0" smtClean="0">
                <a:solidFill>
                  <a:schemeClr val="bg1"/>
                </a:solidFill>
              </a:rPr>
              <a:t>文字列 </a:t>
            </a:r>
            <a:r>
              <a:rPr kumimoji="1" lang="en-US" altLang="ja-JP" sz="1100" b="1" dirty="0" smtClean="0">
                <a:solidFill>
                  <a:schemeClr val="bg1"/>
                </a:solidFill>
              </a:rPr>
              <a:t>B</a:t>
            </a:r>
            <a:r>
              <a:rPr kumimoji="1" lang="ja-JP" altLang="en-US" sz="1100" b="1" dirty="0" smtClean="0">
                <a:solidFill>
                  <a:schemeClr val="bg1"/>
                </a:solidFill>
              </a:rPr>
              <a:t> の</a:t>
            </a:r>
            <a:r>
              <a:rPr kumimoji="1" lang="en-US" altLang="ja-JP" sz="1100" b="1" dirty="0" smtClean="0">
                <a:solidFill>
                  <a:schemeClr val="bg1"/>
                </a:solidFill>
              </a:rPr>
              <a:t/>
            </a:r>
            <a:br>
              <a:rPr kumimoji="1" lang="en-US" altLang="ja-JP" sz="1100" b="1" dirty="0" smtClean="0">
                <a:solidFill>
                  <a:schemeClr val="bg1"/>
                </a:solidFill>
              </a:rPr>
            </a:br>
            <a:r>
              <a:rPr kumimoji="1" lang="en-US" altLang="ja-JP" sz="1100" b="1" dirty="0" smtClean="0">
                <a:solidFill>
                  <a:schemeClr val="bg1"/>
                </a:solidFill>
              </a:rPr>
              <a:t>”C”</a:t>
            </a:r>
            <a:r>
              <a:rPr kumimoji="1" lang="ja-JP" altLang="en-US" sz="1100" b="1" dirty="0" smtClean="0">
                <a:solidFill>
                  <a:schemeClr val="bg1"/>
                </a:solidFill>
              </a:rPr>
              <a:t>  を </a:t>
            </a:r>
            <a:r>
              <a:rPr kumimoji="1" lang="en-US" altLang="ja-JP" sz="1100" b="1" dirty="0" smtClean="0">
                <a:solidFill>
                  <a:schemeClr val="bg1"/>
                </a:solidFill>
              </a:rPr>
              <a:t>”P”</a:t>
            </a:r>
            <a:r>
              <a:rPr kumimoji="1" lang="ja-JP" altLang="en-US" sz="1100" b="1" dirty="0" smtClean="0">
                <a:solidFill>
                  <a:schemeClr val="bg1"/>
                </a:solidFill>
              </a:rPr>
              <a:t> に置換</a:t>
            </a:r>
            <a:endParaRPr kumimoji="1" lang="en-US" altLang="ja-JP" sz="11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0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4320"/>
              </p:ext>
            </p:extLst>
          </p:nvPr>
        </p:nvGraphicFramePr>
        <p:xfrm>
          <a:off x="683568" y="2348880"/>
          <a:ext cx="2700000" cy="27000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00000"/>
                <a:gridCol w="900000"/>
                <a:gridCol w="900000"/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smtClean="0"/>
                        <a:t>C</a:t>
                      </a:r>
                      <a:endParaRPr kumimoji="1" lang="ja-JP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    1 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 smtClean="0">
                          <a:solidFill>
                            <a:srgbClr val="FF0066"/>
                          </a:solidFill>
                        </a:rPr>
                        <a:t>  1</a:t>
                      </a:r>
                      <a:endParaRPr kumimoji="1" lang="ja-JP" altLang="en-US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/>
                </a:tc>
              </a:tr>
              <a:tr h="900000">
                <a:tc rowSpan="2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0</a:t>
                      </a:r>
                      <a:endParaRPr kumimoji="1" lang="ja-JP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</a:tr>
              <a:tr h="90000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C</a:t>
                      </a:r>
                      <a:endParaRPr kumimoji="1" lang="ja-JP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123728" y="2965956"/>
            <a:ext cx="655524" cy="625782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050320" y="2796052"/>
            <a:ext cx="793488" cy="35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007484" y="2965956"/>
            <a:ext cx="0" cy="62578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2123728" y="3162927"/>
            <a:ext cx="624548" cy="240790"/>
          </a:xfrm>
          <a:prstGeom prst="roundRect">
            <a:avLst>
              <a:gd name="adj" fmla="val 50000"/>
            </a:avLst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kumimoji="1" lang="en-US" altLang="ja-JP" sz="1600" dirty="0" smtClean="0"/>
              <a:t>+0/+1</a:t>
            </a:r>
            <a:endParaRPr kumimoji="1" lang="ja-JP" altLang="en-US" sz="1600" dirty="0"/>
          </a:p>
        </p:txBody>
      </p:sp>
      <p:sp>
        <p:nvSpPr>
          <p:cNvPr id="35" name="Rounded Rectangle 34"/>
          <p:cNvSpPr/>
          <p:nvPr/>
        </p:nvSpPr>
        <p:spPr>
          <a:xfrm>
            <a:off x="2830146" y="3188210"/>
            <a:ext cx="352541" cy="24079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/>
              <a:t>+1</a:t>
            </a:r>
            <a:endParaRPr kumimoji="1" lang="ja-JP" altLang="en-US" sz="1600" dirty="0"/>
          </a:p>
        </p:txBody>
      </p:sp>
      <p:sp>
        <p:nvSpPr>
          <p:cNvPr id="37" name="Rounded Rectangle 36"/>
          <p:cNvSpPr/>
          <p:nvPr/>
        </p:nvSpPr>
        <p:spPr>
          <a:xfrm>
            <a:off x="2230835" y="2683406"/>
            <a:ext cx="352541" cy="24079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600" dirty="0" smtClean="0"/>
              <a:t>+1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844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291</Words>
  <Application>Microsoft Office PowerPoint</Application>
  <PresentationFormat>On-screen Show (4:3)</PresentationFormat>
  <Paragraphs>251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Ohta, Masatoshi</dc:creator>
  <cp:lastModifiedBy>Ohta, Masatoshi</cp:lastModifiedBy>
  <cp:revision>28</cp:revision>
  <dcterms:created xsi:type="dcterms:W3CDTF">2014-11-18T10:48:38Z</dcterms:created>
  <dcterms:modified xsi:type="dcterms:W3CDTF">2014-11-19T05:04:23Z</dcterms:modified>
</cp:coreProperties>
</file>