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10"/>
    <p:restoredTop sz="94699"/>
  </p:normalViewPr>
  <p:slideViewPr>
    <p:cSldViewPr snapToGrid="0">
      <p:cViewPr varScale="1">
        <p:scale>
          <a:sx n="210" d="100"/>
          <a:sy n="210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644B1-6D32-8C46-A160-8A2AEC727A5C}" type="datetimeFigureOut">
              <a:rPr lang="en-UA" smtClean="0"/>
              <a:t>04.02.2025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A3C3A-1090-584F-A6EB-EBC7FC1EFC6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6648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JMX - </a:t>
            </a:r>
            <a:r>
              <a:rPr lang="uk-UA" dirty="0"/>
              <a:t>це технологія, що дозволяє розробникам контролювати та налаштовувати </a:t>
            </a:r>
            <a:r>
              <a:rPr lang="en-GB" dirty="0"/>
              <a:t>Java-</a:t>
            </a:r>
            <a:r>
              <a:rPr lang="uk-UA" dirty="0"/>
              <a:t>додатки під час їх виконання. Вона надає стандартизовані механізми для збору інформації про роботу системи та керування її компонентами. Завдяки цьому можна виконувати такі операції, як зміна конфігурацій, отримання метрик і</a:t>
            </a:r>
            <a:r>
              <a:rPr lang="en-US" dirty="0"/>
              <a:t> </a:t>
            </a:r>
            <a:r>
              <a:rPr lang="uk-UA" dirty="0"/>
              <a:t>виклик операцій.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Частина </a:t>
            </a:r>
            <a:r>
              <a:rPr lang="en-US" dirty="0"/>
              <a:t>JKD </a:t>
            </a:r>
            <a:r>
              <a:rPr lang="uk-UA" dirty="0"/>
              <a:t>з </a:t>
            </a:r>
            <a:r>
              <a:rPr lang="en-US" dirty="0"/>
              <a:t>java 1.5</a:t>
            </a:r>
            <a:endParaRPr lang="uk-UA" dirty="0"/>
          </a:p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A3C3A-1090-584F-A6EB-EBC7FC1EFC62}" type="slidenum">
              <a:rPr lang="en-UA" smtClean="0"/>
              <a:t>3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3163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AB1A4-0970-107E-D890-9129D832B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75B3D-9D83-D429-94A9-0A3944004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10075C-03E1-53C7-222D-171D7216F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CB5A7-0D5F-658C-4BED-19F49D9E4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A3C3A-1090-584F-A6EB-EBC7FC1EFC62}" type="slidenum">
              <a:rPr lang="en-UA" smtClean="0"/>
              <a:t>4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9381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AF8D1-FBFE-B611-6040-2496C5674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9247CB-933A-5638-D938-3E1BD5893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C58E4-5708-06A1-71AF-A747C36B7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 dirty="0" err="1">
                <a:solidFill>
                  <a:srgbClr val="242B34"/>
                </a:solidFill>
                <a:effectLst/>
                <a:latin typeface="system-ui"/>
              </a:rPr>
              <a:t>Коннектор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 забезпечує повний віддалений доступ до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API </a:t>
            </a:r>
            <a:r>
              <a:rPr lang="en-GB" b="0" i="0" dirty="0" err="1">
                <a:solidFill>
                  <a:srgbClr val="242B34"/>
                </a:solidFill>
                <a:effectLst/>
                <a:latin typeface="system-ui"/>
              </a:rPr>
              <a:t>MBeanServer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 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за допомогою різних комунікацій (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RMI, IIOP, JMS, WS-* ...), 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в той час як адаптер адаптує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API 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до іншого протоколу</a:t>
            </a:r>
            <a:r>
              <a:rPr lang="en-US" b="0" i="0" dirty="0">
                <a:solidFill>
                  <a:srgbClr val="242B34"/>
                </a:solidFill>
                <a:effectLst/>
                <a:latin typeface="system-ui"/>
              </a:rPr>
              <a:t> </a:t>
            </a:r>
            <a:r>
              <a:rPr lang="uk-UA" b="0" i="0" dirty="0" err="1">
                <a:solidFill>
                  <a:srgbClr val="242B34"/>
                </a:solidFill>
                <a:effectLst/>
                <a:latin typeface="system-ui"/>
              </a:rPr>
              <a:t>нап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. </a:t>
            </a:r>
            <a:r>
              <a:rPr lang="en-US" b="0" i="0" dirty="0">
                <a:solidFill>
                  <a:srgbClr val="242B34"/>
                </a:solidFill>
                <a:effectLst/>
                <a:latin typeface="system-ui"/>
              </a:rPr>
              <a:t>HTTP</a:t>
            </a:r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6A565-C8C4-128B-6F2B-559FF3F45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A3C3A-1090-584F-A6EB-EBC7FC1EFC62}" type="slidenum">
              <a:rPr lang="en-UA" smtClean="0"/>
              <a:t>5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9203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02A42-E5C6-AD9B-003A-4C9833D7D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CE133F-D294-513E-44F0-1ACEE9949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936D0-6F41-1CAB-23CB-AF32A665E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вони надають інтерфейс, до якого можна отримати доступ і керувати ним за допомогою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JMX-</a:t>
            </a:r>
            <a:r>
              <a:rPr lang="uk-UA" b="0" i="0" dirty="0" err="1">
                <a:solidFill>
                  <a:srgbClr val="242B34"/>
                </a:solidFill>
                <a:effectLst/>
                <a:latin typeface="system-ui"/>
              </a:rPr>
              <a:t>агента</a:t>
            </a:r>
            <a:endParaRPr lang="en-US" b="0" i="0" dirty="0">
              <a:solidFill>
                <a:srgbClr val="242B34"/>
              </a:solidFill>
              <a:effectLst/>
              <a:latin typeface="system-ui"/>
            </a:endParaRPr>
          </a:p>
          <a:p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Їх можна використовувати для збору статистики про такі проблеми, як продуктивність, використання ресурсів або проблеми (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pull); 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для отримання та налаштування конфігурацій або властивостей програми (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push/pull); 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а також для сповіщення про події, такі як несправності або зміни стану (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push).</a:t>
            </a:r>
          </a:p>
          <a:p>
            <a:endParaRPr lang="en-GB" b="0" i="0" dirty="0">
              <a:solidFill>
                <a:srgbClr val="242B34"/>
              </a:solidFill>
              <a:effectLst/>
              <a:latin typeface="system-ui"/>
            </a:endParaRPr>
          </a:p>
          <a:p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CFBB1-8904-08A8-7B0D-F8D9914F2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A3C3A-1090-584F-A6EB-EBC7FC1EFC62}" type="slidenum">
              <a:rPr lang="en-UA" smtClean="0"/>
              <a:t>6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0571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0DE4E-BFA7-4ED4-5368-66402E57C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620DBE-030F-6397-0C8F-AD2E079C2F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3DF0B2-55BC-3083-8C25-C07CD7025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- Jolokia 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Це віддалений міст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JMX (Java Management Extensions), 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який дозволяє отримати доступ до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JMX-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бобів через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HTTP 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за допомогою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JSON. 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Працює на будь-якій ОС, на якій встановлено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JVM. </a:t>
            </a:r>
          </a:p>
          <a:p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- </a:t>
            </a:r>
            <a:r>
              <a:rPr lang="en-GB" b="0" i="0" dirty="0" err="1">
                <a:solidFill>
                  <a:srgbClr val="242B34"/>
                </a:solidFill>
                <a:effectLst/>
                <a:latin typeface="system-ui"/>
              </a:rPr>
              <a:t>Jmxterm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 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Інтерактивний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JMX-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клієнт з відкритим вихідним кодом на основі командного рядка, написаний на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Java. 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Вільний у використанні, працює на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JVM. </a:t>
            </a:r>
          </a:p>
          <a:p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- </a:t>
            </a:r>
            <a:r>
              <a:rPr lang="en-GB" b="0" i="0" dirty="0" err="1">
                <a:solidFill>
                  <a:srgbClr val="242B34"/>
                </a:solidFill>
                <a:effectLst/>
                <a:latin typeface="system-ui"/>
              </a:rPr>
              <a:t>Visualvm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 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Локальний інструмент для моніторингу та профілювання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Java-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додатків, який надає візуальне уявлення про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Java-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додатки. Працює на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Windows, macOS 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та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Linux. </a:t>
            </a:r>
          </a:p>
          <a:p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- </a:t>
            </a:r>
            <a:r>
              <a:rPr lang="en-GB" b="0" i="0" dirty="0" err="1">
                <a:solidFill>
                  <a:srgbClr val="242B34"/>
                </a:solidFill>
                <a:effectLst/>
                <a:latin typeface="system-ui"/>
              </a:rPr>
              <a:t>Jconsole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 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Локальне програмне забезпечення, яке постачається з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Java Development Kit (JDK). 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Здійснює моніторинг та керування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Java-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додатками локально або віддалено. Працює на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Windows, Linux, macOS, Linux </a:t>
            </a:r>
            <a:r>
              <a:rPr lang="uk-UA" b="0" i="0" dirty="0">
                <a:solidFill>
                  <a:srgbClr val="242B34"/>
                </a:solidFill>
                <a:effectLst/>
                <a:latin typeface="system-ui"/>
              </a:rPr>
              <a:t>і </a:t>
            </a:r>
            <a:r>
              <a:rPr lang="en-GB" b="0" i="0" dirty="0">
                <a:solidFill>
                  <a:srgbClr val="242B34"/>
                </a:solidFill>
                <a:effectLst/>
                <a:latin typeface="system-ui"/>
              </a:rPr>
              <a:t>Solaris.</a:t>
            </a:r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67F0-530C-29EB-8241-C95AD9FAD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A3C3A-1090-584F-A6EB-EBC7FC1EFC62}" type="slidenum">
              <a:rPr lang="en-UA" smtClean="0"/>
              <a:t>7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68460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A3C3A-1090-584F-A6EB-EBC7FC1EFC62}" type="slidenum">
              <a:rPr lang="en-UA" smtClean="0"/>
              <a:t>8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75473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A3C3A-1090-584F-A6EB-EBC7FC1EFC62}" type="slidenum">
              <a:rPr lang="en-UA" smtClean="0"/>
              <a:t>9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9944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164F-FDA3-1542-8051-82B65D1EF951}" type="datetimeFigureOut">
              <a:rPr lang="en-UA" smtClean="0"/>
              <a:t>04.02.2025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BFDA423-DC20-5D45-9B27-FAD8E70C4431}" type="slidenum">
              <a:rPr lang="en-UA" smtClean="0"/>
              <a:t>‹#›</a:t>
            </a:fld>
            <a:endParaRPr lang="en-UA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0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164F-FDA3-1542-8051-82B65D1EF951}" type="datetimeFigureOut">
              <a:rPr lang="en-UA" smtClean="0"/>
              <a:t>04.02.2025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A423-DC20-5D45-9B27-FAD8E70C44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6904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164F-FDA3-1542-8051-82B65D1EF951}" type="datetimeFigureOut">
              <a:rPr lang="en-UA" smtClean="0"/>
              <a:t>04.02.2025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A423-DC20-5D45-9B27-FAD8E70C44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0241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164F-FDA3-1542-8051-82B65D1EF951}" type="datetimeFigureOut">
              <a:rPr lang="en-UA" smtClean="0"/>
              <a:t>04.02.2025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A423-DC20-5D45-9B27-FAD8E70C4431}" type="slidenum">
              <a:rPr lang="en-UA" smtClean="0"/>
              <a:t>‹#›</a:t>
            </a:fld>
            <a:endParaRPr lang="en-UA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4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164F-FDA3-1542-8051-82B65D1EF951}" type="datetimeFigureOut">
              <a:rPr lang="en-UA" smtClean="0"/>
              <a:t>04.02.2025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A423-DC20-5D45-9B27-FAD8E70C44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4962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164F-FDA3-1542-8051-82B65D1EF951}" type="datetimeFigureOut">
              <a:rPr lang="en-UA" smtClean="0"/>
              <a:t>04.02.2025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A423-DC20-5D45-9B27-FAD8E70C4431}" type="slidenum">
              <a:rPr lang="en-UA" smtClean="0"/>
              <a:t>‹#›</a:t>
            </a:fld>
            <a:endParaRPr lang="en-UA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0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164F-FDA3-1542-8051-82B65D1EF951}" type="datetimeFigureOut">
              <a:rPr lang="en-UA" smtClean="0"/>
              <a:t>04.02.2025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A423-DC20-5D45-9B27-FAD8E70C44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5641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164F-FDA3-1542-8051-82B65D1EF951}" type="datetimeFigureOut">
              <a:rPr lang="en-UA" smtClean="0"/>
              <a:t>04.02.2025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A423-DC20-5D45-9B27-FAD8E70C4431}" type="slidenum">
              <a:rPr lang="en-UA" smtClean="0"/>
              <a:t>‹#›</a:t>
            </a:fld>
            <a:endParaRPr lang="en-UA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9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164F-FDA3-1542-8051-82B65D1EF951}" type="datetimeFigureOut">
              <a:rPr lang="en-UA" smtClean="0"/>
              <a:t>04.02.2025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A423-DC20-5D45-9B27-FAD8E70C44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2472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164F-FDA3-1542-8051-82B65D1EF951}" type="datetimeFigureOut">
              <a:rPr lang="en-UA" smtClean="0"/>
              <a:t>04.02.2025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A423-DC20-5D45-9B27-FAD8E70C44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31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164F-FDA3-1542-8051-82B65D1EF951}" type="datetimeFigureOut">
              <a:rPr lang="en-UA" smtClean="0"/>
              <a:t>04.02.2025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A423-DC20-5D45-9B27-FAD8E70C443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490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4A0164F-FDA3-1542-8051-82B65D1EF951}" type="datetimeFigureOut">
              <a:rPr lang="en-UA" smtClean="0"/>
              <a:t>04.02.2025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DA423-DC20-5D45-9B27-FAD8E70C4431}" type="slidenum">
              <a:rPr lang="en-UA" smtClean="0"/>
              <a:t>‹#›</a:t>
            </a:fld>
            <a:endParaRPr lang="en-UA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1453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334E-B26B-7E81-3954-A96FF277D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A" dirty="0"/>
              <a:t>JMX in Spring Boot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B7219-0E9B-CA14-7355-412E76EFB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170254"/>
            <a:ext cx="5357600" cy="1160213"/>
          </a:xfrm>
        </p:spPr>
        <p:txBody>
          <a:bodyPr/>
          <a:lstStyle/>
          <a:p>
            <a:r>
              <a:rPr lang="en-GB" dirty="0"/>
              <a:t>b</a:t>
            </a:r>
            <a:r>
              <a:rPr lang="en-UA" dirty="0"/>
              <a:t>y Yaroslav Kotyk</a:t>
            </a:r>
          </a:p>
        </p:txBody>
      </p:sp>
    </p:spTree>
    <p:extLst>
      <p:ext uri="{BB962C8B-B14F-4D97-AF65-F5344CB8AC3E}">
        <p14:creationId xmlns:p14="http://schemas.microsoft.com/office/powerpoint/2010/main" val="87126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B4B19-F1BB-6A98-4FF2-37DEC745E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206C-AF53-DC88-1FE4-5BB46882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021" y="2708287"/>
            <a:ext cx="3629958" cy="1441425"/>
          </a:xfrm>
        </p:spPr>
        <p:txBody>
          <a:bodyPr>
            <a:normAutofit/>
          </a:bodyPr>
          <a:lstStyle/>
          <a:p>
            <a:pPr algn="ctr"/>
            <a:r>
              <a:rPr lang="en-UA" sz="6600" dirty="0"/>
              <a:t>Q&amp;A</a:t>
            </a:r>
            <a:endParaRPr lang="en-UA" sz="7200" dirty="0"/>
          </a:p>
        </p:txBody>
      </p:sp>
    </p:spTree>
    <p:extLst>
      <p:ext uri="{BB962C8B-B14F-4D97-AF65-F5344CB8AC3E}">
        <p14:creationId xmlns:p14="http://schemas.microsoft.com/office/powerpoint/2010/main" val="1921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33509-BD29-01D3-7E0E-27899CB17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117D-8507-B81C-D183-E8245E19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984" y="2708287"/>
            <a:ext cx="4542031" cy="1441425"/>
          </a:xfrm>
        </p:spPr>
        <p:txBody>
          <a:bodyPr>
            <a:normAutofit/>
          </a:bodyPr>
          <a:lstStyle/>
          <a:p>
            <a:pPr algn="ctr"/>
            <a:r>
              <a:rPr lang="en-UA" sz="6600" dirty="0"/>
              <a:t>Thank you</a:t>
            </a:r>
            <a:endParaRPr lang="en-UA" sz="7200" dirty="0"/>
          </a:p>
        </p:txBody>
      </p:sp>
    </p:spTree>
    <p:extLst>
      <p:ext uri="{BB962C8B-B14F-4D97-AF65-F5344CB8AC3E}">
        <p14:creationId xmlns:p14="http://schemas.microsoft.com/office/powerpoint/2010/main" val="35021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D15E-F2C2-F81E-860D-A8FD0932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2E8D-9C18-A98B-DB45-4A357777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430086"/>
            <a:ext cx="7796540" cy="3997828"/>
          </a:xfrm>
        </p:spPr>
        <p:txBody>
          <a:bodyPr/>
          <a:lstStyle/>
          <a:p>
            <a:r>
              <a:rPr lang="en-UA" dirty="0"/>
              <a:t>JMX Overview</a:t>
            </a:r>
          </a:p>
          <a:p>
            <a:r>
              <a:rPr lang="en-GB" dirty="0"/>
              <a:t>Why use JMX?</a:t>
            </a:r>
            <a:endParaRPr lang="en-UA" dirty="0"/>
          </a:p>
          <a:p>
            <a:r>
              <a:rPr lang="en-GB" dirty="0"/>
              <a:t>Architecture</a:t>
            </a:r>
          </a:p>
          <a:p>
            <a:r>
              <a:rPr lang="en-GB" dirty="0"/>
              <a:t>What is </a:t>
            </a:r>
            <a:r>
              <a:rPr lang="en-GB" dirty="0" err="1"/>
              <a:t>MBean</a:t>
            </a:r>
            <a:r>
              <a:rPr lang="en-GB" dirty="0"/>
              <a:t>?</a:t>
            </a:r>
          </a:p>
          <a:p>
            <a:r>
              <a:rPr lang="en-GB" dirty="0"/>
              <a:t>JMX Monitoring Tools</a:t>
            </a:r>
          </a:p>
          <a:p>
            <a:r>
              <a:rPr lang="en-UA" dirty="0"/>
              <a:t>Demo</a:t>
            </a:r>
          </a:p>
          <a:p>
            <a:r>
              <a:rPr lang="en-UA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7114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42BBD-1D62-71E4-9101-45B6E1516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D042-EA8B-B2FA-1089-D7B8EE03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JMX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4855-A4A5-A6F9-BE57-492ECFB9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197" y="2070282"/>
            <a:ext cx="7660251" cy="1871932"/>
          </a:xfrm>
        </p:spPr>
        <p:txBody>
          <a:bodyPr>
            <a:normAutofit fontScale="92500"/>
          </a:bodyPr>
          <a:lstStyle/>
          <a:p>
            <a:r>
              <a:rPr lang="en-GB" dirty="0"/>
              <a:t>Java Management Extensions (JMX) is a technology that supplies tools</a:t>
            </a:r>
            <a:r>
              <a:rPr lang="uk-UA" dirty="0"/>
              <a:t> </a:t>
            </a:r>
            <a:r>
              <a:rPr lang="en-US" dirty="0"/>
              <a:t>and interfaces</a:t>
            </a:r>
            <a:r>
              <a:rPr lang="en-GB" dirty="0"/>
              <a:t> for managing and monitoring applications, system objects, devices and service-oriented networks.</a:t>
            </a:r>
            <a:endParaRPr lang="uk-UA" dirty="0"/>
          </a:p>
          <a:p>
            <a:r>
              <a:rPr lang="en-GB" dirty="0"/>
              <a:t>JMX is part of both Java SE and Java EE specifications</a:t>
            </a:r>
            <a:endParaRPr lang="en-UA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60D736B-F297-1AAA-255F-DC11B14B9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8809" y="2361695"/>
            <a:ext cx="2992109" cy="404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9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8A2AD-44B0-B482-DEB0-A418DEA90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3F6E-CA17-3351-4DB3-D81A5FC1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JMX?</a:t>
            </a:r>
            <a:br>
              <a:rPr lang="en-GB" dirty="0"/>
            </a:b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BF59-CB41-8D32-767E-E3269870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563" y="1922140"/>
            <a:ext cx="5722570" cy="3013720"/>
          </a:xfrm>
        </p:spPr>
        <p:txBody>
          <a:bodyPr>
            <a:normAutofit/>
          </a:bodyPr>
          <a:lstStyle/>
          <a:p>
            <a:r>
              <a:rPr lang="en-GB" sz="1600" dirty="0"/>
              <a:t>An easy way to manage the application</a:t>
            </a:r>
          </a:p>
          <a:p>
            <a:r>
              <a:rPr lang="en-GB" sz="1600" dirty="0"/>
              <a:t>Provides a standard API for managing a Java application</a:t>
            </a:r>
          </a:p>
          <a:p>
            <a:r>
              <a:rPr lang="en-GB" sz="1600" dirty="0"/>
              <a:t>Monitor memory usage and CPU load</a:t>
            </a:r>
          </a:p>
          <a:p>
            <a:r>
              <a:rPr lang="en-GB" sz="1600" dirty="0"/>
              <a:t>Get statistics, metrics, and notifications from the application</a:t>
            </a:r>
          </a:p>
          <a:p>
            <a:r>
              <a:rPr lang="en-GB" sz="1600" dirty="0"/>
              <a:t>Dynamically change configurations without restarting</a:t>
            </a:r>
            <a:endParaRPr lang="en-UA" sz="1600" dirty="0"/>
          </a:p>
        </p:txBody>
      </p:sp>
      <p:pic>
        <p:nvPicPr>
          <p:cNvPr id="1028" name="Picture 4" descr="Adding Java Management Extensions (JMX) Instrumentation to a Java  Application">
            <a:extLst>
              <a:ext uri="{FF2B5EF4-FFF2-40B4-BE49-F238E27FC236}">
                <a16:creationId xmlns:a16="http://schemas.microsoft.com/office/drawing/2014/main" id="{692B3E2E-A558-1093-48CE-EF21BF29D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867" y="2054225"/>
            <a:ext cx="3740150" cy="274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35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305D2-8467-8077-1651-8242F4A59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65A5-CD3A-8B41-5FAB-3F68B76E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3C9B-C4EE-42F8-3AFE-2FE5DF3F5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800" y="1885284"/>
            <a:ext cx="5081166" cy="402500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JMX architecture has a three layers:</a:t>
            </a:r>
          </a:p>
          <a:p>
            <a:pPr lvl="1"/>
            <a:r>
              <a:rPr lang="en-GB" b="1" dirty="0"/>
              <a:t>Instrumentation layer</a:t>
            </a:r>
            <a:r>
              <a:rPr lang="en-GB" dirty="0"/>
              <a:t>: </a:t>
            </a:r>
            <a:r>
              <a:rPr lang="en-GB" dirty="0" err="1"/>
              <a:t>MBeans</a:t>
            </a:r>
            <a:r>
              <a:rPr lang="en-GB" dirty="0"/>
              <a:t> registered with the JMX agent through which resources are managed;</a:t>
            </a:r>
          </a:p>
          <a:p>
            <a:pPr lvl="1"/>
            <a:r>
              <a:rPr lang="en-GB" b="1" dirty="0"/>
              <a:t>Agent layer</a:t>
            </a:r>
            <a:r>
              <a:rPr lang="en-GB" dirty="0"/>
              <a:t>: </a:t>
            </a:r>
            <a:r>
              <a:rPr lang="en-GB" dirty="0" err="1"/>
              <a:t>MBeanServer</a:t>
            </a:r>
            <a:r>
              <a:rPr lang="en-GB" dirty="0"/>
              <a:t> which maintains registry of managed </a:t>
            </a:r>
            <a:r>
              <a:rPr lang="en-GB" dirty="0" err="1"/>
              <a:t>MBeans</a:t>
            </a:r>
            <a:r>
              <a:rPr lang="en-GB" dirty="0"/>
              <a:t> and provides an interface to access them;</a:t>
            </a:r>
          </a:p>
          <a:p>
            <a:pPr lvl="1"/>
            <a:r>
              <a:rPr lang="en-GB" b="1" dirty="0"/>
              <a:t>Remote management layer</a:t>
            </a:r>
            <a:r>
              <a:rPr lang="en-GB" dirty="0"/>
              <a:t>: client-side level;</a:t>
            </a:r>
            <a:br>
              <a:rPr lang="en-GB" dirty="0"/>
            </a:br>
            <a:endParaRPr lang="en-UA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74AAD7DC-FD67-92D1-4AC0-5E6E5030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801" y="2155230"/>
            <a:ext cx="4453399" cy="34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61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F20F9-3464-36D1-0C0D-401331A9A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4E56-061E-639A-CBCB-F7DBBE44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MBean</a:t>
            </a:r>
            <a:r>
              <a:rPr lang="en-US" dirty="0"/>
              <a:t>?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9B4CB-8994-A3C6-9B75-8ACCDD20C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743" y="2107360"/>
            <a:ext cx="7060863" cy="3148926"/>
          </a:xfrm>
        </p:spPr>
        <p:txBody>
          <a:bodyPr>
            <a:normAutofit/>
          </a:bodyPr>
          <a:lstStyle/>
          <a:p>
            <a:r>
              <a:rPr lang="en-US" dirty="0" err="1"/>
              <a:t>MBean</a:t>
            </a:r>
            <a:r>
              <a:rPr lang="en-US" dirty="0"/>
              <a:t> (Managed Bean) – Java object that registered on </a:t>
            </a:r>
            <a:r>
              <a:rPr lang="en-US" dirty="0" err="1"/>
              <a:t>MBeanServer</a:t>
            </a:r>
            <a:r>
              <a:rPr lang="en-US" dirty="0"/>
              <a:t> and used for management</a:t>
            </a:r>
          </a:p>
          <a:p>
            <a:r>
              <a:rPr lang="en-US" dirty="0" err="1"/>
              <a:t>MBean</a:t>
            </a:r>
            <a:r>
              <a:rPr lang="en-US" dirty="0"/>
              <a:t> represents resource that need to be managed thought JMX</a:t>
            </a:r>
          </a:p>
          <a:p>
            <a:r>
              <a:rPr lang="en-US" dirty="0"/>
              <a:t>Can have attributes and operations that can be managed or invoked on client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44496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860D2-FEEC-B312-4ED5-50A36BA90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6787-B02B-C1A0-CAEC-0A7B1D15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JMX Monitoring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1AC4-59E7-89E1-DF59-14539A64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9068" y="2522977"/>
            <a:ext cx="2241071" cy="2878796"/>
          </a:xfrm>
        </p:spPr>
        <p:txBody>
          <a:bodyPr>
            <a:normAutofit/>
          </a:bodyPr>
          <a:lstStyle/>
          <a:p>
            <a:r>
              <a:rPr lang="en-UA" dirty="0"/>
              <a:t>J</a:t>
            </a:r>
            <a:r>
              <a:rPr lang="en-GB" dirty="0"/>
              <a:t>C</a:t>
            </a:r>
            <a:r>
              <a:rPr lang="en-UA" dirty="0"/>
              <a:t>onsole</a:t>
            </a:r>
          </a:p>
          <a:p>
            <a:r>
              <a:rPr lang="en-GB" dirty="0" err="1"/>
              <a:t>VisualVM</a:t>
            </a:r>
            <a:endParaRPr lang="uk-UA" dirty="0"/>
          </a:p>
          <a:p>
            <a:r>
              <a:rPr lang="en-GB" dirty="0"/>
              <a:t>Jolokia</a:t>
            </a:r>
          </a:p>
          <a:p>
            <a:r>
              <a:rPr lang="en-GB" dirty="0" err="1"/>
              <a:t>JMXTerm</a:t>
            </a:r>
            <a:endParaRPr lang="en-GB" dirty="0"/>
          </a:p>
          <a:p>
            <a:endParaRPr lang="en-U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6BC78C-B381-7193-A83B-8B0C3E4B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88" y="4458138"/>
            <a:ext cx="2696101" cy="94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isualVM: Home">
            <a:extLst>
              <a:ext uri="{FF2B5EF4-FFF2-40B4-BE49-F238E27FC236}">
                <a16:creationId xmlns:a16="http://schemas.microsoft.com/office/drawing/2014/main" id="{1F38C0DF-E8ED-97E8-6E96-EDD07F00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328" y="1710360"/>
            <a:ext cx="3817444" cy="11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72A342-4A25-4874-6758-029F55C4A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847" y="3171974"/>
            <a:ext cx="3954305" cy="33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0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AFF6-9996-2C24-B81A-011B59CA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021" y="2708287"/>
            <a:ext cx="3629958" cy="1441425"/>
          </a:xfrm>
        </p:spPr>
        <p:txBody>
          <a:bodyPr>
            <a:normAutofit/>
          </a:bodyPr>
          <a:lstStyle/>
          <a:p>
            <a:pPr algn="ctr"/>
            <a:r>
              <a:rPr lang="en-UA" sz="6600" dirty="0"/>
              <a:t>Demo</a:t>
            </a:r>
            <a:endParaRPr lang="en-UA" sz="7200" dirty="0"/>
          </a:p>
        </p:txBody>
      </p:sp>
    </p:spTree>
    <p:extLst>
      <p:ext uri="{BB962C8B-B14F-4D97-AF65-F5344CB8AC3E}">
        <p14:creationId xmlns:p14="http://schemas.microsoft.com/office/powerpoint/2010/main" val="220989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F5A1-113B-755A-0254-BAE872BD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Demo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87B82-2585-D86A-025B-3A1E769E6CD3}"/>
              </a:ext>
            </a:extLst>
          </p:cNvPr>
          <p:cNvSpPr txBox="1"/>
          <p:nvPr/>
        </p:nvSpPr>
        <p:spPr>
          <a:xfrm>
            <a:off x="1459407" y="2413941"/>
            <a:ext cx="85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https://</a:t>
            </a:r>
            <a:r>
              <a:rPr lang="en-GB" sz="2000" dirty="0" err="1"/>
              <a:t>github.com</a:t>
            </a:r>
            <a:r>
              <a:rPr lang="en-GB" sz="2000" dirty="0"/>
              <a:t>/</a:t>
            </a:r>
            <a:r>
              <a:rPr lang="en-GB" sz="2000" dirty="0" err="1"/>
              <a:t>makurohashami</a:t>
            </a:r>
            <a:r>
              <a:rPr lang="en-GB" sz="2000" dirty="0"/>
              <a:t>/spring-boot-</a:t>
            </a:r>
            <a:r>
              <a:rPr lang="en-GB" sz="2000" dirty="0" err="1"/>
              <a:t>jmx</a:t>
            </a:r>
            <a:r>
              <a:rPr lang="en-GB" sz="2000" dirty="0"/>
              <a:t>-demo</a:t>
            </a:r>
            <a:endParaRPr lang="en-UA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2CA269-5664-8242-164D-3BE132CC7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11" y="3227650"/>
            <a:ext cx="2879452" cy="28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17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{B8DE4E50-D28E-0B49-89E0-498DD2536F45}tf16401378</Template>
  <TotalTime>101</TotalTime>
  <Words>515</Words>
  <Application>Microsoft Macintosh PowerPoint</Application>
  <PresentationFormat>Widescreen</PresentationFormat>
  <Paragraphs>55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MS Shell Dlg 2</vt:lpstr>
      <vt:lpstr>system-ui</vt:lpstr>
      <vt:lpstr>Wingdings</vt:lpstr>
      <vt:lpstr>Wingdings 3</vt:lpstr>
      <vt:lpstr>Madison</vt:lpstr>
      <vt:lpstr>JMX in Spring Boot Application</vt:lpstr>
      <vt:lpstr>Agenda</vt:lpstr>
      <vt:lpstr>JMX Overview</vt:lpstr>
      <vt:lpstr>Why use JMX? </vt:lpstr>
      <vt:lpstr>Architecture</vt:lpstr>
      <vt:lpstr>What is MBean?</vt:lpstr>
      <vt:lpstr>JMX Monitoring Tools</vt:lpstr>
      <vt:lpstr>Demo</vt:lpstr>
      <vt:lpstr>Demo project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16</cp:revision>
  <dcterms:created xsi:type="dcterms:W3CDTF">2025-02-03T21:05:47Z</dcterms:created>
  <dcterms:modified xsi:type="dcterms:W3CDTF">2025-02-03T22:50:07Z</dcterms:modified>
</cp:coreProperties>
</file>