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61" r:id="rId5"/>
    <p:sldId id="260" r:id="rId6"/>
    <p:sldId id="263" r:id="rId7"/>
    <p:sldId id="262" r:id="rId8"/>
    <p:sldId id="264" r:id="rId9"/>
    <p:sldId id="265" r:id="rId10"/>
    <p:sldId id="269" r:id="rId11"/>
    <p:sldId id="271"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D8FF"/>
    <a:srgbClr val="FB92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9628" autoAdjust="0"/>
  </p:normalViewPr>
  <p:slideViewPr>
    <p:cSldViewPr snapToGrid="0">
      <p:cViewPr varScale="1">
        <p:scale>
          <a:sx n="82" d="100"/>
          <a:sy n="82" d="100"/>
        </p:scale>
        <p:origin x="930" y="96"/>
      </p:cViewPr>
      <p:guideLst/>
    </p:cSldViewPr>
  </p:slideViewPr>
  <p:notesTextViewPr>
    <p:cViewPr>
      <p:scale>
        <a:sx n="1" d="1"/>
        <a:sy n="1" d="1"/>
      </p:scale>
      <p:origin x="0" y="0"/>
    </p:cViewPr>
  </p:notesTextViewPr>
  <p:sorterViewPr>
    <p:cViewPr>
      <p:scale>
        <a:sx n="100" d="100"/>
        <a:sy n="100" d="100"/>
      </p:scale>
      <p:origin x="0" y="-2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76F3-DE40-4940-932F-35A21AFF264F}" type="datetimeFigureOut">
              <a:rPr kumimoji="1" lang="ja-JP" altLang="en-US" smtClean="0"/>
              <a:t>2019/6/9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C9FA8-1ED3-46AF-8286-35DCEEDA30DC}" type="slidenum">
              <a:rPr kumimoji="1" lang="ja-JP" altLang="en-US" smtClean="0"/>
              <a:t>‹#›</a:t>
            </a:fld>
            <a:endParaRPr kumimoji="1" lang="ja-JP" altLang="en-US"/>
          </a:p>
        </p:txBody>
      </p:sp>
    </p:spTree>
    <p:extLst>
      <p:ext uri="{BB962C8B-B14F-4D97-AF65-F5344CB8AC3E}">
        <p14:creationId xmlns:p14="http://schemas.microsoft.com/office/powerpoint/2010/main" val="2281496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これからテキストの前処理について発表させていただきます。</a:t>
            </a:r>
            <a:endParaRPr kumimoji="1" lang="en-US" altLang="ja-JP" dirty="0"/>
          </a:p>
          <a:p>
            <a:r>
              <a:rPr kumimoji="1" lang="ja-JP" altLang="en-US" dirty="0" smtClean="0"/>
              <a:t>新人の加藤です</a:t>
            </a:r>
            <a:r>
              <a:rPr kumimoji="1" lang="ja-JP" altLang="en-US" dirty="0"/>
              <a:t>。よろしくお願いします。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a:t>
            </a:fld>
            <a:endParaRPr kumimoji="1" lang="ja-JP" altLang="en-US"/>
          </a:p>
        </p:txBody>
      </p:sp>
    </p:spTree>
    <p:extLst>
      <p:ext uri="{BB962C8B-B14F-4D97-AF65-F5344CB8AC3E}">
        <p14:creationId xmlns:p14="http://schemas.microsoft.com/office/powerpoint/2010/main" val="232814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次に、右の図のプログラムを起動させると、③と④の実行結果が</a:t>
            </a:r>
            <a:r>
              <a:rPr kumimoji="1" lang="ja-JP" altLang="en-US" sz="1200" b="0" kern="1200" dirty="0" smtClean="0">
                <a:solidFill>
                  <a:schemeClr val="tx1"/>
                </a:solidFill>
                <a:effectLst/>
                <a:latin typeface="+mn-lt"/>
                <a:ea typeface="+mn-ea"/>
                <a:cs typeface="+mn-cs"/>
              </a:rPr>
              <a:t>得られます。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③はストップワーズなしで、④はありでテキストを分かち書きしたものになります。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④は③と違って、「こと」や「とき」などの意味のない単語が消去されています。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⑤は元の分かち書きリストからストップワーズを消去し、解析対象を抽出しています。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10</a:t>
            </a:fld>
            <a:endParaRPr kumimoji="1" lang="ja-JP" altLang="en-US"/>
          </a:p>
        </p:txBody>
      </p:sp>
    </p:spTree>
    <p:extLst>
      <p:ext uri="{BB962C8B-B14F-4D97-AF65-F5344CB8AC3E}">
        <p14:creationId xmlns:p14="http://schemas.microsoft.com/office/powerpoint/2010/main" val="187425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内包表記とは、リストの中に</a:t>
            </a:r>
            <a:r>
              <a:rPr kumimoji="1" lang="en-US" altLang="ja-JP" dirty="0"/>
              <a:t>for</a:t>
            </a:r>
            <a:r>
              <a:rPr kumimoji="1" lang="ja-JP" altLang="en-US" dirty="0"/>
              <a:t>文や</a:t>
            </a:r>
            <a:r>
              <a:rPr kumimoji="1" lang="en-US" altLang="ja-JP" dirty="0"/>
              <a:t>if</a:t>
            </a:r>
            <a:r>
              <a:rPr kumimoji="1" lang="ja-JP" altLang="en-US" dirty="0"/>
              <a:t>文を書くことです。</a:t>
            </a:r>
            <a:endParaRPr kumimoji="1" lang="en-US" altLang="ja-JP" dirty="0"/>
          </a:p>
          <a:p>
            <a:r>
              <a:rPr kumimoji="1" lang="ja-JP" altLang="en-US" dirty="0"/>
              <a:t>⑤の書き方は、⑥のように普通に</a:t>
            </a:r>
            <a:r>
              <a:rPr kumimoji="1" lang="en-US" altLang="ja-JP" dirty="0"/>
              <a:t>for</a:t>
            </a:r>
            <a:r>
              <a:rPr kumimoji="1" lang="ja-JP" altLang="en-US" dirty="0"/>
              <a:t>文と</a:t>
            </a:r>
            <a:r>
              <a:rPr kumimoji="1" lang="en-US" altLang="ja-JP" dirty="0"/>
              <a:t>if</a:t>
            </a:r>
            <a:r>
              <a:rPr kumimoji="1" lang="ja-JP" altLang="en-US" dirty="0"/>
              <a:t>文を書いた時と同じ意味になります。</a:t>
            </a:r>
            <a:endParaRPr kumimoji="1" lang="en-US" altLang="ja-JP" dirty="0"/>
          </a:p>
          <a:p>
            <a:r>
              <a:rPr kumimoji="1" lang="ja-JP" altLang="en-US" dirty="0"/>
              <a:t>この</a:t>
            </a:r>
            <a:r>
              <a:rPr kumimoji="1" lang="en-US" altLang="ja-JP" dirty="0"/>
              <a:t>append</a:t>
            </a:r>
            <a:r>
              <a:rPr kumimoji="1" lang="ja-JP" altLang="en-US" dirty="0"/>
              <a:t>はリストの中に要素を追加するという意味です。</a:t>
            </a:r>
            <a:endParaRPr kumimoji="1" lang="en-US" altLang="ja-JP" dirty="0"/>
          </a:p>
          <a:p>
            <a:r>
              <a:rPr kumimoji="1" lang="ja-JP" altLang="en-US" dirty="0"/>
              <a:t>ストップワーズについては以上です。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11</a:t>
            </a:fld>
            <a:endParaRPr kumimoji="1" lang="ja-JP" altLang="en-US"/>
          </a:p>
        </p:txBody>
      </p:sp>
    </p:spTree>
    <p:extLst>
      <p:ext uri="{BB962C8B-B14F-4D97-AF65-F5344CB8AC3E}">
        <p14:creationId xmlns:p14="http://schemas.microsoft.com/office/powerpoint/2010/main" val="136044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最後に、今回の発表をまとめますと、前処理は解析精度を上げるために行う処理で、前処理には正規表現を使う方法とストップワーズを使う方法の</a:t>
            </a:r>
            <a:r>
              <a:rPr kumimoji="1" lang="en-US" altLang="ja-JP" dirty="0"/>
              <a:t>2</a:t>
            </a:r>
            <a:r>
              <a:rPr kumimoji="1" lang="ja-JP" altLang="en-US" dirty="0" err="1"/>
              <a:t>つの</a:t>
            </a:r>
            <a:r>
              <a:rPr kumimoji="1" lang="ja-JP" altLang="en-US" dirty="0"/>
              <a:t>方法があります。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前処理で苦労した点は、</a:t>
            </a:r>
            <a:r>
              <a:rPr kumimoji="1" lang="en-US" altLang="ja-JP" sz="1200" dirty="0"/>
              <a:t>\</a:t>
            </a:r>
            <a:r>
              <a:rPr kumimoji="1" lang="ja-JP" altLang="en-US" sz="1200" dirty="0"/>
              <a:t>や</a:t>
            </a:r>
            <a:r>
              <a:rPr kumimoji="1" lang="en-US" altLang="ja-JP" sz="1200" dirty="0"/>
              <a:t>[]</a:t>
            </a:r>
            <a:r>
              <a:rPr kumimoji="1" lang="ja-JP" altLang="en-US" sz="1200" dirty="0"/>
              <a:t>を用いた正規表現を理解するのに苦労しました。</a:t>
            </a:r>
            <a:endParaRPr kumimoji="1" lang="en-US" altLang="ja-JP" sz="1200" dirty="0"/>
          </a:p>
          <a:p>
            <a:r>
              <a:rPr kumimoji="1" lang="ja-JP" altLang="en-US" sz="1400" dirty="0">
                <a:solidFill>
                  <a:srgbClr val="FB9205"/>
                </a:solidFill>
              </a:rPr>
              <a:t>工夫した点は、</a:t>
            </a:r>
            <a:r>
              <a:rPr kumimoji="1" lang="ja-JP" altLang="en-US" sz="1200" dirty="0"/>
              <a:t>オートマトンをわかりやすい図で表現したことです。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12</a:t>
            </a:fld>
            <a:endParaRPr kumimoji="1" lang="ja-JP" altLang="en-US"/>
          </a:p>
        </p:txBody>
      </p:sp>
    </p:spTree>
    <p:extLst>
      <p:ext uri="{BB962C8B-B14F-4D97-AF65-F5344CB8AC3E}">
        <p14:creationId xmlns:p14="http://schemas.microsoft.com/office/powerpoint/2010/main" val="135845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13</a:t>
            </a:fld>
            <a:endParaRPr kumimoji="1" lang="ja-JP" altLang="en-US"/>
          </a:p>
        </p:txBody>
      </p:sp>
    </p:spTree>
    <p:extLst>
      <p:ext uri="{BB962C8B-B14F-4D97-AF65-F5344CB8AC3E}">
        <p14:creationId xmlns:p14="http://schemas.microsoft.com/office/powerpoint/2010/main" val="392680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今回発表させていただく内容は、前処理についてと、その前処理の方法に関する正規表現とストップワーズについてです。</a:t>
            </a:r>
            <a:endParaRPr kumimoji="1" lang="en-US" altLang="ja-JP" dirty="0"/>
          </a:p>
          <a:p>
            <a:r>
              <a:rPr kumimoji="1" lang="ja-JP" altLang="en-US" dirty="0"/>
              <a:t>では、まず前処理について説明させていただきます。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2</a:t>
            </a:fld>
            <a:endParaRPr kumimoji="1" lang="ja-JP" altLang="en-US"/>
          </a:p>
        </p:txBody>
      </p:sp>
    </p:spTree>
    <p:extLst>
      <p:ext uri="{BB962C8B-B14F-4D97-AF65-F5344CB8AC3E}">
        <p14:creationId xmlns:p14="http://schemas.microsoft.com/office/powerpoint/2010/main" val="69346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前処理とは、解析の前に行う処理のことで、</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解析したい文字列以外の文字列を消去することです。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前処理の目的は、解析精度を上げるためです。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前処理をしないと、解析対象ならではの単語がとりたいのに、</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「こと」や「それ」などの汎用性が高いですが、解析する意味のない単語を解析してしまいます。</a:t>
            </a:r>
            <a:endParaRPr lang="en-US" altLang="ja-JP" sz="1200"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3</a:t>
            </a:fld>
            <a:endParaRPr kumimoji="1" lang="ja-JP" altLang="en-US"/>
          </a:p>
        </p:txBody>
      </p:sp>
    </p:spTree>
    <p:extLst>
      <p:ext uri="{BB962C8B-B14F-4D97-AF65-F5344CB8AC3E}">
        <p14:creationId xmlns:p14="http://schemas.microsoft.com/office/powerpoint/2010/main" val="82040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前処理には</a:t>
            </a:r>
            <a:r>
              <a:rPr kumimoji="1" lang="en-US" altLang="ja-JP" dirty="0"/>
              <a:t>2</a:t>
            </a:r>
            <a:r>
              <a:rPr kumimoji="1" lang="ja-JP" altLang="en-US" dirty="0" err="1"/>
              <a:t>つの</a:t>
            </a:r>
            <a:r>
              <a:rPr kumimoji="1" lang="ja-JP" altLang="en-US" dirty="0"/>
              <a:t>方法があります。</a:t>
            </a:r>
            <a:r>
              <a:rPr kumimoji="1" lang="en-US" altLang="ja-JP" dirty="0"/>
              <a:t>1</a:t>
            </a:r>
            <a:r>
              <a:rPr kumimoji="1" lang="ja-JP" altLang="en-US" dirty="0" err="1"/>
              <a:t>つは</a:t>
            </a:r>
            <a:r>
              <a:rPr kumimoji="1" lang="ja-JP" altLang="en-US" dirty="0"/>
              <a:t>正規表現を用いた文字列の置換、</a:t>
            </a:r>
            <a:r>
              <a:rPr kumimoji="1" lang="en-US" altLang="ja-JP" dirty="0"/>
              <a:t>2</a:t>
            </a:r>
            <a:r>
              <a:rPr kumimoji="1" lang="ja-JP" altLang="en-US" dirty="0"/>
              <a:t>つ目は、ストップワーズです。</a:t>
            </a:r>
            <a:endParaRPr kumimoji="1" lang="en-US" altLang="ja-JP" dirty="0"/>
          </a:p>
          <a:p>
            <a:r>
              <a:rPr kumimoji="1" lang="ja-JP" altLang="en-US" dirty="0"/>
              <a:t>まずは、</a:t>
            </a:r>
            <a:r>
              <a:rPr lang="ja-JP" altLang="en-US" sz="1200" dirty="0"/>
              <a:t>正規表現を用いた文字列の置換について説明させていただきます。</a:t>
            </a:r>
            <a:endParaRPr kumimoji="1" lang="ja-JP" altLang="en-US"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4</a:t>
            </a:fld>
            <a:endParaRPr kumimoji="1" lang="ja-JP" altLang="en-US"/>
          </a:p>
        </p:txBody>
      </p:sp>
    </p:spTree>
    <p:extLst>
      <p:ext uri="{BB962C8B-B14F-4D97-AF65-F5344CB8AC3E}">
        <p14:creationId xmlns:p14="http://schemas.microsoft.com/office/powerpoint/2010/main" val="2641248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まず、正規表現とは、処理を行う</a:t>
            </a:r>
            <a:r>
              <a:rPr kumimoji="1" lang="ja-JP" altLang="en-US" sz="1200" b="0" kern="1200" dirty="0">
                <a:solidFill>
                  <a:schemeClr val="tx1"/>
                </a:solidFill>
                <a:effectLst/>
                <a:latin typeface="+mn-lt"/>
                <a:ea typeface="+mn-ea"/>
                <a:cs typeface="+mn-cs"/>
              </a:rPr>
              <a:t>文字列を決めるための条件のことで、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主に、</a:t>
            </a:r>
            <a:r>
              <a:rPr lang="ja-JP" altLang="en-US" sz="1200" dirty="0">
                <a:latin typeface="+mn-ea"/>
              </a:rPr>
              <a:t>特殊スペースやリンクなどに使われます。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次に、正規表現を用いた文字列の置換の例を挙げます。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5</a:t>
            </a:fld>
            <a:endParaRPr kumimoji="1" lang="ja-JP" altLang="en-US"/>
          </a:p>
        </p:txBody>
      </p:sp>
    </p:spTree>
    <p:extLst>
      <p:ext uri="{BB962C8B-B14F-4D97-AF65-F5344CB8AC3E}">
        <p14:creationId xmlns:p14="http://schemas.microsoft.com/office/powerpoint/2010/main" val="114628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はじめに、プログラムを実行し、その後にコードの説明を行います。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先ほどのプログラムは</a:t>
            </a:r>
            <a:r>
              <a:rPr lang="en-US" altLang="ja-JP" dirty="0"/>
              <a:t>Python</a:t>
            </a:r>
            <a:r>
              <a:rPr lang="ja-JP" altLang="en-US" dirty="0"/>
              <a:t>で書いたもので、文字列の置換には</a:t>
            </a:r>
            <a:r>
              <a:rPr lang="en-US" altLang="ja-JP" dirty="0" err="1"/>
              <a:t>re.sub</a:t>
            </a:r>
            <a:r>
              <a:rPr lang="ja-JP" altLang="en-US" dirty="0"/>
              <a:t>メソッドを使用しました。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re</a:t>
            </a:r>
            <a:r>
              <a:rPr lang="ja-JP" altLang="en-US" dirty="0"/>
              <a:t>は正規表現のライブラリで、</a:t>
            </a:r>
            <a:r>
              <a:rPr lang="en-US" altLang="ja-JP" dirty="0"/>
              <a:t>sub</a:t>
            </a:r>
            <a:r>
              <a:rPr lang="ja-JP" altLang="en-US" dirty="0"/>
              <a:t>は文字列の置換を行うメソッドです。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まず、正規表現ライブラリをインポートし、最後に、正規表現にマッチングした文字列を空文字に置換することで、消去しました。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出力結果はこのようになります。正規表現を使うことによって、この文字列に含まれているリンクの部分を消すことができました。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次に、正規表現のオートマトンについて説明します。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6</a:t>
            </a:fld>
            <a:endParaRPr kumimoji="1" lang="ja-JP" altLang="en-US"/>
          </a:p>
        </p:txBody>
      </p:sp>
    </p:spTree>
    <p:extLst>
      <p:ext uri="{BB962C8B-B14F-4D97-AF65-F5344CB8AC3E}">
        <p14:creationId xmlns:p14="http://schemas.microsoft.com/office/powerpoint/2010/main" val="1606980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まず、オートマトンとは自動的に計算してくれる機能のことです。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例として、正規表現文字列が</a:t>
            </a:r>
            <a:r>
              <a:rPr kumimoji="1" lang="en-US" altLang="ja-JP" sz="1200" dirty="0">
                <a:latin typeface="+mn-ea"/>
              </a:rPr>
              <a:t>”a*b[cd]”</a:t>
            </a:r>
            <a:r>
              <a:rPr lang="ja-JP" altLang="en-US" sz="1200" dirty="0"/>
              <a:t>の場合、これらの文字列などにマッチングします。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a:t>
            </a:r>
            <a:r>
              <a:rPr lang="en-US" altLang="ja-JP" sz="1200" dirty="0" err="1"/>
              <a:t>abcd</a:t>
            </a:r>
            <a:r>
              <a:rPr lang="en-US" altLang="ja-JP" sz="1200" dirty="0"/>
              <a:t>”</a:t>
            </a:r>
            <a:r>
              <a:rPr lang="ja-JP" altLang="en-US" sz="1200" dirty="0"/>
              <a:t>はマッチングしません。</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この正規表現をオートマトンの図に表すと以下のようになります。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この図は、</a:t>
            </a:r>
            <a:r>
              <a:rPr kumimoji="1" lang="en-US" altLang="ja-JP" sz="1200" dirty="0">
                <a:latin typeface="+mn-ea"/>
              </a:rPr>
              <a:t>a</a:t>
            </a:r>
            <a:r>
              <a:rPr kumimoji="1" lang="ja-JP" altLang="en-US" sz="1200" dirty="0">
                <a:latin typeface="+mn-ea"/>
              </a:rPr>
              <a:t>が</a:t>
            </a:r>
            <a:r>
              <a:rPr kumimoji="1" lang="en-US" altLang="ja-JP" sz="1200" dirty="0">
                <a:latin typeface="+mn-ea"/>
              </a:rPr>
              <a:t>0</a:t>
            </a:r>
            <a:r>
              <a:rPr kumimoji="1" lang="ja-JP" altLang="en-US" sz="1200" dirty="0">
                <a:latin typeface="+mn-ea"/>
              </a:rPr>
              <a:t>回以上繰り返された後に、</a:t>
            </a:r>
            <a:r>
              <a:rPr kumimoji="1" lang="en-US" altLang="ja-JP" sz="1200" dirty="0">
                <a:latin typeface="+mn-ea"/>
              </a:rPr>
              <a:t>b</a:t>
            </a:r>
            <a:r>
              <a:rPr kumimoji="1" lang="ja-JP" altLang="en-US" sz="1200" dirty="0">
                <a:latin typeface="+mn-ea"/>
              </a:rPr>
              <a:t>が入力され、最後に</a:t>
            </a:r>
            <a:r>
              <a:rPr kumimoji="1" lang="en-US" altLang="ja-JP" sz="1200" dirty="0">
                <a:latin typeface="+mn-ea"/>
              </a:rPr>
              <a:t>c</a:t>
            </a:r>
            <a:r>
              <a:rPr kumimoji="1" lang="ja-JP" altLang="en-US" sz="1200" dirty="0">
                <a:latin typeface="+mn-ea"/>
              </a:rPr>
              <a:t>か</a:t>
            </a:r>
            <a:r>
              <a:rPr kumimoji="1" lang="en-US" altLang="ja-JP" sz="1200" dirty="0">
                <a:latin typeface="+mn-ea"/>
              </a:rPr>
              <a:t>d</a:t>
            </a:r>
            <a:r>
              <a:rPr kumimoji="1" lang="ja-JP" altLang="en-US" sz="1200" dirty="0">
                <a:latin typeface="+mn-ea"/>
              </a:rPr>
              <a:t>を入力されたらマッチング成功という意味です。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このオートマトンを右の文字列に対して使うと、この</a:t>
            </a:r>
            <a:r>
              <a:rPr kumimoji="1" lang="en-US" altLang="ja-JP" sz="1200" dirty="0">
                <a:latin typeface="+mn-ea"/>
              </a:rPr>
              <a:t>3</a:t>
            </a:r>
            <a:r>
              <a:rPr kumimoji="1" lang="ja-JP" altLang="en-US" sz="1200" dirty="0" err="1">
                <a:latin typeface="+mn-ea"/>
              </a:rPr>
              <a:t>つの</a:t>
            </a:r>
            <a:r>
              <a:rPr kumimoji="1" lang="ja-JP" altLang="en-US" sz="1200" dirty="0">
                <a:latin typeface="+mn-ea"/>
              </a:rPr>
              <a:t>文字列がマッチングします。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正規表現を使うと一度に複数の文字列に対して処理を行うことができます。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7</a:t>
            </a:fld>
            <a:endParaRPr kumimoji="1" lang="ja-JP" altLang="en-US"/>
          </a:p>
        </p:txBody>
      </p:sp>
    </p:spTree>
    <p:extLst>
      <p:ext uri="{BB962C8B-B14F-4D97-AF65-F5344CB8AC3E}">
        <p14:creationId xmlns:p14="http://schemas.microsoft.com/office/powerpoint/2010/main" val="390971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次に、ストップワーズについて説明します。</a:t>
            </a:r>
            <a:endParaRPr kumimoji="1" lang="en-US" altLang="ja-JP" sz="1200" b="0" kern="1200" dirty="0">
              <a:solidFill>
                <a:schemeClr val="tx1"/>
              </a:solidFill>
              <a:effectLst/>
              <a:latin typeface="+mn-lt"/>
              <a:ea typeface="+mn-ea"/>
              <a:cs typeface="+mn-cs"/>
            </a:endParaRPr>
          </a:p>
          <a:p>
            <a:r>
              <a:rPr kumimoji="1" lang="ja-JP" altLang="en-US" sz="1200" b="0" kern="1200" dirty="0" smtClean="0">
                <a:solidFill>
                  <a:schemeClr val="tx1"/>
                </a:solidFill>
                <a:effectLst/>
                <a:latin typeface="+mn-lt"/>
                <a:ea typeface="+mn-ea"/>
                <a:cs typeface="+mn-cs"/>
              </a:rPr>
              <a:t>ストップワーズとは、処理を行わない文字列のリストのことです。</a:t>
            </a:r>
          </a:p>
          <a:p>
            <a:r>
              <a:rPr kumimoji="1" lang="ja-JP" altLang="en-US" sz="1200" b="0" kern="1200" dirty="0" smtClean="0">
                <a:solidFill>
                  <a:schemeClr val="tx1"/>
                </a:solidFill>
                <a:effectLst/>
                <a:latin typeface="+mn-lt"/>
                <a:ea typeface="+mn-ea"/>
                <a:cs typeface="+mn-cs"/>
              </a:rPr>
              <a:t>ストップワーズは、分かち書きされた文字列のリストに対して使います。</a:t>
            </a:r>
            <a:endParaRPr kumimoji="1" lang="en-US" altLang="ja-JP"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次</a:t>
            </a:r>
            <a:r>
              <a:rPr lang="ja-JP" altLang="en-US" dirty="0"/>
              <a:t>に、ストップワーズの例を挙げます。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8</a:t>
            </a:fld>
            <a:endParaRPr kumimoji="1" lang="ja-JP" altLang="en-US"/>
          </a:p>
        </p:txBody>
      </p:sp>
    </p:spTree>
    <p:extLst>
      <p:ext uri="{BB962C8B-B14F-4D97-AF65-F5344CB8AC3E}">
        <p14:creationId xmlns:p14="http://schemas.microsoft.com/office/powerpoint/2010/main" val="30238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まず初めに</a:t>
            </a:r>
            <a:r>
              <a:rPr kumimoji="1" lang="en-US" altLang="ja-JP" sz="1200" b="0" kern="1200" dirty="0" err="1">
                <a:solidFill>
                  <a:schemeClr val="tx1"/>
                </a:solidFill>
                <a:effectLst/>
                <a:latin typeface="+mn-lt"/>
                <a:ea typeface="+mn-ea"/>
                <a:cs typeface="+mn-cs"/>
              </a:rPr>
              <a:t>MeCab</a:t>
            </a:r>
            <a:r>
              <a:rPr kumimoji="1" lang="ja-JP" altLang="en-US" sz="1200" b="0" kern="1200" dirty="0">
                <a:solidFill>
                  <a:schemeClr val="tx1"/>
                </a:solidFill>
                <a:effectLst/>
                <a:latin typeface="+mn-lt"/>
                <a:ea typeface="+mn-ea"/>
                <a:cs typeface="+mn-cs"/>
              </a:rPr>
              <a:t>をインポートします。次に、消去する文字列のリストを作成しました。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9</a:t>
            </a:fld>
            <a:endParaRPr kumimoji="1" lang="ja-JP" altLang="en-US"/>
          </a:p>
        </p:txBody>
      </p:sp>
    </p:spTree>
    <p:extLst>
      <p:ext uri="{BB962C8B-B14F-4D97-AF65-F5344CB8AC3E}">
        <p14:creationId xmlns:p14="http://schemas.microsoft.com/office/powerpoint/2010/main" val="3612020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66ACBD-50A7-4FA7-AEF4-1526A2F3BBD7}" type="datetime1">
              <a:rPr lang="en-US" altLang="ja-JP" smtClean="0"/>
              <a:t>6/9/2019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E979CF-93A7-44F1-8A95-79B9722937A5}" type="datetime1">
              <a:rPr lang="en-US" altLang="ja-JP" smtClean="0"/>
              <a:t>6/9/2019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7CB0F3-CB61-4677-B484-4F4A7D7D7093}"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456831F-F427-4533-91F7-66DB93699D95}"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38F3E2D-7393-4746-9BBB-CCC2E4395CBC}"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231C4D-0545-4942-AC8A-E05A99658CB0}" type="datetime1">
              <a:rPr lang="en-US" altLang="ja-JP" smtClean="0"/>
              <a:t>6/9/2019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38514-DE7F-43EA-9E4F-41D4B7F46E95}" type="datetime1">
              <a:rPr lang="en-US" altLang="ja-JP" smtClean="0"/>
              <a:t>6/9/2019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6C27FB-3560-4A28-944F-E9F18B426362}"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EDF72-96E7-4295-8030-0533A9CFCD4C}"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838B0E-EF5D-444C-86B8-F749174EBA9E}"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AB1F5B-3D1E-4C66-A732-9948D5D1433F}" type="datetime1">
              <a:rPr lang="en-US" altLang="ja-JP" smtClean="0"/>
              <a:t>6/9/2019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9E09E1-9F18-479E-9333-6D5313B28641}" type="datetime1">
              <a:rPr lang="en-US" altLang="ja-JP" smtClean="0"/>
              <a:t>6/9/2019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C6A8C0-A581-4FA1-A218-315132F76B88}" type="datetime1">
              <a:rPr lang="en-US" altLang="ja-JP" smtClean="0"/>
              <a:t>6/9/2019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5DFA2F-3865-44B8-96BE-FEC694BE28F6}" type="datetime1">
              <a:rPr lang="en-US" altLang="ja-JP" smtClean="0"/>
              <a:t>6/9/2019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02988-E463-4896-8A3F-FFAFEE60B5F2}" type="datetime1">
              <a:rPr lang="en-US" altLang="ja-JP" smtClean="0"/>
              <a:t>6/9/2019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00A98F-F361-450E-BF47-856E13DA0A48}" type="datetime1">
              <a:rPr lang="en-US" altLang="ja-JP" smtClean="0"/>
              <a:t>6/9/2019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73FAA7-8321-47E5-914D-3A702AA0F94F}" type="datetime1">
              <a:rPr lang="en-US" altLang="ja-JP" smtClean="0"/>
              <a:t>6/9/2019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42B0A-7F53-46A9-84AD-CAC305830B72}" type="datetime1">
              <a:rPr lang="en-US" altLang="ja-JP" smtClean="0"/>
              <a:t>6/9/2019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D1E68BD-FFE9-4217-A392-495F228CC58E}"/>
              </a:ext>
            </a:extLst>
          </p:cNvPr>
          <p:cNvSpPr>
            <a:spLocks noGrp="1"/>
          </p:cNvSpPr>
          <p:nvPr>
            <p:ph type="ctrTitle"/>
          </p:nvPr>
        </p:nvSpPr>
        <p:spPr>
          <a:xfrm>
            <a:off x="754144" y="1458450"/>
            <a:ext cx="9737889" cy="1774943"/>
          </a:xfrm>
        </p:spPr>
        <p:txBody>
          <a:bodyPr/>
          <a:lstStyle/>
          <a:p>
            <a:r>
              <a:rPr lang="ja-JP" altLang="en-US" sz="8800" dirty="0"/>
              <a:t>テキスト</a:t>
            </a:r>
            <a:r>
              <a:rPr kumimoji="1" lang="ja-JP" altLang="en-US" sz="8800" dirty="0"/>
              <a:t>の前処理</a:t>
            </a:r>
          </a:p>
        </p:txBody>
      </p:sp>
      <p:sp>
        <p:nvSpPr>
          <p:cNvPr id="3" name="字幕 2">
            <a:extLst>
              <a:ext uri="{FF2B5EF4-FFF2-40B4-BE49-F238E27FC236}">
                <a16:creationId xmlns="" xmlns:a16="http://schemas.microsoft.com/office/drawing/2014/main" id="{DAD47E9A-DB27-42BC-AA6A-E06B1D6A2390}"/>
              </a:ext>
            </a:extLst>
          </p:cNvPr>
          <p:cNvSpPr>
            <a:spLocks noGrp="1"/>
          </p:cNvSpPr>
          <p:nvPr>
            <p:ph type="subTitle" idx="1"/>
          </p:nvPr>
        </p:nvSpPr>
        <p:spPr>
          <a:xfrm>
            <a:off x="7654240" y="4001351"/>
            <a:ext cx="3980712" cy="1295863"/>
          </a:xfrm>
        </p:spPr>
        <p:txBody>
          <a:bodyPr>
            <a:normAutofit/>
          </a:bodyPr>
          <a:lstStyle/>
          <a:p>
            <a:r>
              <a:rPr kumimoji="1" lang="en-US" altLang="ja-JP" sz="3200" dirty="0">
                <a:solidFill>
                  <a:schemeClr val="bg1"/>
                </a:solidFill>
                <a:latin typeface="+mn-ea"/>
              </a:rPr>
              <a:t>2019</a:t>
            </a:r>
            <a:r>
              <a:rPr lang="ja-JP" altLang="en-US" sz="3200" dirty="0">
                <a:solidFill>
                  <a:schemeClr val="bg1"/>
                </a:solidFill>
                <a:latin typeface="+mn-ea"/>
              </a:rPr>
              <a:t>年</a:t>
            </a:r>
            <a:r>
              <a:rPr kumimoji="1" lang="en-US" altLang="ja-JP" sz="3200" dirty="0">
                <a:solidFill>
                  <a:schemeClr val="bg1"/>
                </a:solidFill>
                <a:latin typeface="+mn-ea"/>
              </a:rPr>
              <a:t>6</a:t>
            </a:r>
            <a:r>
              <a:rPr kumimoji="1" lang="ja-JP" altLang="en-US" sz="3200" dirty="0">
                <a:solidFill>
                  <a:schemeClr val="bg1"/>
                </a:solidFill>
                <a:latin typeface="+mn-ea"/>
              </a:rPr>
              <a:t>月</a:t>
            </a:r>
            <a:r>
              <a:rPr kumimoji="1" lang="en-US" altLang="ja-JP" sz="3200" dirty="0">
                <a:solidFill>
                  <a:schemeClr val="bg1"/>
                </a:solidFill>
                <a:latin typeface="+mn-ea"/>
              </a:rPr>
              <a:t>10</a:t>
            </a:r>
            <a:r>
              <a:rPr kumimoji="1" lang="ja-JP" altLang="en-US" sz="3200" dirty="0">
                <a:solidFill>
                  <a:schemeClr val="bg1"/>
                </a:solidFill>
                <a:latin typeface="+mn-ea"/>
              </a:rPr>
              <a:t>日</a:t>
            </a:r>
            <a:endParaRPr kumimoji="1" lang="en-US" altLang="ja-JP" sz="3200" dirty="0">
              <a:solidFill>
                <a:schemeClr val="bg1"/>
              </a:solidFill>
              <a:latin typeface="+mn-ea"/>
            </a:endParaRPr>
          </a:p>
          <a:p>
            <a:r>
              <a:rPr kumimoji="1" lang="en-US" altLang="ja-JP" sz="3200" dirty="0">
                <a:solidFill>
                  <a:schemeClr val="bg1"/>
                </a:solidFill>
                <a:latin typeface="+mn-ea"/>
              </a:rPr>
              <a:t>220 </a:t>
            </a:r>
            <a:r>
              <a:rPr kumimoji="1" lang="ja-JP" altLang="en-US" sz="3200" dirty="0">
                <a:solidFill>
                  <a:schemeClr val="bg1"/>
                </a:solidFill>
                <a:latin typeface="+mn-ea"/>
              </a:rPr>
              <a:t>加藤 稔朗</a:t>
            </a:r>
          </a:p>
        </p:txBody>
      </p:sp>
      <p:sp>
        <p:nvSpPr>
          <p:cNvPr id="4" name="スライド番号プレースホルダー 3">
            <a:extLst>
              <a:ext uri="{FF2B5EF4-FFF2-40B4-BE49-F238E27FC236}">
                <a16:creationId xmlns="" xmlns:a16="http://schemas.microsoft.com/office/drawing/2014/main" id="{2AEE9859-9B87-47C0-BB43-A9CF1585034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テキスト ボックス 4">
            <a:extLst>
              <a:ext uri="{FF2B5EF4-FFF2-40B4-BE49-F238E27FC236}">
                <a16:creationId xmlns="" xmlns:a16="http://schemas.microsoft.com/office/drawing/2014/main" id="{C6FD9C2A-9D39-46BE-A093-F94C205B86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8578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例</a:t>
            </a:r>
            <a:r>
              <a:rPr kumimoji="1" lang="en-US" altLang="ja-JP" sz="4800" dirty="0"/>
              <a:t>)</a:t>
            </a:r>
            <a:r>
              <a:rPr kumimoji="1" lang="ja-JP" altLang="en-US" sz="4800" dirty="0"/>
              <a:t>ストップワーズ</a:t>
            </a:r>
          </a:p>
        </p:txBody>
      </p:sp>
      <p:sp>
        <p:nvSpPr>
          <p:cNvPr id="4" name="スライド番号プレースホルダー 3">
            <a:extLst>
              <a:ext uri="{FF2B5EF4-FFF2-40B4-BE49-F238E27FC236}">
                <a16:creationId xmlns=""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テキスト ボックス 7">
            <a:extLst>
              <a:ext uri="{FF2B5EF4-FFF2-40B4-BE49-F238E27FC236}">
                <a16:creationId xmlns="" xmlns:a16="http://schemas.microsoft.com/office/drawing/2014/main" id="{4AB3728E-592E-4349-97D3-8CB96546DDAB}"/>
              </a:ext>
            </a:extLst>
          </p:cNvPr>
          <p:cNvSpPr txBox="1"/>
          <p:nvPr/>
        </p:nvSpPr>
        <p:spPr>
          <a:xfrm>
            <a:off x="692133" y="3691305"/>
            <a:ext cx="517451" cy="707886"/>
          </a:xfrm>
          <a:prstGeom prst="rect">
            <a:avLst/>
          </a:prstGeom>
          <a:noFill/>
        </p:spPr>
        <p:txBody>
          <a:bodyPr wrap="square" rtlCol="0">
            <a:spAutoFit/>
          </a:bodyPr>
          <a:lstStyle/>
          <a:p>
            <a:r>
              <a:rPr kumimoji="1" lang="ja-JP" altLang="en-US" sz="4000" dirty="0">
                <a:solidFill>
                  <a:srgbClr val="69D8FF"/>
                </a:solidFill>
              </a:rPr>
              <a:t>③</a:t>
            </a:r>
          </a:p>
        </p:txBody>
      </p:sp>
      <p:sp>
        <p:nvSpPr>
          <p:cNvPr id="9" name="テキスト ボックス 8">
            <a:extLst>
              <a:ext uri="{FF2B5EF4-FFF2-40B4-BE49-F238E27FC236}">
                <a16:creationId xmlns="" xmlns:a16="http://schemas.microsoft.com/office/drawing/2014/main" id="{18A5EB3A-521D-4FA6-92E0-4D344CB498F5}"/>
              </a:ext>
            </a:extLst>
          </p:cNvPr>
          <p:cNvSpPr txBox="1"/>
          <p:nvPr/>
        </p:nvSpPr>
        <p:spPr>
          <a:xfrm>
            <a:off x="692010" y="4495030"/>
            <a:ext cx="517451" cy="707886"/>
          </a:xfrm>
          <a:prstGeom prst="rect">
            <a:avLst/>
          </a:prstGeom>
          <a:noFill/>
        </p:spPr>
        <p:txBody>
          <a:bodyPr wrap="square" rtlCol="0">
            <a:spAutoFit/>
          </a:bodyPr>
          <a:lstStyle/>
          <a:p>
            <a:r>
              <a:rPr kumimoji="1" lang="ja-JP" altLang="en-US" sz="4000" dirty="0">
                <a:solidFill>
                  <a:srgbClr val="69D8FF"/>
                </a:solidFill>
              </a:rPr>
              <a:t>④</a:t>
            </a:r>
          </a:p>
        </p:txBody>
      </p:sp>
      <p:sp>
        <p:nvSpPr>
          <p:cNvPr id="10" name="テキスト ボックス 9">
            <a:extLst>
              <a:ext uri="{FF2B5EF4-FFF2-40B4-BE49-F238E27FC236}">
                <a16:creationId xmlns="" xmlns:a16="http://schemas.microsoft.com/office/drawing/2014/main" id="{05D9DB0A-84FB-48EE-8A86-421961C5D9C6}"/>
              </a:ext>
            </a:extLst>
          </p:cNvPr>
          <p:cNvSpPr txBox="1"/>
          <p:nvPr/>
        </p:nvSpPr>
        <p:spPr>
          <a:xfrm>
            <a:off x="4700178" y="2645629"/>
            <a:ext cx="517451" cy="707886"/>
          </a:xfrm>
          <a:prstGeom prst="rect">
            <a:avLst/>
          </a:prstGeom>
          <a:noFill/>
        </p:spPr>
        <p:txBody>
          <a:bodyPr wrap="square" rtlCol="0">
            <a:spAutoFit/>
          </a:bodyPr>
          <a:lstStyle/>
          <a:p>
            <a:r>
              <a:rPr kumimoji="1" lang="ja-JP" altLang="en-US" sz="4000" dirty="0">
                <a:solidFill>
                  <a:srgbClr val="FB9205"/>
                </a:solidFill>
              </a:rPr>
              <a:t>⑤</a:t>
            </a:r>
          </a:p>
        </p:txBody>
      </p:sp>
      <p:sp>
        <p:nvSpPr>
          <p:cNvPr id="11" name="テキスト ボックス 10">
            <a:extLst>
              <a:ext uri="{FF2B5EF4-FFF2-40B4-BE49-F238E27FC236}">
                <a16:creationId xmlns="" xmlns:a16="http://schemas.microsoft.com/office/drawing/2014/main" id="{0F9CED7E-B2F6-4F9E-B0AF-F047DCAEE8A7}"/>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5" name="テキスト ボックス 4">
            <a:extLst>
              <a:ext uri="{FF2B5EF4-FFF2-40B4-BE49-F238E27FC236}">
                <a16:creationId xmlns="" xmlns:a16="http://schemas.microsoft.com/office/drawing/2014/main" id="{4F6B3DB3-61F0-497E-926F-5CC4BA998305}"/>
              </a:ext>
            </a:extLst>
          </p:cNvPr>
          <p:cNvSpPr txBox="1"/>
          <p:nvPr/>
        </p:nvSpPr>
        <p:spPr>
          <a:xfrm>
            <a:off x="336726" y="2696188"/>
            <a:ext cx="4010847" cy="646331"/>
          </a:xfrm>
          <a:prstGeom prst="rect">
            <a:avLst/>
          </a:prstGeom>
          <a:noFill/>
          <a:ln w="28575">
            <a:solidFill>
              <a:srgbClr val="FB9205"/>
            </a:solidFill>
          </a:ln>
        </p:spPr>
        <p:txBody>
          <a:bodyPr wrap="square" rtlCol="0">
            <a:spAutoFit/>
          </a:bodyPr>
          <a:lstStyle/>
          <a:p>
            <a:r>
              <a:rPr kumimoji="1" lang="ja-JP" altLang="en-US" dirty="0"/>
              <a:t>全ての名詞</a:t>
            </a:r>
            <a:r>
              <a:rPr kumimoji="1" lang="en-US" altLang="ja-JP" dirty="0"/>
              <a:t>(</a:t>
            </a:r>
            <a:r>
              <a:rPr kumimoji="1" lang="ja-JP" altLang="en-US" dirty="0">
                <a:solidFill>
                  <a:srgbClr val="69D8FF"/>
                </a:solidFill>
              </a:rPr>
              <a:t>③</a:t>
            </a:r>
            <a:r>
              <a:rPr kumimoji="1" lang="en-US" altLang="ja-JP" dirty="0"/>
              <a:t>)</a:t>
            </a:r>
            <a:r>
              <a:rPr kumimoji="1" lang="ja-JP" altLang="en-US" dirty="0" err="1"/>
              <a:t>ー</a:t>
            </a:r>
            <a:r>
              <a:rPr kumimoji="1" lang="ja-JP" altLang="en-US" dirty="0"/>
              <a:t>ストップワーズ</a:t>
            </a:r>
            <a:r>
              <a:rPr kumimoji="1" lang="en-US" altLang="ja-JP" dirty="0"/>
              <a:t>(</a:t>
            </a:r>
            <a:r>
              <a:rPr kumimoji="1" lang="ja-JP" altLang="en-US" dirty="0">
                <a:solidFill>
                  <a:srgbClr val="69D8FF"/>
                </a:solidFill>
              </a:rPr>
              <a:t>②</a:t>
            </a:r>
            <a:r>
              <a:rPr kumimoji="1" lang="en-US" altLang="ja-JP" dirty="0"/>
              <a:t>)</a:t>
            </a:r>
          </a:p>
          <a:p>
            <a:r>
              <a:rPr kumimoji="1" lang="ja-JP" altLang="en-US" dirty="0"/>
              <a:t>＝解析対象</a:t>
            </a:r>
            <a:r>
              <a:rPr kumimoji="1" lang="en-US" altLang="ja-JP" dirty="0"/>
              <a:t>(</a:t>
            </a:r>
            <a:r>
              <a:rPr kumimoji="1" lang="ja-JP" altLang="en-US" dirty="0">
                <a:solidFill>
                  <a:srgbClr val="69D8FF"/>
                </a:solidFill>
              </a:rPr>
              <a:t>④</a:t>
            </a:r>
            <a:r>
              <a:rPr kumimoji="1" lang="en-US" altLang="ja-JP" dirty="0"/>
              <a:t>)</a:t>
            </a:r>
          </a:p>
        </p:txBody>
      </p:sp>
      <p:pic>
        <p:nvPicPr>
          <p:cNvPr id="12" name="図 11">
            <a:extLst>
              <a:ext uri="{FF2B5EF4-FFF2-40B4-BE49-F238E27FC236}">
                <a16:creationId xmlns="" xmlns:a16="http://schemas.microsoft.com/office/drawing/2014/main" id="{0F7D0CD6-8BC9-4BA1-B30B-195BEDE46077}"/>
              </a:ext>
            </a:extLst>
          </p:cNvPr>
          <p:cNvPicPr>
            <a:picLocks noChangeAspect="1"/>
          </p:cNvPicPr>
          <p:nvPr/>
        </p:nvPicPr>
        <p:blipFill>
          <a:blip r:embed="rId3"/>
          <a:stretch>
            <a:fillRect/>
          </a:stretch>
        </p:blipFill>
        <p:spPr>
          <a:xfrm>
            <a:off x="5297897" y="2410127"/>
            <a:ext cx="6770057" cy="1185339"/>
          </a:xfrm>
          <a:prstGeom prst="rect">
            <a:avLst/>
          </a:prstGeom>
        </p:spPr>
      </p:pic>
      <p:sp>
        <p:nvSpPr>
          <p:cNvPr id="14" name="Rectangle 1">
            <a:extLst>
              <a:ext uri="{FF2B5EF4-FFF2-40B4-BE49-F238E27FC236}">
                <a16:creationId xmlns="" xmlns:a16="http://schemas.microsoft.com/office/drawing/2014/main" id="{C969114D-8BE1-4A42-98E8-84777A851F5A}"/>
              </a:ext>
            </a:extLst>
          </p:cNvPr>
          <p:cNvSpPr>
            <a:spLocks noChangeArrowheads="1"/>
          </p:cNvSpPr>
          <p:nvPr/>
        </p:nvSpPr>
        <p:spPr bwMode="auto">
          <a:xfrm>
            <a:off x="1361647" y="3796443"/>
            <a:ext cx="981751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mn-ea"/>
              </a:rPr>
              <a:t>['電車', '座席', '足元', '色', '</a:t>
            </a:r>
            <a:r>
              <a:rPr kumimoji="0" lang="ja-JP" altLang="ja-JP" b="0" i="0" u="none" strike="noStrike" cap="none" normalizeH="0" baseline="0" dirty="0">
                <a:ln>
                  <a:noFill/>
                </a:ln>
                <a:solidFill>
                  <a:srgbClr val="FB9205"/>
                </a:solidFill>
                <a:effectLst/>
                <a:latin typeface="+mn-ea"/>
              </a:rPr>
              <a:t>こと</a:t>
            </a:r>
            <a:r>
              <a:rPr kumimoji="0" lang="ja-JP" altLang="ja-JP" b="0" i="0" u="none" strike="noStrike" cap="none" normalizeH="0" baseline="0" dirty="0">
                <a:ln>
                  <a:noFill/>
                </a:ln>
                <a:solidFill>
                  <a:srgbClr val="000000"/>
                </a:solidFill>
                <a:effectLst/>
                <a:latin typeface="+mn-ea"/>
              </a:rPr>
              <a:t>', '新型', '車両', '</a:t>
            </a:r>
            <a:r>
              <a:rPr kumimoji="0" lang="ja-JP" altLang="ja-JP" b="0" i="0" u="none" strike="noStrike" cap="none" normalizeH="0" baseline="0" dirty="0">
                <a:ln>
                  <a:noFill/>
                </a:ln>
                <a:solidFill>
                  <a:srgbClr val="FB9205"/>
                </a:solidFill>
                <a:effectLst/>
                <a:latin typeface="+mn-ea"/>
              </a:rPr>
              <a:t>これ</a:t>
            </a:r>
            <a:r>
              <a:rPr kumimoji="0" lang="ja-JP" altLang="ja-JP" b="0" i="0" u="none" strike="noStrike" cap="none" normalizeH="0" baseline="0" dirty="0">
                <a:ln>
                  <a:noFill/>
                </a:ln>
                <a:solidFill>
                  <a:srgbClr val="000000"/>
                </a:solidFill>
                <a:effectLst/>
                <a:latin typeface="+mn-ea"/>
              </a:rPr>
              <a:t>', '人', '足', '範囲', '</a:t>
            </a:r>
            <a:r>
              <a:rPr kumimoji="0" lang="ja-JP" altLang="ja-JP" b="0" i="0" u="none" strike="noStrike" cap="none" normalizeH="0" baseline="0" dirty="0">
                <a:ln>
                  <a:noFill/>
                </a:ln>
                <a:solidFill>
                  <a:srgbClr val="FB9205"/>
                </a:solidFill>
                <a:effectLst/>
                <a:latin typeface="+mn-ea"/>
              </a:rPr>
              <a:t>こと</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これ</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時</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よう</a:t>
            </a:r>
            <a:r>
              <a:rPr kumimoji="0" lang="ja-JP" altLang="ja-JP" b="0" i="0" u="none" strike="noStrike" cap="none" normalizeH="0" baseline="0" dirty="0">
                <a:ln>
                  <a:noFill/>
                </a:ln>
                <a:solidFill>
                  <a:srgbClr val="000000"/>
                </a:solidFill>
                <a:effectLst/>
                <a:latin typeface="+mn-ea"/>
              </a:rPr>
              <a:t>', '気', '優先', '席', 'シルバー', 'シート', '</a:t>
            </a:r>
            <a:r>
              <a:rPr kumimoji="0" lang="ja-JP" altLang="ja-JP" b="0" i="0" u="none" strike="noStrike" cap="none" normalizeH="0" baseline="0" dirty="0">
                <a:ln>
                  <a:noFill/>
                </a:ln>
                <a:solidFill>
                  <a:srgbClr val="FB9205"/>
                </a:solidFill>
                <a:effectLst/>
                <a:latin typeface="+mn-ea"/>
              </a:rPr>
              <a:t>とき</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よう</a:t>
            </a:r>
            <a:r>
              <a:rPr kumimoji="0" lang="ja-JP" altLang="ja-JP" b="0" i="0" u="none" strike="noStrike" cap="none" normalizeH="0" baseline="0" dirty="0">
                <a:ln>
                  <a:noFill/>
                </a:ln>
                <a:solidFill>
                  <a:srgbClr val="000000"/>
                </a:solidFill>
                <a:effectLst/>
                <a:latin typeface="+mn-ea"/>
              </a:rPr>
              <a:t>', '感覚', '床', '</a:t>
            </a:r>
            <a:r>
              <a:rPr kumimoji="0" lang="ja-JP" altLang="ja-JP" b="0" i="0" u="none" strike="noStrike" cap="none" normalizeH="0" baseline="0" dirty="0">
                <a:ln>
                  <a:noFill/>
                </a:ln>
                <a:solidFill>
                  <a:srgbClr val="FB9205"/>
                </a:solidFill>
                <a:effectLst/>
                <a:latin typeface="+mn-ea"/>
              </a:rPr>
              <a:t>こと</a:t>
            </a:r>
            <a:r>
              <a:rPr kumimoji="0" lang="ja-JP" altLang="ja-JP" b="0" i="0" u="none" strike="noStrike" cap="none" normalizeH="0" baseline="0" dirty="0">
                <a:ln>
                  <a:noFill/>
                </a:ln>
                <a:solidFill>
                  <a:srgbClr val="000000"/>
                </a:solidFill>
                <a:effectLst/>
                <a:latin typeface="+mn-ea"/>
              </a:rPr>
              <a:t>', '空中', '足', '組み', '同様']</a:t>
            </a:r>
            <a:r>
              <a:rPr kumimoji="0" lang="ja-JP" altLang="ja-JP" b="0" i="0" u="none" strike="noStrike" cap="none" normalizeH="0" baseline="0" dirty="0">
                <a:ln>
                  <a:noFill/>
                </a:ln>
                <a:solidFill>
                  <a:schemeClr val="tx1"/>
                </a:solidFill>
                <a:effectLst/>
                <a:latin typeface="+mn-ea"/>
              </a:rPr>
              <a:t> </a:t>
            </a:r>
          </a:p>
        </p:txBody>
      </p:sp>
      <p:sp>
        <p:nvSpPr>
          <p:cNvPr id="15" name="Rectangle 2">
            <a:extLst>
              <a:ext uri="{FF2B5EF4-FFF2-40B4-BE49-F238E27FC236}">
                <a16:creationId xmlns="" xmlns:a16="http://schemas.microsoft.com/office/drawing/2014/main" id="{61515F2B-5838-4D3C-964B-8D7DEC129492}"/>
              </a:ext>
            </a:extLst>
          </p:cNvPr>
          <p:cNvSpPr>
            <a:spLocks noChangeArrowheads="1"/>
          </p:cNvSpPr>
          <p:nvPr/>
        </p:nvSpPr>
        <p:spPr bwMode="auto">
          <a:xfrm>
            <a:off x="1361647" y="4503313"/>
            <a:ext cx="1021343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mn-ea"/>
                <a:cs typeface="Courier New" panose="02070309020205020404" pitchFamily="49" charset="0"/>
              </a:rPr>
              <a:t>['電車', '座席', '足元', '色', '新型', '車両', '人', '足', '範囲', '気', '優先', '席', 'シルバー', 'シート', '感覚', '床', '空中', '足', '組み', '同様']</a:t>
            </a:r>
            <a:r>
              <a:rPr kumimoji="0" lang="ja-JP" altLang="ja-JP"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3289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883148-3B05-4EBA-8D8D-4A387550329B}"/>
              </a:ext>
            </a:extLst>
          </p:cNvPr>
          <p:cNvSpPr>
            <a:spLocks noGrp="1"/>
          </p:cNvSpPr>
          <p:nvPr>
            <p:ph type="title"/>
          </p:nvPr>
        </p:nvSpPr>
        <p:spPr/>
        <p:txBody>
          <a:bodyPr/>
          <a:lstStyle/>
          <a:p>
            <a:r>
              <a:rPr kumimoji="1" lang="ja-JP" altLang="en-US" dirty="0"/>
              <a:t>内包表記</a:t>
            </a:r>
            <a:r>
              <a:rPr kumimoji="1" lang="en-US" altLang="ja-JP" dirty="0"/>
              <a:t>(</a:t>
            </a:r>
            <a:r>
              <a:rPr kumimoji="1" lang="ja-JP" altLang="en-US" dirty="0"/>
              <a:t>おまけ</a:t>
            </a:r>
            <a:r>
              <a:rPr kumimoji="1" lang="en-US" altLang="ja-JP" dirty="0"/>
              <a:t>)</a:t>
            </a:r>
            <a:endParaRPr kumimoji="1" lang="ja-JP" altLang="en-US" dirty="0"/>
          </a:p>
        </p:txBody>
      </p:sp>
      <p:sp>
        <p:nvSpPr>
          <p:cNvPr id="3" name="コンテンツ プレースホルダー 2">
            <a:extLst>
              <a:ext uri="{FF2B5EF4-FFF2-40B4-BE49-F238E27FC236}">
                <a16:creationId xmlns="" xmlns:a16="http://schemas.microsoft.com/office/drawing/2014/main" id="{D20C2378-9F5C-4F92-BE31-6DD8C6B8DA10}"/>
              </a:ext>
            </a:extLst>
          </p:cNvPr>
          <p:cNvSpPr>
            <a:spLocks noGrp="1"/>
          </p:cNvSpPr>
          <p:nvPr>
            <p:ph idx="1"/>
          </p:nvPr>
        </p:nvSpPr>
        <p:spPr>
          <a:xfrm>
            <a:off x="1154954" y="2385848"/>
            <a:ext cx="10595612" cy="1257077"/>
          </a:xfrm>
        </p:spPr>
        <p:txBody>
          <a:bodyPr>
            <a:normAutofit/>
          </a:bodyPr>
          <a:lstStyle/>
          <a:p>
            <a:pPr marL="0" indent="0">
              <a:buNone/>
            </a:pPr>
            <a:r>
              <a:rPr lang="en-US" altLang="ja-JP" sz="2400" dirty="0" err="1">
                <a:latin typeface="+mn-ea"/>
              </a:rPr>
              <a:t>clear_word</a:t>
            </a:r>
            <a:r>
              <a:rPr lang="en-US" altLang="ja-JP" sz="2400" dirty="0">
                <a:latin typeface="+mn-ea"/>
              </a:rPr>
              <a:t> = [word </a:t>
            </a:r>
            <a:r>
              <a:rPr lang="en-US" altLang="ja-JP" sz="2400" dirty="0">
                <a:solidFill>
                  <a:srgbClr val="FB9205"/>
                </a:solidFill>
                <a:latin typeface="+mn-ea"/>
              </a:rPr>
              <a:t>for</a:t>
            </a:r>
            <a:r>
              <a:rPr lang="en-US" altLang="ja-JP" sz="2400" dirty="0">
                <a:latin typeface="+mn-ea"/>
              </a:rPr>
              <a:t> word in </a:t>
            </a:r>
            <a:r>
              <a:rPr lang="en-US" altLang="ja-JP" sz="2400" dirty="0" err="1">
                <a:latin typeface="+mn-ea"/>
              </a:rPr>
              <a:t>mecab_analysis</a:t>
            </a:r>
            <a:r>
              <a:rPr lang="en-US" altLang="ja-JP" sz="2400" dirty="0">
                <a:latin typeface="+mn-ea"/>
              </a:rPr>
              <a:t>(blog) </a:t>
            </a:r>
          </a:p>
          <a:p>
            <a:pPr marL="0" indent="0">
              <a:buNone/>
            </a:pPr>
            <a:r>
              <a:rPr lang="ja-JP" altLang="en-US" sz="2400" dirty="0">
                <a:latin typeface="+mn-ea"/>
              </a:rPr>
              <a:t>　　　　　　　　</a:t>
            </a:r>
            <a:r>
              <a:rPr lang="en-US" altLang="ja-JP" sz="2400" dirty="0">
                <a:solidFill>
                  <a:srgbClr val="FB9205"/>
                </a:solidFill>
                <a:latin typeface="+mn-ea"/>
              </a:rPr>
              <a:t>if</a:t>
            </a:r>
            <a:r>
              <a:rPr lang="en-US" altLang="ja-JP" sz="2400" dirty="0">
                <a:latin typeface="+mn-ea"/>
              </a:rPr>
              <a:t> word not in </a:t>
            </a:r>
            <a:r>
              <a:rPr lang="en-US" altLang="ja-JP" sz="2400" dirty="0" err="1">
                <a:latin typeface="+mn-ea"/>
              </a:rPr>
              <a:t>stop_words</a:t>
            </a:r>
            <a:r>
              <a:rPr lang="en-US" altLang="ja-JP" sz="2400" dirty="0">
                <a:latin typeface="+mn-ea"/>
              </a:rPr>
              <a:t>]</a:t>
            </a:r>
          </a:p>
          <a:p>
            <a:pPr marL="0" indent="0">
              <a:buNone/>
            </a:pPr>
            <a:endParaRPr kumimoji="1" lang="en-US" altLang="ja-JP" sz="2400" dirty="0">
              <a:latin typeface="+mn-ea"/>
            </a:endParaRPr>
          </a:p>
        </p:txBody>
      </p:sp>
      <p:sp>
        <p:nvSpPr>
          <p:cNvPr id="4" name="スライド番号プレースホルダー 3">
            <a:extLst>
              <a:ext uri="{FF2B5EF4-FFF2-40B4-BE49-F238E27FC236}">
                <a16:creationId xmlns="" xmlns:a16="http://schemas.microsoft.com/office/drawing/2014/main" id="{CE283CF4-B8E4-4812-9D35-95264C1E805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テキスト ボックス 5">
            <a:extLst>
              <a:ext uri="{FF2B5EF4-FFF2-40B4-BE49-F238E27FC236}">
                <a16:creationId xmlns="" xmlns:a16="http://schemas.microsoft.com/office/drawing/2014/main" id="{B227CD6C-A355-4923-A993-BB120EEDEB43}"/>
              </a:ext>
            </a:extLst>
          </p:cNvPr>
          <p:cNvSpPr txBox="1"/>
          <p:nvPr/>
        </p:nvSpPr>
        <p:spPr>
          <a:xfrm>
            <a:off x="1154954" y="4260141"/>
            <a:ext cx="5561156" cy="1569660"/>
          </a:xfrm>
          <a:prstGeom prst="rect">
            <a:avLst/>
          </a:prstGeom>
          <a:noFill/>
        </p:spPr>
        <p:txBody>
          <a:bodyPr wrap="square" rtlCol="0">
            <a:spAutoFit/>
          </a:bodyPr>
          <a:lstStyle/>
          <a:p>
            <a:r>
              <a:rPr kumimoji="1" lang="en-US" altLang="ja-JP" sz="2400" dirty="0" err="1">
                <a:latin typeface="+mn-ea"/>
              </a:rPr>
              <a:t>clear_word</a:t>
            </a:r>
            <a:r>
              <a:rPr kumimoji="1" lang="en-US" altLang="ja-JP" sz="2400" dirty="0">
                <a:latin typeface="+mn-ea"/>
              </a:rPr>
              <a:t> = []</a:t>
            </a:r>
          </a:p>
          <a:p>
            <a:r>
              <a:rPr kumimoji="1" lang="en-US" altLang="ja-JP" sz="2400" dirty="0">
                <a:solidFill>
                  <a:srgbClr val="FB9205"/>
                </a:solidFill>
                <a:latin typeface="+mn-ea"/>
              </a:rPr>
              <a:t>for</a:t>
            </a:r>
            <a:r>
              <a:rPr kumimoji="1" lang="en-US" altLang="ja-JP" sz="2400" dirty="0">
                <a:latin typeface="+mn-ea"/>
              </a:rPr>
              <a:t> word in </a:t>
            </a:r>
            <a:r>
              <a:rPr kumimoji="1" lang="en-US" altLang="ja-JP" sz="2400" dirty="0" err="1">
                <a:latin typeface="+mn-ea"/>
              </a:rPr>
              <a:t>mecab_analysis</a:t>
            </a:r>
            <a:r>
              <a:rPr kumimoji="1" lang="en-US" altLang="ja-JP" sz="2400" dirty="0">
                <a:latin typeface="+mn-ea"/>
              </a:rPr>
              <a:t>(blog):</a:t>
            </a:r>
          </a:p>
          <a:p>
            <a:r>
              <a:rPr kumimoji="1" lang="en-US" altLang="ja-JP" sz="2400" dirty="0">
                <a:latin typeface="+mn-ea"/>
              </a:rPr>
              <a:t>    </a:t>
            </a:r>
            <a:r>
              <a:rPr kumimoji="1" lang="en-US" altLang="ja-JP" sz="2400" dirty="0">
                <a:solidFill>
                  <a:srgbClr val="FB9205"/>
                </a:solidFill>
                <a:latin typeface="+mn-ea"/>
              </a:rPr>
              <a:t>if</a:t>
            </a:r>
            <a:r>
              <a:rPr kumimoji="1" lang="en-US" altLang="ja-JP" sz="2400" dirty="0">
                <a:latin typeface="+mn-ea"/>
              </a:rPr>
              <a:t> word not in </a:t>
            </a:r>
            <a:r>
              <a:rPr kumimoji="1" lang="en-US" altLang="ja-JP" sz="2400" dirty="0" err="1">
                <a:latin typeface="+mn-ea"/>
              </a:rPr>
              <a:t>stop_words</a:t>
            </a:r>
            <a:r>
              <a:rPr kumimoji="1" lang="en-US" altLang="ja-JP" sz="2400" dirty="0">
                <a:latin typeface="+mn-ea"/>
              </a:rPr>
              <a:t>:</a:t>
            </a:r>
          </a:p>
          <a:p>
            <a:r>
              <a:rPr kumimoji="1" lang="en-US" altLang="ja-JP" sz="2400" dirty="0">
                <a:latin typeface="+mn-ea"/>
              </a:rPr>
              <a:t>        </a:t>
            </a:r>
            <a:r>
              <a:rPr kumimoji="1" lang="en-US" altLang="ja-JP" sz="2400" dirty="0" err="1">
                <a:latin typeface="+mn-ea"/>
              </a:rPr>
              <a:t>clear_word.append</a:t>
            </a:r>
            <a:r>
              <a:rPr kumimoji="1" lang="en-US" altLang="ja-JP" sz="2400" dirty="0">
                <a:latin typeface="+mn-ea"/>
              </a:rPr>
              <a:t>(word)</a:t>
            </a:r>
            <a:endParaRPr kumimoji="1" lang="ja-JP" altLang="en-US" sz="2400" dirty="0">
              <a:latin typeface="+mn-ea"/>
            </a:endParaRPr>
          </a:p>
        </p:txBody>
      </p:sp>
      <p:cxnSp>
        <p:nvCxnSpPr>
          <p:cNvPr id="8" name="直線コネクタ 7">
            <a:extLst>
              <a:ext uri="{FF2B5EF4-FFF2-40B4-BE49-F238E27FC236}">
                <a16:creationId xmlns="" xmlns:a16="http://schemas.microsoft.com/office/drawing/2014/main" id="{1587407B-24B1-41F6-BFE3-21396E226CB0}"/>
              </a:ext>
            </a:extLst>
          </p:cNvPr>
          <p:cNvCxnSpPr/>
          <p:nvPr/>
        </p:nvCxnSpPr>
        <p:spPr>
          <a:xfrm>
            <a:off x="1154954" y="2027182"/>
            <a:ext cx="0" cy="4351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 xmlns:a16="http://schemas.microsoft.com/office/drawing/2014/main" id="{EEA16F00-1E9A-4A4D-8FC2-54B02E3BB02C}"/>
              </a:ext>
            </a:extLst>
          </p:cNvPr>
          <p:cNvSpPr txBox="1"/>
          <p:nvPr/>
        </p:nvSpPr>
        <p:spPr>
          <a:xfrm>
            <a:off x="530655" y="2287697"/>
            <a:ext cx="517451" cy="707886"/>
          </a:xfrm>
          <a:prstGeom prst="rect">
            <a:avLst/>
          </a:prstGeom>
          <a:noFill/>
        </p:spPr>
        <p:txBody>
          <a:bodyPr wrap="square" rtlCol="0">
            <a:spAutoFit/>
          </a:bodyPr>
          <a:lstStyle/>
          <a:p>
            <a:r>
              <a:rPr kumimoji="1" lang="ja-JP" altLang="en-US" sz="4000" dirty="0">
                <a:solidFill>
                  <a:srgbClr val="FB9205"/>
                </a:solidFill>
              </a:rPr>
              <a:t>⑤</a:t>
            </a:r>
          </a:p>
        </p:txBody>
      </p:sp>
      <p:sp>
        <p:nvSpPr>
          <p:cNvPr id="11" name="テキスト ボックス 10">
            <a:extLst>
              <a:ext uri="{FF2B5EF4-FFF2-40B4-BE49-F238E27FC236}">
                <a16:creationId xmlns="" xmlns:a16="http://schemas.microsoft.com/office/drawing/2014/main" id="{1CF28E98-CB94-44BD-B8E7-EA72CD5D94DF}"/>
              </a:ext>
            </a:extLst>
          </p:cNvPr>
          <p:cNvSpPr txBox="1"/>
          <p:nvPr/>
        </p:nvSpPr>
        <p:spPr>
          <a:xfrm>
            <a:off x="527151" y="4202823"/>
            <a:ext cx="517451" cy="707886"/>
          </a:xfrm>
          <a:prstGeom prst="rect">
            <a:avLst/>
          </a:prstGeom>
          <a:noFill/>
        </p:spPr>
        <p:txBody>
          <a:bodyPr wrap="square" rtlCol="0">
            <a:spAutoFit/>
          </a:bodyPr>
          <a:lstStyle/>
          <a:p>
            <a:r>
              <a:rPr kumimoji="1" lang="ja-JP" altLang="en-US" sz="4000" dirty="0">
                <a:solidFill>
                  <a:srgbClr val="FB9205"/>
                </a:solidFill>
              </a:rPr>
              <a:t>⑥</a:t>
            </a:r>
          </a:p>
        </p:txBody>
      </p:sp>
      <p:sp>
        <p:nvSpPr>
          <p:cNvPr id="12" name="次の値と等しい 11">
            <a:extLst>
              <a:ext uri="{FF2B5EF4-FFF2-40B4-BE49-F238E27FC236}">
                <a16:creationId xmlns="" xmlns:a16="http://schemas.microsoft.com/office/drawing/2014/main" id="{9D161DEB-9FE4-41B9-8A11-49EA3DC3FA31}"/>
              </a:ext>
            </a:extLst>
          </p:cNvPr>
          <p:cNvSpPr/>
          <p:nvPr/>
        </p:nvSpPr>
        <p:spPr>
          <a:xfrm rot="5400000">
            <a:off x="3103978" y="3414735"/>
            <a:ext cx="1136411" cy="68039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 xmlns:a16="http://schemas.microsoft.com/office/drawing/2014/main" id="{66C50B4E-F1ED-45CB-90AF-65CEE47A6129}"/>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7" name="テキスト ボックス 6">
            <a:extLst>
              <a:ext uri="{FF2B5EF4-FFF2-40B4-BE49-F238E27FC236}">
                <a16:creationId xmlns="" xmlns:a16="http://schemas.microsoft.com/office/drawing/2014/main" id="{27EE992C-E8EE-4D12-BFAA-22488FA7B2A7}"/>
              </a:ext>
            </a:extLst>
          </p:cNvPr>
          <p:cNvSpPr txBox="1"/>
          <p:nvPr/>
        </p:nvSpPr>
        <p:spPr>
          <a:xfrm>
            <a:off x="3119310" y="6183683"/>
            <a:ext cx="6666900" cy="461665"/>
          </a:xfrm>
          <a:prstGeom prst="rect">
            <a:avLst/>
          </a:prstGeom>
          <a:noFill/>
        </p:spPr>
        <p:txBody>
          <a:bodyPr wrap="square" rtlCol="0">
            <a:spAutoFit/>
          </a:bodyPr>
          <a:lstStyle/>
          <a:p>
            <a:r>
              <a:rPr kumimoji="1" lang="en-US" altLang="ja-JP" sz="2400" dirty="0">
                <a:latin typeface="+mn-ea"/>
              </a:rPr>
              <a:t>append:</a:t>
            </a:r>
            <a:r>
              <a:rPr kumimoji="1" lang="ja-JP" altLang="en-US" sz="2400" dirty="0">
                <a:latin typeface="+mn-ea"/>
              </a:rPr>
              <a:t>リストに要素を追加するメソッド</a:t>
            </a:r>
          </a:p>
        </p:txBody>
      </p:sp>
    </p:spTree>
    <p:extLst>
      <p:ext uri="{BB962C8B-B14F-4D97-AF65-F5344CB8AC3E}">
        <p14:creationId xmlns:p14="http://schemas.microsoft.com/office/powerpoint/2010/main" val="415992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565903" y="2309426"/>
            <a:ext cx="5645711" cy="3670960"/>
          </a:xfrm>
        </p:spPr>
        <p:txBody>
          <a:bodyPr>
            <a:normAutofit/>
          </a:bodyPr>
          <a:lstStyle/>
          <a:p>
            <a:r>
              <a:rPr lang="ja-JP" altLang="en-US" sz="4000" dirty="0">
                <a:latin typeface="+mn-ea"/>
              </a:rPr>
              <a:t>前処理</a:t>
            </a:r>
            <a:endParaRPr lang="en-US" altLang="ja-JP" sz="4000" dirty="0">
              <a:latin typeface="+mn-ea"/>
            </a:endParaRPr>
          </a:p>
          <a:p>
            <a:pPr marL="0" indent="0">
              <a:buNone/>
            </a:pPr>
            <a:r>
              <a:rPr lang="ja-JP" altLang="en-US" sz="4000" dirty="0">
                <a:latin typeface="+mn-ea"/>
              </a:rPr>
              <a:t>　・解析精度向上</a:t>
            </a:r>
            <a:endParaRPr lang="en-US" altLang="ja-JP" sz="4000" dirty="0">
              <a:latin typeface="+mn-ea"/>
            </a:endParaRPr>
          </a:p>
          <a:p>
            <a:pPr marL="0" indent="0">
              <a:buNone/>
            </a:pPr>
            <a:r>
              <a:rPr lang="ja-JP" altLang="en-US" sz="4000" dirty="0">
                <a:latin typeface="+mn-ea"/>
              </a:rPr>
              <a:t>　・方法</a:t>
            </a:r>
            <a:endParaRPr lang="en-US" altLang="ja-JP" sz="4000" dirty="0">
              <a:latin typeface="+mn-ea"/>
            </a:endParaRPr>
          </a:p>
          <a:p>
            <a:pPr marL="0" indent="0">
              <a:buNone/>
            </a:pPr>
            <a:r>
              <a:rPr lang="ja-JP" altLang="en-US" sz="4000" dirty="0">
                <a:latin typeface="+mn-ea"/>
              </a:rPr>
              <a:t>　　・正規表現</a:t>
            </a:r>
            <a:endParaRPr lang="en-US" altLang="ja-JP" sz="4000" dirty="0">
              <a:latin typeface="+mn-ea"/>
            </a:endParaRPr>
          </a:p>
          <a:p>
            <a:pPr marL="0" indent="0">
              <a:buNone/>
            </a:pPr>
            <a:r>
              <a:rPr lang="ja-JP" altLang="en-US" sz="4000" dirty="0">
                <a:latin typeface="+mn-ea"/>
              </a:rPr>
              <a:t>　　・</a:t>
            </a:r>
            <a:r>
              <a:rPr kumimoji="1" lang="ja-JP" altLang="en-US" sz="4000" dirty="0">
                <a:latin typeface="+mn-ea"/>
              </a:rPr>
              <a:t>ストップワーズ</a:t>
            </a:r>
            <a:endParaRPr kumimoji="1" lang="en-US" altLang="ja-JP" sz="4000" dirty="0">
              <a:latin typeface="+mn-ea"/>
            </a:endParaRPr>
          </a:p>
        </p:txBody>
      </p:sp>
      <p:sp>
        <p:nvSpPr>
          <p:cNvPr id="4" name="スライド番号プレースホルダー 3">
            <a:extLst>
              <a:ext uri="{FF2B5EF4-FFF2-40B4-BE49-F238E27FC236}">
                <a16:creationId xmlns=""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テキスト ボックス 6">
            <a:extLst>
              <a:ext uri="{FF2B5EF4-FFF2-40B4-BE49-F238E27FC236}">
                <a16:creationId xmlns="" xmlns:a16="http://schemas.microsoft.com/office/drawing/2014/main" id="{659150EB-DBA6-485D-9FB1-85669813609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6" name="テキスト ボックス 5">
            <a:extLst>
              <a:ext uri="{FF2B5EF4-FFF2-40B4-BE49-F238E27FC236}">
                <a16:creationId xmlns="" xmlns:a16="http://schemas.microsoft.com/office/drawing/2014/main" id="{C4DF5AA9-FDCA-40AD-AC30-EB3026D152CC}"/>
              </a:ext>
            </a:extLst>
          </p:cNvPr>
          <p:cNvSpPr txBox="1"/>
          <p:nvPr/>
        </p:nvSpPr>
        <p:spPr>
          <a:xfrm>
            <a:off x="6388826" y="2516738"/>
            <a:ext cx="4382813" cy="2708434"/>
          </a:xfrm>
          <a:prstGeom prst="rect">
            <a:avLst/>
          </a:prstGeom>
          <a:noFill/>
        </p:spPr>
        <p:txBody>
          <a:bodyPr wrap="square" rtlCol="0">
            <a:spAutoFit/>
          </a:bodyPr>
          <a:lstStyle/>
          <a:p>
            <a:r>
              <a:rPr kumimoji="1" lang="ja-JP" altLang="en-US" sz="2800" dirty="0">
                <a:solidFill>
                  <a:srgbClr val="69D8FF"/>
                </a:solidFill>
              </a:rPr>
              <a:t>苦労した点</a:t>
            </a:r>
            <a:endParaRPr kumimoji="1" lang="en-US" altLang="ja-JP" sz="2800" dirty="0">
              <a:solidFill>
                <a:srgbClr val="69D8FF"/>
              </a:solidFill>
            </a:endParaRPr>
          </a:p>
          <a:p>
            <a:r>
              <a:rPr kumimoji="1" lang="en-US" altLang="ja-JP" sz="2400" dirty="0"/>
              <a:t>\</a:t>
            </a:r>
            <a:r>
              <a:rPr kumimoji="1" lang="ja-JP" altLang="en-US" sz="2400" dirty="0"/>
              <a:t>や</a:t>
            </a:r>
            <a:r>
              <a:rPr kumimoji="1" lang="en-US" altLang="ja-JP" sz="2400" dirty="0"/>
              <a:t>[]</a:t>
            </a:r>
            <a:r>
              <a:rPr kumimoji="1" lang="ja-JP" altLang="en-US" sz="2400" dirty="0"/>
              <a:t>を用いた正規表現を理解するのに苦労しました。</a:t>
            </a:r>
            <a:endParaRPr kumimoji="1" lang="en-US" altLang="ja-JP" sz="2400" dirty="0"/>
          </a:p>
          <a:p>
            <a:endParaRPr kumimoji="1" lang="en-US" altLang="ja-JP" dirty="0">
              <a:solidFill>
                <a:srgbClr val="FB9205"/>
              </a:solidFill>
            </a:endParaRPr>
          </a:p>
          <a:p>
            <a:r>
              <a:rPr kumimoji="1" lang="ja-JP" altLang="en-US" sz="2800" dirty="0">
                <a:solidFill>
                  <a:srgbClr val="FB9205"/>
                </a:solidFill>
              </a:rPr>
              <a:t>工夫した点</a:t>
            </a:r>
            <a:endParaRPr kumimoji="1" lang="en-US" altLang="ja-JP" sz="2800" dirty="0">
              <a:solidFill>
                <a:srgbClr val="FB9205"/>
              </a:solidFill>
            </a:endParaRPr>
          </a:p>
          <a:p>
            <a:r>
              <a:rPr kumimoji="1" lang="ja-JP" altLang="en-US" sz="2400" dirty="0"/>
              <a:t>オートマトンを図で表現したことです。</a:t>
            </a:r>
          </a:p>
        </p:txBody>
      </p:sp>
      <p:cxnSp>
        <p:nvCxnSpPr>
          <p:cNvPr id="8" name="直線コネクタ 7">
            <a:extLst>
              <a:ext uri="{FF2B5EF4-FFF2-40B4-BE49-F238E27FC236}">
                <a16:creationId xmlns="" xmlns:a16="http://schemas.microsoft.com/office/drawing/2014/main" id="{648D64A0-AE58-46D0-9AA9-BEE0636AAA12}"/>
              </a:ext>
            </a:extLst>
          </p:cNvPr>
          <p:cNvCxnSpPr>
            <a:cxnSpLocks/>
          </p:cNvCxnSpPr>
          <p:nvPr/>
        </p:nvCxnSpPr>
        <p:spPr>
          <a:xfrm>
            <a:off x="6096000" y="2207172"/>
            <a:ext cx="0" cy="4650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3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 xmlns:a16="http://schemas.microsoft.com/office/drawing/2014/main" id="{E60DCB5B-B157-48EF-98B9-365A916DC4C7}"/>
              </a:ext>
            </a:extLst>
          </p:cNvPr>
          <p:cNvSpPr>
            <a:spLocks noGrp="1"/>
          </p:cNvSpPr>
          <p:nvPr>
            <p:ph idx="1"/>
          </p:nvPr>
        </p:nvSpPr>
        <p:spPr>
          <a:xfrm>
            <a:off x="2041358" y="3508744"/>
            <a:ext cx="8109283" cy="978196"/>
          </a:xfrm>
        </p:spPr>
        <p:txBody>
          <a:bodyPr>
            <a:normAutofit/>
          </a:bodyPr>
          <a:lstStyle/>
          <a:p>
            <a:pPr marL="0" indent="0">
              <a:buNone/>
            </a:pPr>
            <a:r>
              <a:rPr kumimoji="1" lang="ja-JP" altLang="en-US" sz="4400" dirty="0"/>
              <a:t>ご清聴ありがとうございました</a:t>
            </a:r>
          </a:p>
        </p:txBody>
      </p:sp>
      <p:sp>
        <p:nvSpPr>
          <p:cNvPr id="4" name="スライド番号プレースホルダー 3">
            <a:extLst>
              <a:ext uri="{FF2B5EF4-FFF2-40B4-BE49-F238E27FC236}">
                <a16:creationId xmlns="" xmlns:a16="http://schemas.microsoft.com/office/drawing/2014/main" id="{A2FA2500-B207-46D5-9A75-F44131BB4C9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テキスト ボックス 4">
            <a:extLst>
              <a:ext uri="{FF2B5EF4-FFF2-40B4-BE49-F238E27FC236}">
                <a16:creationId xmlns="" xmlns:a16="http://schemas.microsoft.com/office/drawing/2014/main" id="{BC3D4195-31BF-4D55-A9BD-E6427371E468}"/>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3047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kumimoji="1" lang="ja-JP" altLang="en-US" sz="4800" dirty="0"/>
              <a:t>目次</a:t>
            </a:r>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1090708" y="2235854"/>
            <a:ext cx="9350464" cy="4622146"/>
          </a:xfrm>
        </p:spPr>
        <p:txBody>
          <a:bodyPr>
            <a:normAutofit/>
          </a:bodyPr>
          <a:lstStyle/>
          <a:p>
            <a:r>
              <a:rPr lang="ja-JP" altLang="en-US" sz="4800" dirty="0">
                <a:latin typeface="+mn-ea"/>
              </a:rPr>
              <a:t>前処理</a:t>
            </a:r>
            <a:endParaRPr lang="en-US" altLang="ja-JP" sz="4800" dirty="0">
              <a:latin typeface="+mn-ea"/>
            </a:endParaRPr>
          </a:p>
          <a:p>
            <a:pPr marL="0" indent="0">
              <a:buNone/>
            </a:pPr>
            <a:r>
              <a:rPr lang="ja-JP" altLang="en-US" sz="4800" dirty="0">
                <a:latin typeface="+mn-ea"/>
              </a:rPr>
              <a:t>　正規表現</a:t>
            </a:r>
            <a:endParaRPr lang="en-US" altLang="ja-JP" sz="4800" dirty="0">
              <a:latin typeface="+mn-ea"/>
            </a:endParaRPr>
          </a:p>
          <a:p>
            <a:pPr marL="0" indent="0">
              <a:buNone/>
            </a:pPr>
            <a:r>
              <a:rPr kumimoji="1" lang="ja-JP" altLang="en-US" sz="4800" dirty="0">
                <a:latin typeface="+mn-ea"/>
              </a:rPr>
              <a:t>　ストップワーズ</a:t>
            </a:r>
            <a:endParaRPr kumimoji="1" lang="en-US" altLang="ja-JP" sz="4800" dirty="0">
              <a:latin typeface="+mn-ea"/>
            </a:endParaRPr>
          </a:p>
        </p:txBody>
      </p:sp>
      <p:sp>
        <p:nvSpPr>
          <p:cNvPr id="4" name="スライド番号プレースホルダー 3">
            <a:extLst>
              <a:ext uri="{FF2B5EF4-FFF2-40B4-BE49-F238E27FC236}">
                <a16:creationId xmlns=""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テキスト ボックス 4">
            <a:extLst>
              <a:ext uri="{FF2B5EF4-FFF2-40B4-BE49-F238E27FC236}">
                <a16:creationId xmlns="" xmlns:a16="http://schemas.microsoft.com/office/drawing/2014/main" id="{C9271DCC-99A0-4068-82EA-B855F9651BA3}"/>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615582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前処理とは？</a:t>
            </a:r>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1154953" y="2235853"/>
            <a:ext cx="9563323" cy="4438216"/>
          </a:xfrm>
        </p:spPr>
        <p:txBody>
          <a:bodyPr>
            <a:normAutofit/>
          </a:bodyPr>
          <a:lstStyle/>
          <a:p>
            <a:r>
              <a:rPr lang="ja-JP" altLang="en-US" sz="3600" dirty="0"/>
              <a:t>解析の前に行う処理</a:t>
            </a:r>
            <a:endParaRPr lang="en-US" altLang="ja-JP" sz="3600" dirty="0"/>
          </a:p>
          <a:p>
            <a:pPr marL="0" indent="0">
              <a:buNone/>
            </a:pPr>
            <a:r>
              <a:rPr lang="ja-JP" altLang="en-US" sz="3200" dirty="0"/>
              <a:t>　文字列の消去</a:t>
            </a:r>
            <a:endParaRPr lang="en-US" altLang="ja-JP" sz="1050" dirty="0"/>
          </a:p>
          <a:p>
            <a:r>
              <a:rPr lang="ja-JP" altLang="en-US" sz="3600" dirty="0"/>
              <a:t>前処理の目的</a:t>
            </a:r>
            <a:endParaRPr lang="en-US" altLang="ja-JP" sz="3600" dirty="0"/>
          </a:p>
          <a:p>
            <a:pPr marL="0" indent="0">
              <a:buNone/>
            </a:pPr>
            <a:r>
              <a:rPr lang="ja-JP" altLang="en-US" sz="3200" dirty="0"/>
              <a:t>　解析精度の向上</a:t>
            </a:r>
            <a:endParaRPr lang="en-US" altLang="ja-JP" sz="1050" dirty="0"/>
          </a:p>
          <a:p>
            <a:r>
              <a:rPr lang="ja-JP" altLang="en-US" sz="3600" dirty="0"/>
              <a:t>前処理をしないとどうなる？</a:t>
            </a:r>
            <a:endParaRPr lang="en-US" altLang="ja-JP" sz="3600" dirty="0"/>
          </a:p>
          <a:p>
            <a:pPr marL="0" indent="0">
              <a:buNone/>
            </a:pPr>
            <a:r>
              <a:rPr lang="ja-JP" altLang="en-US" sz="3200" dirty="0"/>
              <a:t>　</a:t>
            </a:r>
            <a:r>
              <a:rPr lang="ja-JP" altLang="en-US" sz="3200" dirty="0">
                <a:solidFill>
                  <a:schemeClr val="accent4">
                    <a:lumMod val="75000"/>
                  </a:schemeClr>
                </a:solidFill>
              </a:rPr>
              <a:t>意味のない解析</a:t>
            </a:r>
            <a:r>
              <a:rPr lang="ja-JP" altLang="en-US" sz="3200" dirty="0"/>
              <a:t>が行われる。</a:t>
            </a:r>
            <a:endParaRPr lang="en-US" altLang="ja-JP" sz="3200" dirty="0"/>
          </a:p>
        </p:txBody>
      </p:sp>
      <p:sp>
        <p:nvSpPr>
          <p:cNvPr id="5" name="スライド番号プレースホルダー 4">
            <a:extLst>
              <a:ext uri="{FF2B5EF4-FFF2-40B4-BE49-F238E27FC236}">
                <a16:creationId xmlns="" xmlns:a16="http://schemas.microsoft.com/office/drawing/2014/main" id="{22FFAE4A-5C0C-467B-8A07-494A755167F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テキスト ボックス 5">
            <a:extLst>
              <a:ext uri="{FF2B5EF4-FFF2-40B4-BE49-F238E27FC236}">
                <a16:creationId xmlns="" xmlns:a16="http://schemas.microsoft.com/office/drawing/2014/main" id="{877B5329-012B-409D-9F85-EF5CC093D81F}"/>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101733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前処理の方法</a:t>
            </a:r>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1154953" y="2235853"/>
            <a:ext cx="9892275" cy="3218650"/>
          </a:xfrm>
        </p:spPr>
        <p:txBody>
          <a:bodyPr>
            <a:normAutofit/>
          </a:bodyPr>
          <a:lstStyle/>
          <a:p>
            <a:pPr marL="0" indent="0">
              <a:buNone/>
            </a:pPr>
            <a:r>
              <a:rPr lang="ja-JP" altLang="en-US" sz="4800" dirty="0"/>
              <a:t>①正規表現を用いた文字列の置換</a:t>
            </a:r>
            <a:endParaRPr lang="en-US" altLang="ja-JP" sz="4800" dirty="0"/>
          </a:p>
          <a:p>
            <a:pPr marL="0" indent="0">
              <a:buNone/>
            </a:pPr>
            <a:endParaRPr lang="en-US" altLang="ja-JP" sz="1050" dirty="0"/>
          </a:p>
          <a:p>
            <a:pPr marL="0" indent="0">
              <a:buNone/>
            </a:pPr>
            <a:r>
              <a:rPr lang="ja-JP" altLang="en-US" sz="4800" dirty="0"/>
              <a:t>②ストップワーズ</a:t>
            </a:r>
            <a:r>
              <a:rPr lang="en-US" altLang="ja-JP" sz="4800" dirty="0"/>
              <a:t>(</a:t>
            </a:r>
            <a:r>
              <a:rPr lang="ja-JP" altLang="en-US" sz="4800" dirty="0"/>
              <a:t>文字列の</a:t>
            </a:r>
            <a:r>
              <a:rPr lang="ja-JP" altLang="en-US" sz="4800" dirty="0">
                <a:solidFill>
                  <a:srgbClr val="FB9205"/>
                </a:solidFill>
              </a:rPr>
              <a:t>消去</a:t>
            </a:r>
            <a:r>
              <a:rPr lang="en-US" altLang="ja-JP" sz="4800" dirty="0"/>
              <a:t>)</a:t>
            </a:r>
          </a:p>
        </p:txBody>
      </p:sp>
      <p:sp>
        <p:nvSpPr>
          <p:cNvPr id="5" name="スライド番号プレースホルダー 4">
            <a:extLst>
              <a:ext uri="{FF2B5EF4-FFF2-40B4-BE49-F238E27FC236}">
                <a16:creationId xmlns="" xmlns:a16="http://schemas.microsoft.com/office/drawing/2014/main" id="{22FFAE4A-5C0C-467B-8A07-494A755167F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テキスト ボックス 5">
            <a:extLst>
              <a:ext uri="{FF2B5EF4-FFF2-40B4-BE49-F238E27FC236}">
                <a16:creationId xmlns="" xmlns:a16="http://schemas.microsoft.com/office/drawing/2014/main" id="{5985ECE4-DB51-4225-8DAE-9101BE6FFD2D}"/>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64530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043932" y="949298"/>
            <a:ext cx="8761413" cy="869927"/>
          </a:xfrm>
        </p:spPr>
        <p:txBody>
          <a:bodyPr/>
          <a:lstStyle/>
          <a:p>
            <a:r>
              <a:rPr lang="ja-JP" altLang="en-US" sz="4800" dirty="0"/>
              <a:t>正規表現を用いた文字列の置換</a:t>
            </a:r>
            <a:endParaRPr kumimoji="1" lang="ja-JP" altLang="en-US" sz="4800" dirty="0"/>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704193" y="2575034"/>
            <a:ext cx="10783613" cy="3309297"/>
          </a:xfrm>
        </p:spPr>
        <p:txBody>
          <a:bodyPr>
            <a:normAutofit/>
          </a:bodyPr>
          <a:lstStyle/>
          <a:p>
            <a:r>
              <a:rPr lang="ja-JP" altLang="en-US" sz="3600" dirty="0"/>
              <a:t>正規表現とは？</a:t>
            </a:r>
            <a:endParaRPr lang="en-US" altLang="ja-JP" sz="3600" dirty="0"/>
          </a:p>
          <a:p>
            <a:pPr marL="0" indent="0">
              <a:buNone/>
            </a:pPr>
            <a:r>
              <a:rPr lang="ja-JP" altLang="en-US" sz="2800" dirty="0"/>
              <a:t>処理を行う文字列を決めるための</a:t>
            </a:r>
            <a:r>
              <a:rPr lang="ja-JP" altLang="en-US" sz="2800" dirty="0">
                <a:solidFill>
                  <a:srgbClr val="FB9205"/>
                </a:solidFill>
              </a:rPr>
              <a:t>条件</a:t>
            </a:r>
            <a:r>
              <a:rPr lang="ja-JP" altLang="en-US" sz="2800" dirty="0"/>
              <a:t>のこと。</a:t>
            </a:r>
            <a:endParaRPr lang="en-US" altLang="ja-JP" sz="2800" dirty="0"/>
          </a:p>
          <a:p>
            <a:pPr marL="0" indent="0">
              <a:buNone/>
            </a:pPr>
            <a:r>
              <a:rPr lang="ja-JP" altLang="en-US" sz="2800" dirty="0">
                <a:latin typeface="+mn-ea"/>
              </a:rPr>
              <a:t>例</a:t>
            </a:r>
            <a:r>
              <a:rPr lang="en-US" altLang="ja-JP" sz="2800" dirty="0">
                <a:latin typeface="+mn-ea"/>
              </a:rPr>
              <a:t>)</a:t>
            </a:r>
            <a:r>
              <a:rPr lang="ja-JP" altLang="en-US" sz="2800" smtClean="0">
                <a:latin typeface="+mn-ea"/>
              </a:rPr>
              <a:t>「</a:t>
            </a:r>
            <a:r>
              <a:rPr lang="ja-JP" altLang="en-US" sz="2800" smtClean="0">
                <a:latin typeface="+mn-ea"/>
              </a:rPr>
              <a:t>特殊記号</a:t>
            </a:r>
            <a:r>
              <a:rPr lang="ja-JP" altLang="en-US" sz="2800" smtClean="0">
                <a:latin typeface="+mn-ea"/>
              </a:rPr>
              <a:t>」</a:t>
            </a:r>
            <a:r>
              <a:rPr lang="ja-JP" altLang="en-US" sz="2800" dirty="0">
                <a:latin typeface="+mn-ea"/>
              </a:rPr>
              <a:t>や「リンク」などを省くために使われる。</a:t>
            </a:r>
          </a:p>
        </p:txBody>
      </p:sp>
      <p:sp>
        <p:nvSpPr>
          <p:cNvPr id="4" name="スライド番号プレースホルダー 3">
            <a:extLst>
              <a:ext uri="{FF2B5EF4-FFF2-40B4-BE49-F238E27FC236}">
                <a16:creationId xmlns=""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テキスト ボックス 4">
            <a:extLst>
              <a:ext uri="{FF2B5EF4-FFF2-40B4-BE49-F238E27FC236}">
                <a16:creationId xmlns="" xmlns:a16="http://schemas.microsoft.com/office/drawing/2014/main" id="{97356501-8E71-4132-9F77-EE9D19FF93CB}"/>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73136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 xmlns:a16="http://schemas.microsoft.com/office/drawing/2014/main" id="{9A4693D5-4AE7-4518-8D46-454962582432}"/>
              </a:ext>
            </a:extLst>
          </p:cNvPr>
          <p:cNvPicPr>
            <a:picLocks noChangeAspect="1"/>
          </p:cNvPicPr>
          <p:nvPr/>
        </p:nvPicPr>
        <p:blipFill>
          <a:blip r:embed="rId3"/>
          <a:stretch>
            <a:fillRect/>
          </a:stretch>
        </p:blipFill>
        <p:spPr>
          <a:xfrm>
            <a:off x="7048236" y="1993617"/>
            <a:ext cx="4936809" cy="2631546"/>
          </a:xfrm>
          <a:prstGeom prst="rect">
            <a:avLst/>
          </a:prstGeom>
        </p:spPr>
      </p:pic>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例</a:t>
            </a:r>
            <a:r>
              <a:rPr lang="en-US" altLang="ja-JP" sz="4800" dirty="0"/>
              <a:t>)</a:t>
            </a:r>
            <a:r>
              <a:rPr lang="ja-JP" altLang="en-US" sz="4800" dirty="0"/>
              <a:t>文字列の置換</a:t>
            </a:r>
            <a:endParaRPr kumimoji="1" lang="ja-JP" altLang="en-US" sz="4800" dirty="0"/>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417946" y="2319397"/>
            <a:ext cx="6457184" cy="4060382"/>
          </a:xfrm>
        </p:spPr>
        <p:txBody>
          <a:bodyPr>
            <a:normAutofit/>
          </a:bodyPr>
          <a:lstStyle/>
          <a:p>
            <a:pPr marL="0" indent="0">
              <a:buNone/>
            </a:pPr>
            <a:r>
              <a:rPr lang="en-US" altLang="ja-JP" sz="2800" dirty="0" err="1">
                <a:latin typeface="+mn-ea"/>
              </a:rPr>
              <a:t>re.sub</a:t>
            </a:r>
            <a:r>
              <a:rPr lang="en-US" altLang="ja-JP" sz="2800" dirty="0"/>
              <a:t>:</a:t>
            </a:r>
            <a:r>
              <a:rPr lang="ja-JP" altLang="en-US" sz="2800" dirty="0"/>
              <a:t>文字列の置換を行うメソッド</a:t>
            </a:r>
            <a:endParaRPr lang="en-US" altLang="ja-JP" sz="2800" dirty="0"/>
          </a:p>
          <a:p>
            <a:pPr marL="0" indent="0">
              <a:buNone/>
            </a:pPr>
            <a:endParaRPr lang="en-US" altLang="ja-JP" sz="1050" dirty="0"/>
          </a:p>
          <a:p>
            <a:pPr marL="0" indent="0">
              <a:buNone/>
            </a:pPr>
            <a:r>
              <a:rPr lang="ja-JP" altLang="en-US" sz="2800" dirty="0">
                <a:solidFill>
                  <a:srgbClr val="69D8FF"/>
                </a:solidFill>
                <a:latin typeface="+mn-ea"/>
              </a:rPr>
              <a:t>①</a:t>
            </a: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正規表現ライブラリ</a:t>
            </a:r>
            <a:r>
              <a:rPr lang="en-US" altLang="ja-JP" sz="2800" dirty="0">
                <a:solidFill>
                  <a:schemeClr val="tx1">
                    <a:lumMod val="85000"/>
                    <a:lumOff val="15000"/>
                  </a:schemeClr>
                </a:solidFill>
                <a:latin typeface="+mn-ea"/>
              </a:rPr>
              <a:t>re</a:t>
            </a:r>
            <a:r>
              <a:rPr lang="ja-JP" altLang="en-US" sz="2800" dirty="0">
                <a:solidFill>
                  <a:schemeClr val="tx1">
                    <a:lumMod val="85000"/>
                    <a:lumOff val="15000"/>
                  </a:schemeClr>
                </a:solidFill>
                <a:latin typeface="+mn-ea"/>
              </a:rPr>
              <a:t>をインポート</a:t>
            </a:r>
            <a:endParaRPr lang="en-US" altLang="ja-JP" sz="2800" dirty="0">
              <a:solidFill>
                <a:schemeClr val="tx1">
                  <a:lumMod val="85000"/>
                  <a:lumOff val="15000"/>
                </a:schemeClr>
              </a:solidFill>
              <a:latin typeface="+mn-ea"/>
            </a:endParaRPr>
          </a:p>
          <a:p>
            <a:pPr marL="0" indent="0">
              <a:buNone/>
            </a:pPr>
            <a:endParaRPr lang="en-US" altLang="ja-JP" sz="1050" dirty="0">
              <a:solidFill>
                <a:schemeClr val="tx1">
                  <a:lumMod val="85000"/>
                  <a:lumOff val="15000"/>
                </a:schemeClr>
              </a:solidFill>
              <a:latin typeface="+mn-ea"/>
            </a:endParaRPr>
          </a:p>
          <a:p>
            <a:pPr marL="0" indent="0">
              <a:buNone/>
            </a:pPr>
            <a:r>
              <a:rPr lang="ja-JP" altLang="en-US" sz="2800" dirty="0">
                <a:solidFill>
                  <a:srgbClr val="69D8FF"/>
                </a:solidFill>
                <a:latin typeface="+mn-ea"/>
              </a:rPr>
              <a:t>②</a:t>
            </a:r>
            <a:r>
              <a:rPr lang="en-US" altLang="ja-JP" sz="2800" dirty="0">
                <a:solidFill>
                  <a:schemeClr val="tx1">
                    <a:lumMod val="85000"/>
                    <a:lumOff val="15000"/>
                  </a:schemeClr>
                </a:solidFill>
                <a:latin typeface="+mn-ea"/>
              </a:rPr>
              <a:t>:</a:t>
            </a:r>
            <a:r>
              <a:rPr lang="en-US" altLang="ja-JP" sz="2800" dirty="0" err="1">
                <a:solidFill>
                  <a:schemeClr val="tx1">
                    <a:lumMod val="85000"/>
                    <a:lumOff val="15000"/>
                  </a:schemeClr>
                </a:solidFill>
                <a:latin typeface="+mn-ea"/>
              </a:rPr>
              <a:t>re.sub</a:t>
            </a:r>
            <a:r>
              <a:rPr lang="ja-JP" altLang="en-US" sz="2800" dirty="0">
                <a:solidFill>
                  <a:schemeClr val="tx1">
                    <a:lumMod val="85000"/>
                    <a:lumOff val="15000"/>
                  </a:schemeClr>
                </a:solidFill>
                <a:latin typeface="+mn-ea"/>
              </a:rPr>
              <a:t>メソッドで正規表現に</a:t>
            </a:r>
            <a:endParaRPr lang="en-US" altLang="ja-JP" sz="2800" dirty="0">
              <a:solidFill>
                <a:schemeClr val="tx1">
                  <a:lumMod val="85000"/>
                  <a:lumOff val="15000"/>
                </a:schemeClr>
              </a:solidFill>
              <a:latin typeface="+mn-ea"/>
            </a:endParaRPr>
          </a:p>
          <a:p>
            <a:pPr marL="0" indent="0">
              <a:buNone/>
            </a:pPr>
            <a:r>
              <a:rPr lang="ja-JP" altLang="en-US" sz="2800" dirty="0">
                <a:solidFill>
                  <a:schemeClr val="tx1">
                    <a:lumMod val="85000"/>
                    <a:lumOff val="15000"/>
                  </a:schemeClr>
                </a:solidFill>
                <a:latin typeface="+mn-ea"/>
              </a:rPr>
              <a:t>マッチングした文字列を</a:t>
            </a:r>
            <a:endParaRPr lang="en-US" altLang="ja-JP" sz="2800" dirty="0">
              <a:solidFill>
                <a:schemeClr val="tx1">
                  <a:lumMod val="85000"/>
                  <a:lumOff val="15000"/>
                </a:schemeClr>
              </a:solidFill>
              <a:latin typeface="+mn-ea"/>
            </a:endParaRPr>
          </a:p>
          <a:p>
            <a:pPr marL="0" indent="0">
              <a:buNone/>
            </a:pP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に置換</a:t>
            </a: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消去</a:t>
            </a:r>
            <a:r>
              <a:rPr lang="en-US" altLang="ja-JP" sz="2800" dirty="0">
                <a:solidFill>
                  <a:schemeClr val="tx1">
                    <a:lumMod val="85000"/>
                    <a:lumOff val="15000"/>
                  </a:schemeClr>
                </a:solidFill>
                <a:latin typeface="+mn-ea"/>
              </a:rPr>
              <a:t>)</a:t>
            </a:r>
          </a:p>
        </p:txBody>
      </p:sp>
      <p:sp>
        <p:nvSpPr>
          <p:cNvPr id="4" name="スライド番号プレースホルダー 3">
            <a:extLst>
              <a:ext uri="{FF2B5EF4-FFF2-40B4-BE49-F238E27FC236}">
                <a16:creationId xmlns=""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テキスト ボックス 8">
            <a:extLst>
              <a:ext uri="{FF2B5EF4-FFF2-40B4-BE49-F238E27FC236}">
                <a16:creationId xmlns="" xmlns:a16="http://schemas.microsoft.com/office/drawing/2014/main" id="{283DD3EB-632F-41BF-AEE7-B0E883D7D3AA}"/>
              </a:ext>
            </a:extLst>
          </p:cNvPr>
          <p:cNvSpPr txBox="1"/>
          <p:nvPr/>
        </p:nvSpPr>
        <p:spPr>
          <a:xfrm>
            <a:off x="6432064" y="1848451"/>
            <a:ext cx="517451" cy="707886"/>
          </a:xfrm>
          <a:prstGeom prst="rect">
            <a:avLst/>
          </a:prstGeom>
          <a:noFill/>
        </p:spPr>
        <p:txBody>
          <a:bodyPr wrap="square" rtlCol="0">
            <a:spAutoFit/>
          </a:bodyPr>
          <a:lstStyle/>
          <a:p>
            <a:r>
              <a:rPr kumimoji="1" lang="ja-JP" altLang="en-US" sz="4000" dirty="0">
                <a:solidFill>
                  <a:srgbClr val="69D8FF"/>
                </a:solidFill>
              </a:rPr>
              <a:t>①</a:t>
            </a:r>
          </a:p>
        </p:txBody>
      </p:sp>
      <p:sp>
        <p:nvSpPr>
          <p:cNvPr id="10" name="テキスト ボックス 9">
            <a:extLst>
              <a:ext uri="{FF2B5EF4-FFF2-40B4-BE49-F238E27FC236}">
                <a16:creationId xmlns="" xmlns:a16="http://schemas.microsoft.com/office/drawing/2014/main" id="{D9C009E4-FE75-4981-93B0-C21395440801}"/>
              </a:ext>
            </a:extLst>
          </p:cNvPr>
          <p:cNvSpPr txBox="1"/>
          <p:nvPr/>
        </p:nvSpPr>
        <p:spPr>
          <a:xfrm>
            <a:off x="6456400" y="3760172"/>
            <a:ext cx="517451" cy="707886"/>
          </a:xfrm>
          <a:prstGeom prst="rect">
            <a:avLst/>
          </a:prstGeom>
          <a:noFill/>
        </p:spPr>
        <p:txBody>
          <a:bodyPr wrap="square" rtlCol="0">
            <a:spAutoFit/>
          </a:bodyPr>
          <a:lstStyle/>
          <a:p>
            <a:r>
              <a:rPr kumimoji="1" lang="ja-JP" altLang="en-US" sz="4000" dirty="0">
                <a:solidFill>
                  <a:srgbClr val="69D8FF"/>
                </a:solidFill>
              </a:rPr>
              <a:t>②</a:t>
            </a:r>
          </a:p>
        </p:txBody>
      </p:sp>
      <p:sp>
        <p:nvSpPr>
          <p:cNvPr id="12" name="矢印: 上 11">
            <a:extLst>
              <a:ext uri="{FF2B5EF4-FFF2-40B4-BE49-F238E27FC236}">
                <a16:creationId xmlns="" xmlns:a16="http://schemas.microsoft.com/office/drawing/2014/main" id="{17BF3821-EEDD-4101-8AC8-F9343CD8F9EE}"/>
              </a:ext>
            </a:extLst>
          </p:cNvPr>
          <p:cNvSpPr/>
          <p:nvPr/>
        </p:nvSpPr>
        <p:spPr>
          <a:xfrm>
            <a:off x="9119999" y="4212624"/>
            <a:ext cx="848818" cy="646455"/>
          </a:xfrm>
          <a:prstGeom prst="upArrow">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 xmlns:a16="http://schemas.microsoft.com/office/drawing/2014/main" id="{3CDC44E6-5EB6-4A45-A54E-C3CA16A06791}"/>
              </a:ext>
            </a:extLst>
          </p:cNvPr>
          <p:cNvSpPr txBox="1"/>
          <p:nvPr/>
        </p:nvSpPr>
        <p:spPr>
          <a:xfrm>
            <a:off x="8713044" y="4859079"/>
            <a:ext cx="2321800" cy="584775"/>
          </a:xfrm>
          <a:prstGeom prst="rect">
            <a:avLst/>
          </a:prstGeom>
          <a:noFill/>
        </p:spPr>
        <p:txBody>
          <a:bodyPr wrap="square" rtlCol="0">
            <a:spAutoFit/>
          </a:bodyPr>
          <a:lstStyle/>
          <a:p>
            <a:r>
              <a:rPr kumimoji="1" lang="ja-JP" altLang="en-US" sz="3200" dirty="0">
                <a:latin typeface="+mn-ea"/>
              </a:rPr>
              <a:t>正規表現</a:t>
            </a:r>
          </a:p>
        </p:txBody>
      </p:sp>
      <p:sp>
        <p:nvSpPr>
          <p:cNvPr id="11" name="テキスト ボックス 10">
            <a:extLst>
              <a:ext uri="{FF2B5EF4-FFF2-40B4-BE49-F238E27FC236}">
                <a16:creationId xmlns="" xmlns:a16="http://schemas.microsoft.com/office/drawing/2014/main" id="{CF4A5B30-B1C3-49F7-B620-A15CE11645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8" name="テキスト ボックス 7">
            <a:extLst>
              <a:ext uri="{FF2B5EF4-FFF2-40B4-BE49-F238E27FC236}">
                <a16:creationId xmlns="" xmlns:a16="http://schemas.microsoft.com/office/drawing/2014/main" id="{5B952936-4C3C-442B-B694-7B764B76DA46}"/>
              </a:ext>
            </a:extLst>
          </p:cNvPr>
          <p:cNvSpPr txBox="1"/>
          <p:nvPr/>
        </p:nvSpPr>
        <p:spPr>
          <a:xfrm>
            <a:off x="6949515" y="5262465"/>
            <a:ext cx="6270696" cy="1569660"/>
          </a:xfrm>
          <a:prstGeom prst="rect">
            <a:avLst/>
          </a:prstGeom>
          <a:noFill/>
        </p:spPr>
        <p:txBody>
          <a:bodyPr wrap="square" rtlCol="0">
            <a:spAutoFit/>
          </a:bodyPr>
          <a:lstStyle/>
          <a:p>
            <a:r>
              <a:rPr kumimoji="1" lang="en-US" altLang="ja-JP" sz="2400" dirty="0"/>
              <a:t>(</a:t>
            </a:r>
            <a:r>
              <a:rPr kumimoji="1" lang="ja-JP" altLang="en-US" sz="2400" dirty="0"/>
              <a:t>出力結果</a:t>
            </a:r>
            <a:r>
              <a:rPr kumimoji="1" lang="en-US" altLang="ja-JP" sz="2400" dirty="0"/>
              <a:t>)</a:t>
            </a:r>
          </a:p>
          <a:p>
            <a:r>
              <a:rPr kumimoji="1" lang="ja-JP" altLang="en-US" sz="2400" dirty="0"/>
              <a:t>今日の天気は雨</a:t>
            </a:r>
            <a:endParaRPr kumimoji="1" lang="en-US" altLang="ja-JP" sz="2400" dirty="0"/>
          </a:p>
          <a:p>
            <a:endParaRPr kumimoji="1" lang="en-US" altLang="ja-JP" sz="2400" dirty="0"/>
          </a:p>
          <a:p>
            <a:r>
              <a:rPr kumimoji="1" lang="ja-JP" altLang="en-US" sz="2400" dirty="0"/>
              <a:t>驚愕！東西線、</a:t>
            </a:r>
            <a:r>
              <a:rPr kumimoji="1" lang="en-US" altLang="ja-JP" sz="2400" dirty="0"/>
              <a:t>1</a:t>
            </a:r>
            <a:r>
              <a:rPr kumimoji="1" lang="ja-JP" altLang="en-US" sz="2400" dirty="0"/>
              <a:t>時間の遅れ！</a:t>
            </a:r>
          </a:p>
        </p:txBody>
      </p:sp>
    </p:spTree>
    <p:extLst>
      <p:ext uri="{BB962C8B-B14F-4D97-AF65-F5344CB8AC3E}">
        <p14:creationId xmlns:p14="http://schemas.microsoft.com/office/powerpoint/2010/main" val="402221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オートマトン</a:t>
            </a:r>
            <a:endParaRPr kumimoji="1" lang="ja-JP" altLang="en-US" sz="4800" dirty="0"/>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613467" y="2281759"/>
            <a:ext cx="9844385" cy="1422733"/>
          </a:xfrm>
        </p:spPr>
        <p:txBody>
          <a:bodyPr>
            <a:normAutofit/>
          </a:bodyPr>
          <a:lstStyle/>
          <a:p>
            <a:pPr marL="0" indent="0">
              <a:buNone/>
            </a:pPr>
            <a:r>
              <a:rPr lang="ja-JP" altLang="en-US" sz="2800" dirty="0"/>
              <a:t>オートマトン</a:t>
            </a:r>
            <a:r>
              <a:rPr lang="en-US" altLang="ja-JP" sz="2800" dirty="0"/>
              <a:t>:</a:t>
            </a:r>
            <a:r>
              <a:rPr lang="ja-JP" altLang="en-US" sz="2800" dirty="0"/>
              <a:t>自動的に計算してくれる機能</a:t>
            </a:r>
            <a:endParaRPr lang="en-US" altLang="ja-JP" sz="2800" dirty="0"/>
          </a:p>
          <a:p>
            <a:pPr marL="0" indent="0">
              <a:buNone/>
            </a:pPr>
            <a:r>
              <a:rPr lang="ja-JP" altLang="en-US" sz="2800" dirty="0"/>
              <a:t>正規表現文字列が　　　　　　　の場合</a:t>
            </a:r>
            <a:endParaRPr lang="en-US" altLang="ja-JP" sz="2800" dirty="0"/>
          </a:p>
          <a:p>
            <a:pPr marL="0" indent="0">
              <a:buNone/>
            </a:pPr>
            <a:endParaRPr lang="en-US" altLang="ja-JP" sz="1050" dirty="0"/>
          </a:p>
        </p:txBody>
      </p:sp>
      <p:sp>
        <p:nvSpPr>
          <p:cNvPr id="4" name="スライド番号プレースホルダー 3">
            <a:extLst>
              <a:ext uri="{FF2B5EF4-FFF2-40B4-BE49-F238E27FC236}">
                <a16:creationId xmlns=""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テキスト ボックス 5">
            <a:extLst>
              <a:ext uri="{FF2B5EF4-FFF2-40B4-BE49-F238E27FC236}">
                <a16:creationId xmlns="" xmlns:a16="http://schemas.microsoft.com/office/drawing/2014/main" id="{9B0945F6-2B1A-4B4E-87D0-BF1F60AD0682}"/>
              </a:ext>
            </a:extLst>
          </p:cNvPr>
          <p:cNvSpPr txBox="1"/>
          <p:nvPr/>
        </p:nvSpPr>
        <p:spPr>
          <a:xfrm>
            <a:off x="3814570" y="2826409"/>
            <a:ext cx="2321800" cy="584775"/>
          </a:xfrm>
          <a:prstGeom prst="rect">
            <a:avLst/>
          </a:prstGeom>
          <a:noFill/>
        </p:spPr>
        <p:txBody>
          <a:bodyPr wrap="square" rtlCol="0">
            <a:spAutoFit/>
          </a:bodyPr>
          <a:lstStyle/>
          <a:p>
            <a:r>
              <a:rPr kumimoji="1" lang="en-US" altLang="ja-JP" sz="3200" dirty="0">
                <a:latin typeface="+mn-ea"/>
              </a:rPr>
              <a:t>”a*b[cd]”</a:t>
            </a:r>
            <a:endParaRPr kumimoji="1" lang="ja-JP" altLang="en-US" sz="3200" dirty="0">
              <a:latin typeface="+mn-ea"/>
            </a:endParaRPr>
          </a:p>
        </p:txBody>
      </p:sp>
      <p:grpSp>
        <p:nvGrpSpPr>
          <p:cNvPr id="24" name="グループ化 23">
            <a:extLst>
              <a:ext uri="{FF2B5EF4-FFF2-40B4-BE49-F238E27FC236}">
                <a16:creationId xmlns="" xmlns:a16="http://schemas.microsoft.com/office/drawing/2014/main" id="{C75269F6-F4C0-4780-AD88-11259846EA66}"/>
              </a:ext>
            </a:extLst>
          </p:cNvPr>
          <p:cNvGrpSpPr/>
          <p:nvPr/>
        </p:nvGrpSpPr>
        <p:grpSpPr>
          <a:xfrm>
            <a:off x="221682" y="4756101"/>
            <a:ext cx="6558965" cy="1462935"/>
            <a:chOff x="685800" y="3582376"/>
            <a:chExt cx="6558965" cy="1462935"/>
          </a:xfrm>
        </p:grpSpPr>
        <p:sp>
          <p:nvSpPr>
            <p:cNvPr id="8" name="楕円 7">
              <a:extLst>
                <a:ext uri="{FF2B5EF4-FFF2-40B4-BE49-F238E27FC236}">
                  <a16:creationId xmlns="" xmlns:a16="http://schemas.microsoft.com/office/drawing/2014/main" id="{0419CB11-F4C6-4493-A616-46684B0AAE8B}"/>
                </a:ext>
              </a:extLst>
            </p:cNvPr>
            <p:cNvSpPr/>
            <p:nvPr/>
          </p:nvSpPr>
          <p:spPr>
            <a:xfrm>
              <a:off x="1154954" y="3718936"/>
              <a:ext cx="861237" cy="8612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tx1"/>
                </a:solidFill>
                <a:latin typeface="+mn-ea"/>
              </a:endParaRPr>
            </a:p>
          </p:txBody>
        </p:sp>
        <p:sp>
          <p:nvSpPr>
            <p:cNvPr id="7" name="楕円 6">
              <a:extLst>
                <a:ext uri="{FF2B5EF4-FFF2-40B4-BE49-F238E27FC236}">
                  <a16:creationId xmlns="" xmlns:a16="http://schemas.microsoft.com/office/drawing/2014/main" id="{9EE45265-E7FF-4039-AD58-268272174D6A}"/>
                </a:ext>
              </a:extLst>
            </p:cNvPr>
            <p:cNvSpPr/>
            <p:nvPr/>
          </p:nvSpPr>
          <p:spPr>
            <a:xfrm>
              <a:off x="1547037" y="4149555"/>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n-ea"/>
                </a:rPr>
                <a:t>start</a:t>
              </a:r>
              <a:endParaRPr kumimoji="1" lang="ja-JP" altLang="en-US" sz="1400" dirty="0">
                <a:solidFill>
                  <a:schemeClr val="tx1"/>
                </a:solidFill>
                <a:latin typeface="+mn-ea"/>
              </a:endParaRPr>
            </a:p>
          </p:txBody>
        </p:sp>
        <p:cxnSp>
          <p:nvCxnSpPr>
            <p:cNvPr id="12" name="直線矢印コネクタ 11">
              <a:extLst>
                <a:ext uri="{FF2B5EF4-FFF2-40B4-BE49-F238E27FC236}">
                  <a16:creationId xmlns="" xmlns:a16="http://schemas.microsoft.com/office/drawing/2014/main" id="{85ACD39B-7916-40DB-99CA-510320FC8453}"/>
                </a:ext>
              </a:extLst>
            </p:cNvPr>
            <p:cNvCxnSpPr/>
            <p:nvPr/>
          </p:nvCxnSpPr>
          <p:spPr>
            <a:xfrm>
              <a:off x="2016191" y="4061637"/>
              <a:ext cx="0" cy="879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 xmlns:a16="http://schemas.microsoft.com/office/drawing/2014/main" id="{C9B4443A-5848-43DA-BF24-6535A2EBD964}"/>
                </a:ext>
              </a:extLst>
            </p:cNvPr>
            <p:cNvSpPr txBox="1"/>
            <p:nvPr/>
          </p:nvSpPr>
          <p:spPr>
            <a:xfrm>
              <a:off x="685800" y="3582376"/>
              <a:ext cx="756232" cy="523220"/>
            </a:xfrm>
            <a:prstGeom prst="rect">
              <a:avLst/>
            </a:prstGeom>
            <a:noFill/>
          </p:spPr>
          <p:txBody>
            <a:bodyPr wrap="square" rtlCol="0">
              <a:spAutoFit/>
            </a:bodyPr>
            <a:lstStyle/>
            <a:p>
              <a:r>
                <a:rPr kumimoji="1" lang="en-US" altLang="ja-JP" sz="2800" dirty="0">
                  <a:latin typeface="+mn-ea"/>
                </a:rPr>
                <a:t>“a”</a:t>
              </a:r>
              <a:endParaRPr kumimoji="1" lang="ja-JP" altLang="en-US" sz="2800" dirty="0">
                <a:latin typeface="+mn-ea"/>
              </a:endParaRPr>
            </a:p>
          </p:txBody>
        </p:sp>
        <p:cxnSp>
          <p:nvCxnSpPr>
            <p:cNvPr id="15" name="直線矢印コネクタ 14">
              <a:extLst>
                <a:ext uri="{FF2B5EF4-FFF2-40B4-BE49-F238E27FC236}">
                  <a16:creationId xmlns="" xmlns:a16="http://schemas.microsoft.com/office/drawing/2014/main" id="{04CEAF6F-5D3F-487E-B1C4-0763C93B8855}"/>
                </a:ext>
              </a:extLst>
            </p:cNvPr>
            <p:cNvCxnSpPr/>
            <p:nvPr/>
          </p:nvCxnSpPr>
          <p:spPr>
            <a:xfrm>
              <a:off x="2408274" y="4590806"/>
              <a:ext cx="88250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 xmlns:a16="http://schemas.microsoft.com/office/drawing/2014/main" id="{D8B34827-C930-46EB-9426-F7C1DD639F85}"/>
                </a:ext>
              </a:extLst>
            </p:cNvPr>
            <p:cNvSpPr/>
            <p:nvPr/>
          </p:nvSpPr>
          <p:spPr>
            <a:xfrm>
              <a:off x="3269511" y="4149554"/>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mn-ea"/>
              </a:endParaRPr>
            </a:p>
          </p:txBody>
        </p:sp>
        <p:cxnSp>
          <p:nvCxnSpPr>
            <p:cNvPr id="17" name="直線矢印コネクタ 16">
              <a:extLst>
                <a:ext uri="{FF2B5EF4-FFF2-40B4-BE49-F238E27FC236}">
                  <a16:creationId xmlns="" xmlns:a16="http://schemas.microsoft.com/office/drawing/2014/main" id="{556D1E44-A3A6-4B11-AE96-01339585D15B}"/>
                </a:ext>
              </a:extLst>
            </p:cNvPr>
            <p:cNvCxnSpPr>
              <a:cxnSpLocks/>
            </p:cNvCxnSpPr>
            <p:nvPr/>
          </p:nvCxnSpPr>
          <p:spPr>
            <a:xfrm>
              <a:off x="4130748" y="4590806"/>
              <a:ext cx="2164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 xmlns:a16="http://schemas.microsoft.com/office/drawing/2014/main" id="{DDF10926-1E14-47EA-B137-B05011D1FA55}"/>
                </a:ext>
              </a:extLst>
            </p:cNvPr>
            <p:cNvSpPr/>
            <p:nvPr/>
          </p:nvSpPr>
          <p:spPr>
            <a:xfrm>
              <a:off x="6341519" y="4140116"/>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mn-ea"/>
              </a:endParaRPr>
            </a:p>
          </p:txBody>
        </p:sp>
        <p:sp>
          <p:nvSpPr>
            <p:cNvPr id="19" name="楕円 18">
              <a:extLst>
                <a:ext uri="{FF2B5EF4-FFF2-40B4-BE49-F238E27FC236}">
                  <a16:creationId xmlns="" xmlns:a16="http://schemas.microsoft.com/office/drawing/2014/main" id="{4BC6C328-E425-41EB-AD0A-22F1BBA50722}"/>
                </a:ext>
              </a:extLst>
            </p:cNvPr>
            <p:cNvSpPr/>
            <p:nvPr/>
          </p:nvSpPr>
          <p:spPr>
            <a:xfrm>
              <a:off x="6295611" y="4096157"/>
              <a:ext cx="949154" cy="949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05BC4B06-913E-4954-BBC9-F4083BB890C7}"/>
                </a:ext>
              </a:extLst>
            </p:cNvPr>
            <p:cNvSpPr txBox="1"/>
            <p:nvPr/>
          </p:nvSpPr>
          <p:spPr>
            <a:xfrm>
              <a:off x="2485345" y="4096157"/>
              <a:ext cx="738258" cy="523220"/>
            </a:xfrm>
            <a:prstGeom prst="rect">
              <a:avLst/>
            </a:prstGeom>
            <a:noFill/>
          </p:spPr>
          <p:txBody>
            <a:bodyPr wrap="square" rtlCol="0">
              <a:spAutoFit/>
            </a:bodyPr>
            <a:lstStyle/>
            <a:p>
              <a:r>
                <a:rPr kumimoji="1" lang="en-US" altLang="ja-JP" sz="2800" dirty="0">
                  <a:latin typeface="+mn-ea"/>
                </a:rPr>
                <a:t>“b”</a:t>
              </a:r>
              <a:endParaRPr kumimoji="1" lang="ja-JP" altLang="en-US" sz="2800" dirty="0">
                <a:latin typeface="+mn-ea"/>
              </a:endParaRPr>
            </a:p>
          </p:txBody>
        </p:sp>
        <p:sp>
          <p:nvSpPr>
            <p:cNvPr id="21" name="テキスト ボックス 20">
              <a:extLst>
                <a:ext uri="{FF2B5EF4-FFF2-40B4-BE49-F238E27FC236}">
                  <a16:creationId xmlns="" xmlns:a16="http://schemas.microsoft.com/office/drawing/2014/main" id="{5615D1CF-B1D4-460A-B5FE-E64E00394180}"/>
                </a:ext>
              </a:extLst>
            </p:cNvPr>
            <p:cNvSpPr txBox="1"/>
            <p:nvPr/>
          </p:nvSpPr>
          <p:spPr>
            <a:xfrm>
              <a:off x="4212613" y="4033229"/>
              <a:ext cx="1883378" cy="523220"/>
            </a:xfrm>
            <a:prstGeom prst="rect">
              <a:avLst/>
            </a:prstGeom>
            <a:noFill/>
          </p:spPr>
          <p:txBody>
            <a:bodyPr wrap="square" rtlCol="0">
              <a:spAutoFit/>
            </a:bodyPr>
            <a:lstStyle/>
            <a:p>
              <a:r>
                <a:rPr kumimoji="1" lang="en-US" altLang="ja-JP" sz="2800" dirty="0">
                  <a:latin typeface="+mn-ea"/>
                </a:rPr>
                <a:t>“c” or “d”</a:t>
              </a:r>
              <a:endParaRPr kumimoji="1" lang="ja-JP" altLang="en-US" sz="2800" dirty="0">
                <a:latin typeface="+mn-ea"/>
              </a:endParaRPr>
            </a:p>
          </p:txBody>
        </p:sp>
      </p:grpSp>
      <p:sp>
        <p:nvSpPr>
          <p:cNvPr id="27" name="テキスト ボックス 26">
            <a:extLst>
              <a:ext uri="{FF2B5EF4-FFF2-40B4-BE49-F238E27FC236}">
                <a16:creationId xmlns="" xmlns:a16="http://schemas.microsoft.com/office/drawing/2014/main" id="{94D81A9C-5FF4-491A-BDF3-2C4860E70751}"/>
              </a:ext>
            </a:extLst>
          </p:cNvPr>
          <p:cNvSpPr txBox="1"/>
          <p:nvPr/>
        </p:nvSpPr>
        <p:spPr>
          <a:xfrm>
            <a:off x="7819115" y="2281759"/>
            <a:ext cx="3123173" cy="2308324"/>
          </a:xfrm>
          <a:prstGeom prst="rect">
            <a:avLst/>
          </a:prstGeom>
          <a:noFill/>
          <a:ln>
            <a:solidFill>
              <a:schemeClr val="tx1"/>
            </a:solidFill>
          </a:ln>
        </p:spPr>
        <p:txBody>
          <a:bodyPr wrap="square" rtlCol="0">
            <a:spAutoFit/>
          </a:bodyPr>
          <a:lstStyle/>
          <a:p>
            <a:r>
              <a:rPr kumimoji="1" lang="en-US" altLang="ja-JP" sz="4800" dirty="0">
                <a:latin typeface="+mn-ea"/>
              </a:rPr>
              <a:t>tbc</a:t>
            </a:r>
            <a:r>
              <a:rPr kumimoji="1" lang="ja-JP" altLang="en-US" sz="4800" dirty="0">
                <a:latin typeface="+mn-ea"/>
              </a:rPr>
              <a:t>推進部</a:t>
            </a:r>
            <a:endParaRPr kumimoji="1" lang="en-US" altLang="ja-JP" sz="4800" dirty="0">
              <a:latin typeface="+mn-ea"/>
            </a:endParaRPr>
          </a:p>
          <a:p>
            <a:r>
              <a:rPr kumimoji="1" lang="en-US" altLang="ja-JP" sz="4800" dirty="0" err="1">
                <a:latin typeface="+mn-ea"/>
              </a:rPr>
              <a:t>aaaaabc</a:t>
            </a:r>
            <a:endParaRPr kumimoji="1" lang="en-US" altLang="ja-JP" sz="4800" dirty="0">
              <a:latin typeface="+mn-ea"/>
            </a:endParaRPr>
          </a:p>
          <a:p>
            <a:r>
              <a:rPr kumimoji="1" lang="en-US" altLang="ja-JP" sz="4800" dirty="0" err="1">
                <a:latin typeface="+mn-ea"/>
              </a:rPr>
              <a:t>aabbccdd</a:t>
            </a:r>
            <a:endParaRPr kumimoji="1" lang="ja-JP" altLang="en-US" sz="4800" dirty="0">
              <a:latin typeface="+mn-ea"/>
            </a:endParaRPr>
          </a:p>
        </p:txBody>
      </p:sp>
      <p:grpSp>
        <p:nvGrpSpPr>
          <p:cNvPr id="5" name="グループ化 4">
            <a:extLst>
              <a:ext uri="{FF2B5EF4-FFF2-40B4-BE49-F238E27FC236}">
                <a16:creationId xmlns="" xmlns:a16="http://schemas.microsoft.com/office/drawing/2014/main" id="{3AEE340E-CF3B-4F84-83EA-5C581582687B}"/>
              </a:ext>
            </a:extLst>
          </p:cNvPr>
          <p:cNvGrpSpPr/>
          <p:nvPr/>
        </p:nvGrpSpPr>
        <p:grpSpPr>
          <a:xfrm>
            <a:off x="7479782" y="2284887"/>
            <a:ext cx="4060502" cy="4145672"/>
            <a:chOff x="7426834" y="2131262"/>
            <a:chExt cx="4060502" cy="4145672"/>
          </a:xfrm>
        </p:grpSpPr>
        <p:sp>
          <p:nvSpPr>
            <p:cNvPr id="28" name="テキスト ボックス 27">
              <a:extLst>
                <a:ext uri="{FF2B5EF4-FFF2-40B4-BE49-F238E27FC236}">
                  <a16:creationId xmlns="" xmlns:a16="http://schemas.microsoft.com/office/drawing/2014/main" id="{AF40521A-DABF-4AC8-946F-F9E8857CD079}"/>
                </a:ext>
              </a:extLst>
            </p:cNvPr>
            <p:cNvSpPr txBox="1"/>
            <p:nvPr/>
          </p:nvSpPr>
          <p:spPr>
            <a:xfrm>
              <a:off x="7766168" y="2131262"/>
              <a:ext cx="3123173" cy="2308324"/>
            </a:xfrm>
            <a:prstGeom prst="rect">
              <a:avLst/>
            </a:prstGeom>
            <a:noFill/>
            <a:ln>
              <a:solidFill>
                <a:schemeClr val="tx1"/>
              </a:solidFill>
            </a:ln>
          </p:spPr>
          <p:txBody>
            <a:bodyPr wrap="square" rtlCol="0">
              <a:spAutoFit/>
            </a:bodyPr>
            <a:lstStyle/>
            <a:p>
              <a:r>
                <a:rPr kumimoji="1" lang="en-US" altLang="ja-JP" sz="4800" dirty="0">
                  <a:solidFill>
                    <a:schemeClr val="bg1"/>
                  </a:solidFill>
                  <a:latin typeface="+mn-ea"/>
                </a:rPr>
                <a:t>t</a:t>
              </a:r>
              <a:r>
                <a:rPr kumimoji="1" lang="en-US" altLang="ja-JP" sz="4800" dirty="0">
                  <a:latin typeface="+mn-ea"/>
                </a:rPr>
                <a:t>bc</a:t>
              </a:r>
              <a:r>
                <a:rPr kumimoji="1" lang="ja-JP" altLang="en-US" sz="4800" dirty="0">
                  <a:solidFill>
                    <a:schemeClr val="bg1"/>
                  </a:solidFill>
                  <a:latin typeface="+mn-ea"/>
                </a:rPr>
                <a:t>推進部</a:t>
              </a:r>
              <a:endParaRPr kumimoji="1" lang="en-US" altLang="ja-JP" sz="4800" dirty="0">
                <a:solidFill>
                  <a:schemeClr val="bg1"/>
                </a:solidFill>
                <a:latin typeface="+mn-ea"/>
              </a:endParaRPr>
            </a:p>
            <a:p>
              <a:r>
                <a:rPr kumimoji="1" lang="en-US" altLang="ja-JP" sz="4800" dirty="0" err="1">
                  <a:latin typeface="+mn-ea"/>
                </a:rPr>
                <a:t>aaaaabc</a:t>
              </a:r>
              <a:endParaRPr kumimoji="1" lang="en-US" altLang="ja-JP" sz="4800" dirty="0">
                <a:solidFill>
                  <a:schemeClr val="bg1"/>
                </a:solidFill>
                <a:latin typeface="+mn-ea"/>
              </a:endParaRPr>
            </a:p>
            <a:p>
              <a:r>
                <a:rPr kumimoji="1" lang="en-US" altLang="ja-JP" sz="4800" dirty="0" err="1">
                  <a:solidFill>
                    <a:schemeClr val="bg1"/>
                  </a:solidFill>
                  <a:latin typeface="+mn-ea"/>
                </a:rPr>
                <a:t>aab</a:t>
              </a:r>
              <a:r>
                <a:rPr kumimoji="1" lang="en-US" altLang="ja-JP" sz="4800" dirty="0" err="1">
                  <a:latin typeface="+mn-ea"/>
                </a:rPr>
                <a:t>bc</a:t>
              </a:r>
              <a:r>
                <a:rPr kumimoji="1" lang="en-US" altLang="ja-JP" sz="4800" dirty="0" err="1">
                  <a:solidFill>
                    <a:schemeClr val="bg1"/>
                  </a:solidFill>
                  <a:latin typeface="+mn-ea"/>
                </a:rPr>
                <a:t>cdd</a:t>
              </a:r>
              <a:endParaRPr kumimoji="1" lang="ja-JP" altLang="en-US" sz="4800" dirty="0">
                <a:solidFill>
                  <a:schemeClr val="bg1"/>
                </a:solidFill>
                <a:latin typeface="+mn-ea"/>
              </a:endParaRPr>
            </a:p>
          </p:txBody>
        </p:sp>
        <p:sp>
          <p:nvSpPr>
            <p:cNvPr id="29" name="矢印: 下 28">
              <a:extLst>
                <a:ext uri="{FF2B5EF4-FFF2-40B4-BE49-F238E27FC236}">
                  <a16:creationId xmlns="" xmlns:a16="http://schemas.microsoft.com/office/drawing/2014/main" id="{F38E49F9-B8A0-4AAA-9333-F80719027546}"/>
                </a:ext>
              </a:extLst>
            </p:cNvPr>
            <p:cNvSpPr/>
            <p:nvPr/>
          </p:nvSpPr>
          <p:spPr>
            <a:xfrm>
              <a:off x="8600970" y="4555930"/>
              <a:ext cx="1476797" cy="728903"/>
            </a:xfrm>
            <a:prstGeom prst="downArrow">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 xmlns:a16="http://schemas.microsoft.com/office/drawing/2014/main" id="{29E77473-AE6F-40DB-80F8-0AF2BA54BF97}"/>
                </a:ext>
              </a:extLst>
            </p:cNvPr>
            <p:cNvSpPr txBox="1"/>
            <p:nvPr/>
          </p:nvSpPr>
          <p:spPr>
            <a:xfrm>
              <a:off x="7426834" y="5445937"/>
              <a:ext cx="4060502" cy="830997"/>
            </a:xfrm>
            <a:prstGeom prst="rect">
              <a:avLst/>
            </a:prstGeom>
            <a:noFill/>
          </p:spPr>
          <p:txBody>
            <a:bodyPr wrap="square" rtlCol="0">
              <a:spAutoFit/>
            </a:bodyPr>
            <a:lstStyle/>
            <a:p>
              <a:r>
                <a:rPr kumimoji="1" lang="ja-JP" altLang="en-US" sz="2400" dirty="0"/>
                <a:t>左の正規表現を使うと</a:t>
              </a:r>
              <a:r>
                <a:rPr kumimoji="1" lang="en-US" altLang="ja-JP" sz="2400" dirty="0"/>
                <a:t>,</a:t>
              </a:r>
            </a:p>
            <a:p>
              <a:r>
                <a:rPr kumimoji="1" lang="ja-JP" altLang="en-US" sz="2400" dirty="0"/>
                <a:t>この</a:t>
              </a:r>
              <a:r>
                <a:rPr kumimoji="1" lang="en-US" altLang="ja-JP" sz="2400" dirty="0"/>
                <a:t>3</a:t>
              </a:r>
              <a:r>
                <a:rPr kumimoji="1" lang="ja-JP" altLang="en-US" sz="2400" dirty="0"/>
                <a:t>ヵ所に処理ができる！</a:t>
              </a:r>
            </a:p>
          </p:txBody>
        </p:sp>
      </p:grpSp>
      <p:sp>
        <p:nvSpPr>
          <p:cNvPr id="23" name="テキスト ボックス 22">
            <a:extLst>
              <a:ext uri="{FF2B5EF4-FFF2-40B4-BE49-F238E27FC236}">
                <a16:creationId xmlns="" xmlns:a16="http://schemas.microsoft.com/office/drawing/2014/main" id="{CEE18CD2-6653-44BA-B207-303E1D279E97}"/>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9" name="テキスト ボックス 8"/>
          <p:cNvSpPr txBox="1"/>
          <p:nvPr/>
        </p:nvSpPr>
        <p:spPr>
          <a:xfrm>
            <a:off x="613466" y="3546092"/>
            <a:ext cx="6643408" cy="954107"/>
          </a:xfrm>
          <a:prstGeom prst="rect">
            <a:avLst/>
          </a:prstGeom>
          <a:noFill/>
        </p:spPr>
        <p:txBody>
          <a:bodyPr wrap="square" rtlCol="0">
            <a:spAutoFit/>
          </a:bodyPr>
          <a:lstStyle/>
          <a:p>
            <a:r>
              <a:rPr lang="en-US" altLang="ja-JP" sz="2800" dirty="0">
                <a:latin typeface="+mn-ea"/>
              </a:rPr>
              <a:t>“</a:t>
            </a:r>
            <a:r>
              <a:rPr lang="en-US" altLang="ja-JP" sz="2800" dirty="0" err="1">
                <a:latin typeface="+mn-ea"/>
              </a:rPr>
              <a:t>abc</a:t>
            </a:r>
            <a:r>
              <a:rPr lang="en-US" altLang="ja-JP" sz="2800" dirty="0">
                <a:latin typeface="+mn-ea"/>
              </a:rPr>
              <a:t>”,”</a:t>
            </a:r>
            <a:r>
              <a:rPr lang="en-US" altLang="ja-JP" sz="2800" dirty="0" err="1">
                <a:latin typeface="+mn-ea"/>
              </a:rPr>
              <a:t>bd</a:t>
            </a:r>
            <a:r>
              <a:rPr lang="en-US" altLang="ja-JP" sz="2800" dirty="0">
                <a:latin typeface="+mn-ea"/>
              </a:rPr>
              <a:t>”,”</a:t>
            </a:r>
            <a:r>
              <a:rPr lang="en-US" altLang="ja-JP" sz="2800" dirty="0" err="1">
                <a:latin typeface="+mn-ea"/>
              </a:rPr>
              <a:t>aaabd</a:t>
            </a:r>
            <a:r>
              <a:rPr lang="en-US" altLang="ja-JP" sz="2800" dirty="0">
                <a:latin typeface="+mn-ea"/>
              </a:rPr>
              <a:t>”</a:t>
            </a:r>
            <a:r>
              <a:rPr lang="ja-JP" altLang="en-US" sz="2800" dirty="0"/>
              <a:t>などにマッチング。</a:t>
            </a:r>
            <a:endParaRPr lang="en-US" altLang="ja-JP" sz="2800" dirty="0"/>
          </a:p>
          <a:p>
            <a:r>
              <a:rPr lang="en-US" altLang="ja-JP" sz="2800" dirty="0">
                <a:latin typeface="+mn-ea"/>
              </a:rPr>
              <a:t>“</a:t>
            </a:r>
            <a:r>
              <a:rPr lang="en-US" altLang="ja-JP" sz="2800" dirty="0" err="1">
                <a:latin typeface="+mn-ea"/>
              </a:rPr>
              <a:t>abcd</a:t>
            </a:r>
            <a:r>
              <a:rPr lang="en-US" altLang="ja-JP" sz="2800" dirty="0">
                <a:latin typeface="+mn-ea"/>
              </a:rPr>
              <a:t>”</a:t>
            </a:r>
            <a:r>
              <a:rPr lang="ja-JP" altLang="en-US" sz="2800" dirty="0"/>
              <a:t>は</a:t>
            </a:r>
            <a:r>
              <a:rPr lang="en-US" altLang="ja-JP" sz="2800" dirty="0" smtClean="0"/>
              <a:t>×</a:t>
            </a:r>
            <a:endParaRPr kumimoji="1" lang="en-US" altLang="ja-JP" sz="2800" dirty="0" smtClean="0"/>
          </a:p>
        </p:txBody>
      </p:sp>
    </p:spTree>
    <p:extLst>
      <p:ext uri="{BB962C8B-B14F-4D97-AF65-F5344CB8AC3E}">
        <p14:creationId xmlns:p14="http://schemas.microsoft.com/office/powerpoint/2010/main" val="300353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ストップワーズ</a:t>
            </a:r>
          </a:p>
        </p:txBody>
      </p:sp>
      <p:sp>
        <p:nvSpPr>
          <p:cNvPr id="3" name="コンテンツ プレースホルダー 2">
            <a:extLst>
              <a:ext uri="{FF2B5EF4-FFF2-40B4-BE49-F238E27FC236}">
                <a16:creationId xmlns="" xmlns:a16="http://schemas.microsoft.com/office/drawing/2014/main" id="{F170D71A-9295-43E6-84D0-D855429DE75D}"/>
              </a:ext>
            </a:extLst>
          </p:cNvPr>
          <p:cNvSpPr>
            <a:spLocks noGrp="1"/>
          </p:cNvSpPr>
          <p:nvPr>
            <p:ph idx="1"/>
          </p:nvPr>
        </p:nvSpPr>
        <p:spPr>
          <a:xfrm>
            <a:off x="1090708" y="2235854"/>
            <a:ext cx="9844385" cy="3648477"/>
          </a:xfrm>
        </p:spPr>
        <p:txBody>
          <a:bodyPr>
            <a:normAutofit/>
          </a:bodyPr>
          <a:lstStyle/>
          <a:p>
            <a:r>
              <a:rPr lang="ja-JP" altLang="en-US" sz="3600" dirty="0"/>
              <a:t>ストップワーズとは？</a:t>
            </a:r>
            <a:endParaRPr lang="en-US" altLang="ja-JP" sz="3600" dirty="0"/>
          </a:p>
          <a:p>
            <a:pPr marL="0" indent="0">
              <a:buNone/>
            </a:pPr>
            <a:r>
              <a:rPr lang="ja-JP" altLang="en-US" sz="3600" dirty="0"/>
              <a:t>　処理を</a:t>
            </a:r>
            <a:r>
              <a:rPr lang="ja-JP" altLang="en-US" sz="3600"/>
              <a:t>行わない文字列のリスト</a:t>
            </a:r>
            <a:endParaRPr lang="en-US" altLang="ja-JP" sz="3600" dirty="0">
              <a:solidFill>
                <a:schemeClr val="tx1">
                  <a:lumMod val="85000"/>
                  <a:lumOff val="15000"/>
                </a:schemeClr>
              </a:solidFill>
            </a:endParaRPr>
          </a:p>
        </p:txBody>
      </p:sp>
      <p:sp>
        <p:nvSpPr>
          <p:cNvPr id="4" name="スライド番号プレースホルダー 3">
            <a:extLst>
              <a:ext uri="{FF2B5EF4-FFF2-40B4-BE49-F238E27FC236}">
                <a16:creationId xmlns=""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テキスト ボックス 4">
            <a:extLst>
              <a:ext uri="{FF2B5EF4-FFF2-40B4-BE49-F238E27FC236}">
                <a16:creationId xmlns="" xmlns:a16="http://schemas.microsoft.com/office/drawing/2014/main" id="{7557DD4B-EFCF-4126-8A68-BBA3AE02391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3524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例</a:t>
            </a:r>
            <a:r>
              <a:rPr kumimoji="1" lang="en-US" altLang="ja-JP" sz="4800" dirty="0"/>
              <a:t>)</a:t>
            </a:r>
            <a:r>
              <a:rPr kumimoji="1" lang="ja-JP" altLang="en-US" sz="4800" dirty="0"/>
              <a:t>ストップワーズ</a:t>
            </a:r>
          </a:p>
        </p:txBody>
      </p:sp>
      <p:sp>
        <p:nvSpPr>
          <p:cNvPr id="4" name="スライド番号プレースホルダー 3">
            <a:extLst>
              <a:ext uri="{FF2B5EF4-FFF2-40B4-BE49-F238E27FC236}">
                <a16:creationId xmlns=""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コンテンツ プレースホルダー 2">
            <a:extLst>
              <a:ext uri="{FF2B5EF4-FFF2-40B4-BE49-F238E27FC236}">
                <a16:creationId xmlns="" xmlns:a16="http://schemas.microsoft.com/office/drawing/2014/main" id="{DA1BD515-A981-4664-B98E-1686BE63257B}"/>
              </a:ext>
            </a:extLst>
          </p:cNvPr>
          <p:cNvSpPr>
            <a:spLocks noGrp="1"/>
          </p:cNvSpPr>
          <p:nvPr>
            <p:ph idx="1"/>
          </p:nvPr>
        </p:nvSpPr>
        <p:spPr>
          <a:xfrm>
            <a:off x="354741" y="2432503"/>
            <a:ext cx="4837369" cy="3836322"/>
          </a:xfrm>
        </p:spPr>
        <p:txBody>
          <a:bodyPr>
            <a:normAutofit/>
          </a:bodyPr>
          <a:lstStyle/>
          <a:p>
            <a:pPr marL="0" indent="0">
              <a:buNone/>
            </a:pPr>
            <a:r>
              <a:rPr lang="ja-JP" altLang="en-US" sz="3600" dirty="0">
                <a:solidFill>
                  <a:srgbClr val="69D8FF"/>
                </a:solidFill>
              </a:rPr>
              <a:t>①</a:t>
            </a:r>
            <a:r>
              <a:rPr lang="ja-JP" altLang="en-US" sz="3600" dirty="0"/>
              <a:t> </a:t>
            </a:r>
            <a:r>
              <a:rPr lang="en-US" altLang="ja-JP" sz="3600" dirty="0"/>
              <a:t>:</a:t>
            </a:r>
            <a:r>
              <a:rPr lang="ja-JP" altLang="en-US" sz="2800" dirty="0"/>
              <a:t>分かち書きのライブラリ</a:t>
            </a:r>
            <a:endParaRPr lang="en-US" altLang="ja-JP" sz="2800" dirty="0"/>
          </a:p>
          <a:p>
            <a:pPr marL="0" indent="0">
              <a:buNone/>
            </a:pPr>
            <a:r>
              <a:rPr lang="en-US" altLang="ja-JP" sz="2800" dirty="0" err="1">
                <a:latin typeface="+mn-ea"/>
              </a:rPr>
              <a:t>MeCab</a:t>
            </a:r>
            <a:r>
              <a:rPr lang="ja-JP" altLang="en-US" sz="2800" dirty="0"/>
              <a:t>をインポート</a:t>
            </a:r>
            <a:endParaRPr lang="en-US" altLang="ja-JP" sz="2800" dirty="0"/>
          </a:p>
          <a:p>
            <a:pPr marL="0" indent="0">
              <a:buNone/>
            </a:pPr>
            <a:endParaRPr lang="en-US" altLang="ja-JP" sz="1050" dirty="0"/>
          </a:p>
          <a:p>
            <a:pPr marL="0" indent="0">
              <a:buNone/>
            </a:pPr>
            <a:r>
              <a:rPr lang="ja-JP" altLang="en-US" sz="3600" dirty="0">
                <a:solidFill>
                  <a:srgbClr val="69D8FF"/>
                </a:solidFill>
              </a:rPr>
              <a:t>②</a:t>
            </a:r>
            <a:r>
              <a:rPr lang="ja-JP" altLang="en-US" sz="3600" dirty="0"/>
              <a:t> </a:t>
            </a:r>
            <a:r>
              <a:rPr lang="en-US" altLang="ja-JP" sz="3600" dirty="0"/>
              <a:t>:</a:t>
            </a:r>
            <a:r>
              <a:rPr lang="ja-JP" altLang="en-US" sz="2800" dirty="0"/>
              <a:t>消去する文字列のリストを作成</a:t>
            </a:r>
            <a:endParaRPr lang="en-US" altLang="ja-JP" sz="2800" dirty="0"/>
          </a:p>
          <a:p>
            <a:pPr marL="0" indent="0">
              <a:buNone/>
            </a:pPr>
            <a:r>
              <a:rPr lang="en-US" altLang="ja-JP" sz="2800" dirty="0"/>
              <a:t>※</a:t>
            </a:r>
            <a:r>
              <a:rPr lang="ja-JP" altLang="en-US" sz="2800" dirty="0"/>
              <a:t>出てきてほしくない単語を自分で決める</a:t>
            </a:r>
          </a:p>
        </p:txBody>
      </p:sp>
      <p:sp>
        <p:nvSpPr>
          <p:cNvPr id="9" name="テキスト ボックス 8">
            <a:extLst>
              <a:ext uri="{FF2B5EF4-FFF2-40B4-BE49-F238E27FC236}">
                <a16:creationId xmlns="" xmlns:a16="http://schemas.microsoft.com/office/drawing/2014/main" id="{E093CEC0-647E-41EB-BC6B-94046E8223AC}"/>
              </a:ext>
            </a:extLst>
          </p:cNvPr>
          <p:cNvSpPr txBox="1"/>
          <p:nvPr/>
        </p:nvSpPr>
        <p:spPr>
          <a:xfrm>
            <a:off x="5018209" y="2401909"/>
            <a:ext cx="517451" cy="707886"/>
          </a:xfrm>
          <a:prstGeom prst="rect">
            <a:avLst/>
          </a:prstGeom>
          <a:noFill/>
        </p:spPr>
        <p:txBody>
          <a:bodyPr wrap="square" rtlCol="0">
            <a:spAutoFit/>
          </a:bodyPr>
          <a:lstStyle/>
          <a:p>
            <a:r>
              <a:rPr kumimoji="1" lang="ja-JP" altLang="en-US" sz="4000" dirty="0">
                <a:solidFill>
                  <a:srgbClr val="69D8FF"/>
                </a:solidFill>
              </a:rPr>
              <a:t>①</a:t>
            </a:r>
          </a:p>
        </p:txBody>
      </p:sp>
      <p:pic>
        <p:nvPicPr>
          <p:cNvPr id="11" name="図 10">
            <a:extLst>
              <a:ext uri="{FF2B5EF4-FFF2-40B4-BE49-F238E27FC236}">
                <a16:creationId xmlns="" xmlns:a16="http://schemas.microsoft.com/office/drawing/2014/main" id="{D244A996-D3EB-4962-96ED-1C82FC3DDF7A}"/>
              </a:ext>
            </a:extLst>
          </p:cNvPr>
          <p:cNvPicPr>
            <a:picLocks noChangeAspect="1"/>
          </p:cNvPicPr>
          <p:nvPr/>
        </p:nvPicPr>
        <p:blipFill>
          <a:blip r:embed="rId3"/>
          <a:stretch>
            <a:fillRect/>
          </a:stretch>
        </p:blipFill>
        <p:spPr>
          <a:xfrm>
            <a:off x="5733259" y="2540759"/>
            <a:ext cx="6389147" cy="3092786"/>
          </a:xfrm>
          <a:prstGeom prst="rect">
            <a:avLst/>
          </a:prstGeom>
        </p:spPr>
      </p:pic>
      <p:sp>
        <p:nvSpPr>
          <p:cNvPr id="12" name="テキスト ボックス 11">
            <a:extLst>
              <a:ext uri="{FF2B5EF4-FFF2-40B4-BE49-F238E27FC236}">
                <a16:creationId xmlns="" xmlns:a16="http://schemas.microsoft.com/office/drawing/2014/main" id="{15BDF48C-668D-4713-9927-2FF889EE0BBF}"/>
              </a:ext>
            </a:extLst>
          </p:cNvPr>
          <p:cNvSpPr txBox="1"/>
          <p:nvPr/>
        </p:nvSpPr>
        <p:spPr>
          <a:xfrm>
            <a:off x="5014917" y="3123186"/>
            <a:ext cx="517451" cy="707886"/>
          </a:xfrm>
          <a:prstGeom prst="rect">
            <a:avLst/>
          </a:prstGeom>
          <a:noFill/>
        </p:spPr>
        <p:txBody>
          <a:bodyPr wrap="square" rtlCol="0">
            <a:spAutoFit/>
          </a:bodyPr>
          <a:lstStyle/>
          <a:p>
            <a:r>
              <a:rPr kumimoji="1" lang="ja-JP" altLang="en-US" sz="4000" dirty="0">
                <a:solidFill>
                  <a:srgbClr val="69D8FF"/>
                </a:solidFill>
              </a:rPr>
              <a:t>②</a:t>
            </a:r>
          </a:p>
        </p:txBody>
      </p:sp>
      <p:sp>
        <p:nvSpPr>
          <p:cNvPr id="8" name="テキスト ボックス 7">
            <a:extLst>
              <a:ext uri="{FF2B5EF4-FFF2-40B4-BE49-F238E27FC236}">
                <a16:creationId xmlns="" xmlns:a16="http://schemas.microsoft.com/office/drawing/2014/main" id="{960B2F57-6D19-46F5-AC9D-32708FA2E0C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1850450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1535</TotalTime>
  <Words>1367</Words>
  <Application>Microsoft Office PowerPoint</Application>
  <PresentationFormat>ワイド画面</PresentationFormat>
  <Paragraphs>180</Paragraphs>
  <Slides>13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メイリオ</vt:lpstr>
      <vt:lpstr>游ゴシック</vt:lpstr>
      <vt:lpstr>Arial</vt:lpstr>
      <vt:lpstr>Century Gothic</vt:lpstr>
      <vt:lpstr>Courier New</vt:lpstr>
      <vt:lpstr>Wingdings 3</vt:lpstr>
      <vt:lpstr>イオン ボードルーム</vt:lpstr>
      <vt:lpstr>テキストの前処理</vt:lpstr>
      <vt:lpstr>目次</vt:lpstr>
      <vt:lpstr>前処理とは？</vt:lpstr>
      <vt:lpstr>前処理の方法</vt:lpstr>
      <vt:lpstr>正規表現を用いた文字列の置換</vt:lpstr>
      <vt:lpstr>例)文字列の置換</vt:lpstr>
      <vt:lpstr>オートマトン</vt:lpstr>
      <vt:lpstr>ストップワーズ</vt:lpstr>
      <vt:lpstr>例)ストップワーズ</vt:lpstr>
      <vt:lpstr>例)ストップワーズ</vt:lpstr>
      <vt:lpstr>内包表記(おまけ)</vt:lpstr>
      <vt:lpstr>まとめ</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前処理</dc:title>
  <dc:creator>t-katou</dc:creator>
  <cp:lastModifiedBy>加藤 稔朗</cp:lastModifiedBy>
  <cp:revision>101</cp:revision>
  <dcterms:created xsi:type="dcterms:W3CDTF">2019-06-05T02:25:54Z</dcterms:created>
  <dcterms:modified xsi:type="dcterms:W3CDTF">2019-06-09T14:18:35Z</dcterms:modified>
</cp:coreProperties>
</file>