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8"/>
  </p:notesMasterIdLst>
  <p:sldIdLst>
    <p:sldId id="256" r:id="rId2"/>
    <p:sldId id="257" r:id="rId3"/>
    <p:sldId id="273" r:id="rId4"/>
    <p:sldId id="274" r:id="rId5"/>
    <p:sldId id="270"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205"/>
    <a:srgbClr val="69D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9628" autoAdjust="0"/>
  </p:normalViewPr>
  <p:slideViewPr>
    <p:cSldViewPr snapToGrid="0">
      <p:cViewPr varScale="1">
        <p:scale>
          <a:sx n="61" d="100"/>
          <a:sy n="61" d="100"/>
        </p:scale>
        <p:origin x="912" y="44"/>
      </p:cViewPr>
      <p:guideLst/>
    </p:cSldViewPr>
  </p:slideViewPr>
  <p:notesTextViewPr>
    <p:cViewPr>
      <p:scale>
        <a:sx n="1" d="1"/>
        <a:sy n="1" d="1"/>
      </p:scale>
      <p:origin x="0" y="0"/>
    </p:cViewPr>
  </p:notesTextViewPr>
  <p:sorterViewPr>
    <p:cViewPr>
      <p:scale>
        <a:sx n="100" d="100"/>
        <a:sy n="100" d="100"/>
      </p:scale>
      <p:origin x="0" y="-2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E76F3-DE40-4940-932F-35A21AFF264F}" type="datetimeFigureOut">
              <a:rPr kumimoji="1" lang="ja-JP" altLang="en-US" smtClean="0"/>
              <a:t>2019/6/24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C9FA8-1ED3-46AF-8286-35DCEEDA30DC}" type="slidenum">
              <a:rPr kumimoji="1" lang="ja-JP" altLang="en-US" smtClean="0"/>
              <a:t>‹#›</a:t>
            </a:fld>
            <a:endParaRPr kumimoji="1" lang="ja-JP" altLang="en-US"/>
          </a:p>
        </p:txBody>
      </p:sp>
    </p:spTree>
    <p:extLst>
      <p:ext uri="{BB962C8B-B14F-4D97-AF65-F5344CB8AC3E}">
        <p14:creationId xmlns:p14="http://schemas.microsoft.com/office/powerpoint/2010/main" val="2281496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これから自由課題の発表を始めます。</a:t>
            </a:r>
            <a:endParaRPr kumimoji="1" lang="en-US" altLang="ja-JP" dirty="0"/>
          </a:p>
          <a:p>
            <a:r>
              <a:rPr kumimoji="1" lang="en-US" altLang="ja-JP"/>
              <a:t>220 </a:t>
            </a:r>
            <a:r>
              <a:rPr kumimoji="1" lang="ja-JP" altLang="en-US" dirty="0"/>
              <a:t>加藤 稔朗です。よろしくお願いします。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a:t>
            </a:fld>
            <a:endParaRPr kumimoji="1" lang="ja-JP" altLang="en-US"/>
          </a:p>
        </p:txBody>
      </p:sp>
    </p:spTree>
    <p:extLst>
      <p:ext uri="{BB962C8B-B14F-4D97-AF65-F5344CB8AC3E}">
        <p14:creationId xmlns:p14="http://schemas.microsoft.com/office/powerpoint/2010/main" val="232814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私の自由課題の</a:t>
            </a:r>
            <a:r>
              <a:rPr kumimoji="1" lang="ja-JP" altLang="en-US" dirty="0"/>
              <a:t>テーマはおすすめのアニメを教えてくれるアプリです。自分の好きなアニメのタイトルを入力すると、似ているアニメと、特徴及び評価が近いアニメを表示してくれます。</a:t>
            </a:r>
            <a:endParaRPr kumimoji="1" lang="en-US" altLang="ja-JP" dirty="0"/>
          </a:p>
          <a:p>
            <a:r>
              <a:rPr kumimoji="1" lang="ja-JP" altLang="en-US" dirty="0"/>
              <a:t>では、実際にプログラムを動かしたいと思います。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2</a:t>
            </a:fld>
            <a:endParaRPr kumimoji="1" lang="ja-JP" altLang="en-US"/>
          </a:p>
        </p:txBody>
      </p:sp>
    </p:spTree>
    <p:extLst>
      <p:ext uri="{BB962C8B-B14F-4D97-AF65-F5344CB8AC3E}">
        <p14:creationId xmlns:p14="http://schemas.microsoft.com/office/powerpoint/2010/main" val="69346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最後に、今回の発表をまとめますと、結論として、数値で表せないですが、精度が高いアプリになりました。前処理で苦労した点は、並列処理は</a:t>
            </a:r>
            <a:r>
              <a:rPr kumimoji="1" lang="en-US" altLang="ja-JP" dirty="0"/>
              <a:t>1</a:t>
            </a:r>
            <a:r>
              <a:rPr kumimoji="1" lang="ja-JP" altLang="en-US" dirty="0"/>
              <a:t>回の処理が重い関数には使えないことを知らずに試行錯誤していたのが</a:t>
            </a:r>
            <a:r>
              <a:rPr kumimoji="1" lang="ja-JP" altLang="en-US" sz="1200" dirty="0"/>
              <a:t>苦労しました。</a:t>
            </a:r>
            <a:endParaRPr kumimoji="1" lang="en-US" altLang="ja-JP" sz="1200" dirty="0"/>
          </a:p>
          <a:p>
            <a:r>
              <a:rPr kumimoji="1" lang="ja-JP" altLang="en-US" sz="1400" dirty="0">
                <a:solidFill>
                  <a:srgbClr val="FB9205"/>
                </a:solidFill>
              </a:rPr>
              <a:t>工夫した点は、似ているアニメの出力時、列をそろえて見やすくしたことです。</a:t>
            </a:r>
            <a:endParaRPr kumimoji="1" lang="ja-JP" altLang="en-US" sz="1200" dirty="0"/>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5</a:t>
            </a:fld>
            <a:endParaRPr kumimoji="1" lang="ja-JP" altLang="en-US"/>
          </a:p>
        </p:txBody>
      </p:sp>
    </p:spTree>
    <p:extLst>
      <p:ext uri="{BB962C8B-B14F-4D97-AF65-F5344CB8AC3E}">
        <p14:creationId xmlns:p14="http://schemas.microsoft.com/office/powerpoint/2010/main" val="135845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以上で発表を終わります。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ご清聴ありがとうございました。</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6</a:t>
            </a:fld>
            <a:endParaRPr kumimoji="1" lang="ja-JP" altLang="en-US"/>
          </a:p>
        </p:txBody>
      </p:sp>
    </p:spTree>
    <p:extLst>
      <p:ext uri="{BB962C8B-B14F-4D97-AF65-F5344CB8AC3E}">
        <p14:creationId xmlns:p14="http://schemas.microsoft.com/office/powerpoint/2010/main" val="3926802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66ACBD-50A7-4FA7-AEF4-1526A2F3BBD7}" type="datetime1">
              <a:rPr lang="en-US" altLang="ja-JP" smtClean="0"/>
              <a:t>6/24/2019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71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4842B0A-7F53-46A9-84AD-CAC305830B72}" type="datetime1">
              <a:rPr lang="en-US" altLang="ja-JP" smtClean="0"/>
              <a:t>6/24/2019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7210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842B0A-7F53-46A9-84AD-CAC305830B72}" type="datetime1">
              <a:rPr lang="en-US" altLang="ja-JP" smtClean="0"/>
              <a:t>6/24/2019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98905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842B0A-7F53-46A9-84AD-CAC305830B72}" type="datetime1">
              <a:rPr lang="en-US" altLang="ja-JP" smtClean="0"/>
              <a:t>6/24/2019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6283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842B0A-7F53-46A9-84AD-CAC305830B72}" type="datetime1">
              <a:rPr lang="en-US" altLang="ja-JP" smtClean="0"/>
              <a:t>6/24/2019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19090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42B0A-7F53-46A9-84AD-CAC305830B72}" type="datetime1">
              <a:rPr lang="en-US" altLang="ja-JP" smtClean="0"/>
              <a:t>6/24/2019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59236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42B0A-7F53-46A9-84AD-CAC305830B72}" type="datetime1">
              <a:rPr lang="en-US" altLang="ja-JP" smtClean="0"/>
              <a:t>6/24/2019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37151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6C27FB-3560-4A28-944F-E9F18B426362}" type="datetime1">
              <a:rPr lang="en-US" altLang="ja-JP" smtClean="0"/>
              <a:t>6/24/2019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131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1EDF72-96E7-4295-8030-0533A9CFCD4C}" type="datetime1">
              <a:rPr lang="en-US" altLang="ja-JP" smtClean="0"/>
              <a:t>6/24/2019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66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838B0E-EF5D-444C-86B8-F749174EBA9E}" type="datetime1">
              <a:rPr lang="en-US" altLang="ja-JP" smtClean="0"/>
              <a:t>6/24/2019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12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CAB1F5B-3D1E-4C66-A732-9948D5D1433F}" type="datetime1">
              <a:rPr lang="en-US" altLang="ja-JP" smtClean="0"/>
              <a:t>6/24/2019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03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C9E09E1-9F18-479E-9333-6D5313B28641}" type="datetime1">
              <a:rPr lang="en-US" altLang="ja-JP" smtClean="0"/>
              <a:t>6/24/2019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765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BC6A8C0-A581-4FA1-A218-315132F76B88}" type="datetime1">
              <a:rPr lang="en-US" altLang="ja-JP" smtClean="0"/>
              <a:t>6/24/2019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12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75DFA2F-3865-44B8-96BE-FEC694BE28F6}" type="datetime1">
              <a:rPr lang="en-US" altLang="ja-JP" smtClean="0"/>
              <a:t>6/24/2019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084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02988-E463-4896-8A3F-FFAFEE60B5F2}" type="datetime1">
              <a:rPr lang="en-US" altLang="ja-JP" smtClean="0"/>
              <a:t>6/24/2019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0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00A98F-F361-450E-BF47-856E13DA0A48}" type="datetime1">
              <a:rPr lang="en-US" altLang="ja-JP" smtClean="0"/>
              <a:t>6/24/2019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84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D73FAA7-8321-47E5-914D-3A702AA0F94F}" type="datetime1">
              <a:rPr lang="en-US" altLang="ja-JP" smtClean="0"/>
              <a:t>6/24/2019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487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842B0A-7F53-46A9-84AD-CAC305830B72}" type="datetime1">
              <a:rPr lang="en-US" altLang="ja-JP" smtClean="0"/>
              <a:t>6/24/2019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1836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1E68BD-FFE9-4217-A392-495F228CC58E}"/>
              </a:ext>
            </a:extLst>
          </p:cNvPr>
          <p:cNvSpPr>
            <a:spLocks noGrp="1"/>
          </p:cNvSpPr>
          <p:nvPr>
            <p:ph type="ctrTitle"/>
          </p:nvPr>
        </p:nvSpPr>
        <p:spPr>
          <a:xfrm>
            <a:off x="1566041" y="1458450"/>
            <a:ext cx="8925992" cy="1774943"/>
          </a:xfrm>
        </p:spPr>
        <p:txBody>
          <a:bodyPr/>
          <a:lstStyle/>
          <a:p>
            <a:r>
              <a:rPr kumimoji="1" lang="ja-JP" altLang="en-US" sz="8800" dirty="0"/>
              <a:t>自由課題</a:t>
            </a:r>
          </a:p>
        </p:txBody>
      </p:sp>
      <p:sp>
        <p:nvSpPr>
          <p:cNvPr id="3" name="字幕 2">
            <a:extLst>
              <a:ext uri="{FF2B5EF4-FFF2-40B4-BE49-F238E27FC236}">
                <a16:creationId xmlns:a16="http://schemas.microsoft.com/office/drawing/2014/main" id="{DAD47E9A-DB27-42BC-AA6A-E06B1D6A2390}"/>
              </a:ext>
            </a:extLst>
          </p:cNvPr>
          <p:cNvSpPr>
            <a:spLocks noGrp="1"/>
          </p:cNvSpPr>
          <p:nvPr>
            <p:ph type="subTitle" idx="1"/>
          </p:nvPr>
        </p:nvSpPr>
        <p:spPr>
          <a:xfrm>
            <a:off x="7654240" y="4001351"/>
            <a:ext cx="3980712" cy="1295863"/>
          </a:xfrm>
        </p:spPr>
        <p:txBody>
          <a:bodyPr>
            <a:normAutofit/>
          </a:bodyPr>
          <a:lstStyle/>
          <a:p>
            <a:r>
              <a:rPr kumimoji="1" lang="en-US" altLang="ja-JP" sz="3200" dirty="0">
                <a:solidFill>
                  <a:schemeClr val="bg1"/>
                </a:solidFill>
                <a:latin typeface="+mn-ea"/>
              </a:rPr>
              <a:t>2019</a:t>
            </a:r>
            <a:r>
              <a:rPr lang="ja-JP" altLang="en-US" sz="3200" dirty="0">
                <a:solidFill>
                  <a:schemeClr val="bg1"/>
                </a:solidFill>
                <a:latin typeface="+mn-ea"/>
              </a:rPr>
              <a:t>年</a:t>
            </a:r>
            <a:r>
              <a:rPr kumimoji="1" lang="en-US" altLang="ja-JP" sz="3200" dirty="0">
                <a:solidFill>
                  <a:schemeClr val="bg1"/>
                </a:solidFill>
                <a:latin typeface="+mn-ea"/>
              </a:rPr>
              <a:t>6</a:t>
            </a:r>
            <a:r>
              <a:rPr kumimoji="1" lang="ja-JP" altLang="en-US" sz="3200" dirty="0">
                <a:solidFill>
                  <a:schemeClr val="bg1"/>
                </a:solidFill>
                <a:latin typeface="+mn-ea"/>
              </a:rPr>
              <a:t>月</a:t>
            </a:r>
            <a:r>
              <a:rPr lang="en-US" altLang="ja-JP" sz="3200" dirty="0">
                <a:solidFill>
                  <a:schemeClr val="bg1"/>
                </a:solidFill>
                <a:latin typeface="+mn-ea"/>
              </a:rPr>
              <a:t>24</a:t>
            </a:r>
            <a:r>
              <a:rPr kumimoji="1" lang="ja-JP" altLang="en-US" sz="3200" dirty="0">
                <a:solidFill>
                  <a:schemeClr val="bg1"/>
                </a:solidFill>
                <a:latin typeface="+mn-ea"/>
              </a:rPr>
              <a:t>日</a:t>
            </a:r>
            <a:endParaRPr kumimoji="1" lang="en-US" altLang="ja-JP" sz="3200" dirty="0">
              <a:solidFill>
                <a:schemeClr val="bg1"/>
              </a:solidFill>
              <a:latin typeface="+mn-ea"/>
            </a:endParaRPr>
          </a:p>
          <a:p>
            <a:r>
              <a:rPr kumimoji="1" lang="en-US" altLang="ja-JP" sz="3200" dirty="0">
                <a:solidFill>
                  <a:schemeClr val="bg1"/>
                </a:solidFill>
                <a:latin typeface="+mn-ea"/>
              </a:rPr>
              <a:t>220 </a:t>
            </a:r>
            <a:r>
              <a:rPr kumimoji="1" lang="ja-JP" altLang="en-US" sz="3200" dirty="0">
                <a:solidFill>
                  <a:schemeClr val="bg1"/>
                </a:solidFill>
                <a:latin typeface="+mn-ea"/>
              </a:rPr>
              <a:t>加藤 稔朗</a:t>
            </a:r>
          </a:p>
        </p:txBody>
      </p:sp>
      <p:sp>
        <p:nvSpPr>
          <p:cNvPr id="4" name="スライド番号プレースホルダー 3">
            <a:extLst>
              <a:ext uri="{FF2B5EF4-FFF2-40B4-BE49-F238E27FC236}">
                <a16:creationId xmlns:a16="http://schemas.microsoft.com/office/drawing/2014/main" id="{2AEE9859-9B87-47C0-BB43-A9CF1585034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テキスト ボックス 4">
            <a:extLst>
              <a:ext uri="{FF2B5EF4-FFF2-40B4-BE49-F238E27FC236}">
                <a16:creationId xmlns:a16="http://schemas.microsoft.com/office/drawing/2014/main" id="{C6FD9C2A-9D39-46BE-A093-F94C205B863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68578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クロール: 横 7">
            <a:extLst>
              <a:ext uri="{FF2B5EF4-FFF2-40B4-BE49-F238E27FC236}">
                <a16:creationId xmlns:a16="http://schemas.microsoft.com/office/drawing/2014/main" id="{57D47F58-A51F-4B66-842C-6B37E15411C7}"/>
              </a:ext>
            </a:extLst>
          </p:cNvPr>
          <p:cNvSpPr/>
          <p:nvPr/>
        </p:nvSpPr>
        <p:spPr>
          <a:xfrm>
            <a:off x="1640344" y="2192313"/>
            <a:ext cx="8574977" cy="2935829"/>
          </a:xfrm>
          <a:prstGeom prst="horizontalScroll">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754144"/>
            <a:ext cx="8761413" cy="926488"/>
          </a:xfrm>
        </p:spPr>
        <p:txBody>
          <a:bodyPr/>
          <a:lstStyle/>
          <a:p>
            <a:r>
              <a:rPr lang="ja-JP" altLang="en-US" sz="4800" dirty="0"/>
              <a:t>テーマ</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2196662" y="2617865"/>
            <a:ext cx="8574977" cy="2238705"/>
          </a:xfrm>
        </p:spPr>
        <p:txBody>
          <a:bodyPr>
            <a:normAutofit/>
          </a:bodyPr>
          <a:lstStyle/>
          <a:p>
            <a:pPr marL="0" indent="0">
              <a:buNone/>
            </a:pPr>
            <a:r>
              <a:rPr kumimoji="1" lang="ja-JP" altLang="en-US" sz="6600" dirty="0">
                <a:latin typeface="+mn-ea"/>
              </a:rPr>
              <a:t>おすすめの</a:t>
            </a:r>
            <a:r>
              <a:rPr kumimoji="1" lang="ja-JP" altLang="en-US" sz="6600" dirty="0">
                <a:solidFill>
                  <a:srgbClr val="00B0F0"/>
                </a:solidFill>
                <a:latin typeface="+mn-ea"/>
              </a:rPr>
              <a:t>アニメ</a:t>
            </a:r>
            <a:r>
              <a:rPr lang="ja-JP" altLang="en-US" sz="6600" dirty="0">
                <a:latin typeface="+mn-ea"/>
              </a:rPr>
              <a:t>を</a:t>
            </a:r>
            <a:endParaRPr lang="en-US" altLang="ja-JP" sz="6600" dirty="0">
              <a:latin typeface="+mn-ea"/>
            </a:endParaRPr>
          </a:p>
          <a:p>
            <a:pPr marL="0" indent="0">
              <a:buNone/>
            </a:pPr>
            <a:r>
              <a:rPr kumimoji="1" lang="ja-JP" altLang="en-US" sz="6600" dirty="0">
                <a:latin typeface="+mn-ea"/>
              </a:rPr>
              <a:t>教えてくれるアプリ</a:t>
            </a:r>
            <a:endParaRPr kumimoji="1" lang="en-US" altLang="ja-JP" sz="6600" dirty="0">
              <a:latin typeface="+mn-ea"/>
            </a:endParaRPr>
          </a:p>
        </p:txBody>
      </p:sp>
      <p:sp>
        <p:nvSpPr>
          <p:cNvPr id="4" name="スライド番号プレースホルダー 3">
            <a:extLst>
              <a:ext uri="{FF2B5EF4-FFF2-40B4-BE49-F238E27FC236}">
                <a16:creationId xmlns:a16="http://schemas.microsoft.com/office/drawing/2014/main" id="{5F02A023-584F-45B8-8F5A-25B9DCBAC76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テキスト ボックス 4">
            <a:extLst>
              <a:ext uri="{FF2B5EF4-FFF2-40B4-BE49-F238E27FC236}">
                <a16:creationId xmlns:a16="http://schemas.microsoft.com/office/drawing/2014/main" id="{C9271DCC-99A0-4068-82EA-B855F9651BA3}"/>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grpSp>
        <p:nvGrpSpPr>
          <p:cNvPr id="12" name="グループ化 11">
            <a:extLst>
              <a:ext uri="{FF2B5EF4-FFF2-40B4-BE49-F238E27FC236}">
                <a16:creationId xmlns:a16="http://schemas.microsoft.com/office/drawing/2014/main" id="{14410237-8798-464F-81A7-1790CEB8E8B8}"/>
              </a:ext>
            </a:extLst>
          </p:cNvPr>
          <p:cNvGrpSpPr/>
          <p:nvPr/>
        </p:nvGrpSpPr>
        <p:grpSpPr>
          <a:xfrm>
            <a:off x="2627587" y="4907362"/>
            <a:ext cx="6936826" cy="1597635"/>
            <a:chOff x="2627587" y="4907362"/>
            <a:chExt cx="6936826" cy="1597635"/>
          </a:xfrm>
        </p:grpSpPr>
        <p:sp>
          <p:nvSpPr>
            <p:cNvPr id="11" name="楕円 10">
              <a:extLst>
                <a:ext uri="{FF2B5EF4-FFF2-40B4-BE49-F238E27FC236}">
                  <a16:creationId xmlns:a16="http://schemas.microsoft.com/office/drawing/2014/main" id="{E2B178EB-E372-4966-9F79-9533D7B6DFD6}"/>
                </a:ext>
              </a:extLst>
            </p:cNvPr>
            <p:cNvSpPr/>
            <p:nvPr/>
          </p:nvSpPr>
          <p:spPr>
            <a:xfrm>
              <a:off x="4668923" y="5128142"/>
              <a:ext cx="1376855" cy="1376855"/>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9938854-5403-4825-8188-363823B95A9D}"/>
                </a:ext>
              </a:extLst>
            </p:cNvPr>
            <p:cNvSpPr txBox="1"/>
            <p:nvPr/>
          </p:nvSpPr>
          <p:spPr>
            <a:xfrm>
              <a:off x="2627587" y="5825265"/>
              <a:ext cx="2385847" cy="461665"/>
            </a:xfrm>
            <a:prstGeom prst="rect">
              <a:avLst/>
            </a:prstGeom>
            <a:solidFill>
              <a:srgbClr val="69D8FF"/>
            </a:solidFill>
          </p:spPr>
          <p:txBody>
            <a:bodyPr wrap="square" rtlCol="0">
              <a:spAutoFit/>
            </a:bodyPr>
            <a:lstStyle/>
            <a:p>
              <a:r>
                <a:rPr kumimoji="1" lang="ja-JP" altLang="en-US" sz="2400" dirty="0"/>
                <a:t>似ているアニメ</a:t>
              </a:r>
            </a:p>
          </p:txBody>
        </p:sp>
        <p:sp>
          <p:nvSpPr>
            <p:cNvPr id="9" name="テキスト ボックス 8">
              <a:extLst>
                <a:ext uri="{FF2B5EF4-FFF2-40B4-BE49-F238E27FC236}">
                  <a16:creationId xmlns:a16="http://schemas.microsoft.com/office/drawing/2014/main" id="{899283FD-C435-4260-876C-01BD3880741D}"/>
                </a:ext>
              </a:extLst>
            </p:cNvPr>
            <p:cNvSpPr txBox="1"/>
            <p:nvPr/>
          </p:nvSpPr>
          <p:spPr>
            <a:xfrm>
              <a:off x="5680247" y="5825265"/>
              <a:ext cx="3884166" cy="461665"/>
            </a:xfrm>
            <a:prstGeom prst="rect">
              <a:avLst/>
            </a:prstGeom>
            <a:solidFill>
              <a:srgbClr val="92D050"/>
            </a:solidFill>
          </p:spPr>
          <p:txBody>
            <a:bodyPr wrap="square" rtlCol="0">
              <a:spAutoFit/>
            </a:bodyPr>
            <a:lstStyle/>
            <a:p>
              <a:r>
                <a:rPr kumimoji="1" lang="ja-JP" altLang="en-US" sz="2400" dirty="0"/>
                <a:t>特徴及び評価が近いアニメ</a:t>
              </a:r>
            </a:p>
          </p:txBody>
        </p:sp>
        <p:sp>
          <p:nvSpPr>
            <p:cNvPr id="10" name="テキスト ボックス 9">
              <a:extLst>
                <a:ext uri="{FF2B5EF4-FFF2-40B4-BE49-F238E27FC236}">
                  <a16:creationId xmlns:a16="http://schemas.microsoft.com/office/drawing/2014/main" id="{DBA09FF7-CB0D-4E20-ACB8-982AA57C51F8}"/>
                </a:ext>
              </a:extLst>
            </p:cNvPr>
            <p:cNvSpPr txBox="1"/>
            <p:nvPr/>
          </p:nvSpPr>
          <p:spPr>
            <a:xfrm>
              <a:off x="4833569" y="4907362"/>
              <a:ext cx="1140969" cy="646331"/>
            </a:xfrm>
            <a:prstGeom prst="rect">
              <a:avLst/>
            </a:prstGeom>
            <a:noFill/>
          </p:spPr>
          <p:txBody>
            <a:bodyPr wrap="square" rtlCol="0">
              <a:spAutoFit/>
            </a:bodyPr>
            <a:lstStyle/>
            <a:p>
              <a:r>
                <a:rPr kumimoji="1" lang="ja-JP" altLang="en-US" sz="3600" dirty="0">
                  <a:highlight>
                    <a:srgbClr val="C0C0C0"/>
                  </a:highlight>
                </a:rPr>
                <a:t>出力</a:t>
              </a:r>
            </a:p>
          </p:txBody>
        </p:sp>
      </p:grpSp>
    </p:spTree>
    <p:extLst>
      <p:ext uri="{BB962C8B-B14F-4D97-AF65-F5344CB8AC3E}">
        <p14:creationId xmlns:p14="http://schemas.microsoft.com/office/powerpoint/2010/main" val="261558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9EA26-2019-4A5A-ABB9-131B3D2A48BA}"/>
              </a:ext>
            </a:extLst>
          </p:cNvPr>
          <p:cNvSpPr>
            <a:spLocks noGrp="1"/>
          </p:cNvSpPr>
          <p:nvPr>
            <p:ph type="title"/>
          </p:nvPr>
        </p:nvSpPr>
        <p:spPr/>
        <p:txBody>
          <a:bodyPr/>
          <a:lstStyle/>
          <a:p>
            <a:r>
              <a:rPr kumimoji="1" lang="en-US" altLang="ja-JP" dirty="0">
                <a:latin typeface="+mn-ea"/>
                <a:ea typeface="+mn-ea"/>
              </a:rPr>
              <a:t>Cosine</a:t>
            </a:r>
            <a:r>
              <a:rPr lang="ja-JP" altLang="en-US" dirty="0">
                <a:latin typeface="+mn-ea"/>
                <a:ea typeface="+mn-ea"/>
              </a:rPr>
              <a:t>類似度</a:t>
            </a:r>
            <a:endParaRPr kumimoji="1" lang="ja-JP" altLang="en-US" dirty="0">
              <a:latin typeface="+mn-ea"/>
              <a:ea typeface="+mn-ea"/>
            </a:endParaRPr>
          </a:p>
        </p:txBody>
      </p:sp>
      <p:sp>
        <p:nvSpPr>
          <p:cNvPr id="4" name="スライド番号プレースホルダー 3">
            <a:extLst>
              <a:ext uri="{FF2B5EF4-FFF2-40B4-BE49-F238E27FC236}">
                <a16:creationId xmlns:a16="http://schemas.microsoft.com/office/drawing/2014/main" id="{7AE57715-8724-4081-A11F-9CE336EAA9B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コンテンツ プレースホルダー 7">
            <a:extLst>
              <a:ext uri="{FF2B5EF4-FFF2-40B4-BE49-F238E27FC236}">
                <a16:creationId xmlns:a16="http://schemas.microsoft.com/office/drawing/2014/main" id="{CDE71225-34B9-4510-934E-CD55588F2F52}"/>
              </a:ext>
            </a:extLst>
          </p:cNvPr>
          <p:cNvSpPr>
            <a:spLocks noGrp="1"/>
          </p:cNvSpPr>
          <p:nvPr>
            <p:ph idx="1"/>
          </p:nvPr>
        </p:nvSpPr>
        <p:spPr>
          <a:xfrm>
            <a:off x="1154954" y="2455260"/>
            <a:ext cx="10248770" cy="1917043"/>
          </a:xfrm>
        </p:spPr>
        <p:txBody>
          <a:bodyPr/>
          <a:lstStyle/>
          <a:p>
            <a:r>
              <a:rPr lang="en-US" altLang="ja-JP" sz="3200" dirty="0">
                <a:latin typeface="+mn-ea"/>
              </a:rPr>
              <a:t>cosine</a:t>
            </a:r>
            <a:r>
              <a:rPr lang="ja-JP" altLang="en-US" sz="3200" dirty="0">
                <a:latin typeface="+mn-ea"/>
              </a:rPr>
              <a:t>類似度</a:t>
            </a:r>
            <a:endParaRPr lang="en-US" altLang="ja-JP" sz="3200" dirty="0">
              <a:latin typeface="+mn-ea"/>
            </a:endParaRPr>
          </a:p>
          <a:p>
            <a:pPr marL="0" indent="0">
              <a:buNone/>
            </a:pPr>
            <a:r>
              <a:rPr lang="en-US" altLang="ja-JP" sz="3200" dirty="0">
                <a:latin typeface="+mn-ea"/>
              </a:rPr>
              <a:t>	</a:t>
            </a:r>
            <a:r>
              <a:rPr lang="ja-JP" altLang="en-US" sz="3200" dirty="0">
                <a:latin typeface="+mn-ea"/>
              </a:rPr>
              <a:t>・文書の特徴をベクトル化し、ベクトル同士の角度</a:t>
            </a:r>
            <a:r>
              <a:rPr lang="en-US" altLang="ja-JP" sz="3200" dirty="0">
                <a:latin typeface="+mn-ea"/>
              </a:rPr>
              <a:t>			</a:t>
            </a:r>
            <a:r>
              <a:rPr lang="ja-JP" altLang="en-US" sz="3200" dirty="0">
                <a:latin typeface="+mn-ea"/>
              </a:rPr>
              <a:t>を求めること。</a:t>
            </a:r>
            <a:endParaRPr lang="en-US" altLang="ja-JP" sz="3200" dirty="0">
              <a:latin typeface="+mn-ea"/>
            </a:endParaRPr>
          </a:p>
        </p:txBody>
      </p:sp>
      <p:sp>
        <p:nvSpPr>
          <p:cNvPr id="14" name="テキスト ボックス 13">
            <a:extLst>
              <a:ext uri="{FF2B5EF4-FFF2-40B4-BE49-F238E27FC236}">
                <a16:creationId xmlns:a16="http://schemas.microsoft.com/office/drawing/2014/main" id="{A9761A86-CAA9-4D64-BD51-D457430D9D5A}"/>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98843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9EA26-2019-4A5A-ABB9-131B3D2A48BA}"/>
              </a:ext>
            </a:extLst>
          </p:cNvPr>
          <p:cNvSpPr>
            <a:spLocks noGrp="1"/>
          </p:cNvSpPr>
          <p:nvPr>
            <p:ph type="title"/>
          </p:nvPr>
        </p:nvSpPr>
        <p:spPr/>
        <p:txBody>
          <a:bodyPr/>
          <a:lstStyle/>
          <a:p>
            <a:r>
              <a:rPr kumimoji="1" lang="en-US" altLang="ja-JP" dirty="0">
                <a:latin typeface="+mn-ea"/>
                <a:ea typeface="+mn-ea"/>
              </a:rPr>
              <a:t>Cosine</a:t>
            </a:r>
            <a:r>
              <a:rPr lang="ja-JP" altLang="en-US" dirty="0">
                <a:latin typeface="+mn-ea"/>
                <a:ea typeface="+mn-ea"/>
              </a:rPr>
              <a:t>類似度</a:t>
            </a:r>
            <a:endParaRPr kumimoji="1" lang="ja-JP" altLang="en-US" dirty="0">
              <a:latin typeface="+mn-ea"/>
              <a:ea typeface="+mn-ea"/>
            </a:endParaRPr>
          </a:p>
        </p:txBody>
      </p:sp>
      <p:sp>
        <p:nvSpPr>
          <p:cNvPr id="4" name="スライド番号プレースホルダー 3">
            <a:extLst>
              <a:ext uri="{FF2B5EF4-FFF2-40B4-BE49-F238E27FC236}">
                <a16:creationId xmlns:a16="http://schemas.microsoft.com/office/drawing/2014/main" id="{7AE57715-8724-4081-A11F-9CE336EAA9B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4" name="テキスト ボックス 13">
            <a:extLst>
              <a:ext uri="{FF2B5EF4-FFF2-40B4-BE49-F238E27FC236}">
                <a16:creationId xmlns:a16="http://schemas.microsoft.com/office/drawing/2014/main" id="{A9761A86-CAA9-4D64-BD51-D457430D9D5A}"/>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cxnSp>
        <p:nvCxnSpPr>
          <p:cNvPr id="7" name="直線矢印コネクタ 6">
            <a:extLst>
              <a:ext uri="{FF2B5EF4-FFF2-40B4-BE49-F238E27FC236}">
                <a16:creationId xmlns:a16="http://schemas.microsoft.com/office/drawing/2014/main" id="{9C59765A-2A99-4294-9E30-D5A11CE12990}"/>
              </a:ext>
            </a:extLst>
          </p:cNvPr>
          <p:cNvCxnSpPr>
            <a:cxnSpLocks/>
          </p:cNvCxnSpPr>
          <p:nvPr/>
        </p:nvCxnSpPr>
        <p:spPr>
          <a:xfrm flipV="1">
            <a:off x="8519179" y="2869426"/>
            <a:ext cx="2187530" cy="217564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7673BC6-8C89-4C55-98CF-65FED24A4AD0}"/>
              </a:ext>
            </a:extLst>
          </p:cNvPr>
          <p:cNvCxnSpPr>
            <a:cxnSpLocks/>
          </p:cNvCxnSpPr>
          <p:nvPr/>
        </p:nvCxnSpPr>
        <p:spPr>
          <a:xfrm flipV="1">
            <a:off x="8489400" y="4161027"/>
            <a:ext cx="3372069" cy="884043"/>
          </a:xfrm>
          <a:prstGeom prst="straightConnector1">
            <a:avLst/>
          </a:prstGeom>
          <a:ln w="38100">
            <a:solidFill>
              <a:srgbClr val="FB920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3CA80B7-D337-448F-A852-2FD7C528164F}"/>
              </a:ext>
            </a:extLst>
          </p:cNvPr>
          <p:cNvCxnSpPr>
            <a:cxnSpLocks/>
          </p:cNvCxnSpPr>
          <p:nvPr/>
        </p:nvCxnSpPr>
        <p:spPr>
          <a:xfrm flipH="1" flipV="1">
            <a:off x="5523731" y="3773316"/>
            <a:ext cx="2965670" cy="127175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円弧 24">
            <a:extLst>
              <a:ext uri="{FF2B5EF4-FFF2-40B4-BE49-F238E27FC236}">
                <a16:creationId xmlns:a16="http://schemas.microsoft.com/office/drawing/2014/main" id="{863ED202-CF39-4F64-A2AD-76834A3B88CB}"/>
              </a:ext>
            </a:extLst>
          </p:cNvPr>
          <p:cNvSpPr/>
          <p:nvPr/>
        </p:nvSpPr>
        <p:spPr>
          <a:xfrm>
            <a:off x="8802958" y="4488018"/>
            <a:ext cx="567559" cy="64113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円弧 25">
            <a:extLst>
              <a:ext uri="{FF2B5EF4-FFF2-40B4-BE49-F238E27FC236}">
                <a16:creationId xmlns:a16="http://schemas.microsoft.com/office/drawing/2014/main" id="{293F0E72-0D95-4038-A463-9A8BDB18352F}"/>
              </a:ext>
            </a:extLst>
          </p:cNvPr>
          <p:cNvSpPr/>
          <p:nvPr/>
        </p:nvSpPr>
        <p:spPr>
          <a:xfrm rot="18064111">
            <a:off x="7398140" y="3783637"/>
            <a:ext cx="2706442" cy="3046084"/>
          </a:xfrm>
          <a:prstGeom prst="arc">
            <a:avLst>
              <a:gd name="adj1" fmla="val 1601958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2D7E671B-D534-4330-A8E9-CC1946902007}"/>
              </a:ext>
            </a:extLst>
          </p:cNvPr>
          <p:cNvSpPr txBox="1"/>
          <p:nvPr/>
        </p:nvSpPr>
        <p:spPr>
          <a:xfrm>
            <a:off x="9202351" y="2607816"/>
            <a:ext cx="1271064" cy="523220"/>
          </a:xfrm>
          <a:prstGeom prst="rect">
            <a:avLst/>
          </a:prstGeom>
          <a:noFill/>
        </p:spPr>
        <p:txBody>
          <a:bodyPr wrap="square" rtlCol="0">
            <a:spAutoFit/>
          </a:bodyPr>
          <a:lstStyle/>
          <a:p>
            <a:r>
              <a:rPr kumimoji="1" lang="ja-JP" altLang="en-US" sz="2800" dirty="0">
                <a:solidFill>
                  <a:schemeClr val="accent5">
                    <a:lumMod val="50000"/>
                  </a:schemeClr>
                </a:solidFill>
                <a:latin typeface="+mn-ea"/>
              </a:rPr>
              <a:t>文書</a:t>
            </a:r>
            <a:r>
              <a:rPr kumimoji="1" lang="en-US" altLang="ja-JP" sz="2800" dirty="0">
                <a:solidFill>
                  <a:schemeClr val="accent5">
                    <a:lumMod val="50000"/>
                  </a:schemeClr>
                </a:solidFill>
                <a:latin typeface="+mn-ea"/>
              </a:rPr>
              <a:t>B</a:t>
            </a:r>
            <a:endParaRPr kumimoji="1" lang="ja-JP" altLang="en-US" sz="2800" dirty="0">
              <a:solidFill>
                <a:schemeClr val="accent5">
                  <a:lumMod val="50000"/>
                </a:schemeClr>
              </a:solidFill>
              <a:latin typeface="+mn-ea"/>
            </a:endParaRPr>
          </a:p>
        </p:txBody>
      </p:sp>
      <p:sp>
        <p:nvSpPr>
          <p:cNvPr id="28" name="テキスト ボックス 27">
            <a:extLst>
              <a:ext uri="{FF2B5EF4-FFF2-40B4-BE49-F238E27FC236}">
                <a16:creationId xmlns:a16="http://schemas.microsoft.com/office/drawing/2014/main" id="{16103AFE-700D-4BEC-8893-2F36374E8BA8}"/>
              </a:ext>
            </a:extLst>
          </p:cNvPr>
          <p:cNvSpPr txBox="1"/>
          <p:nvPr/>
        </p:nvSpPr>
        <p:spPr>
          <a:xfrm>
            <a:off x="10555207" y="3790042"/>
            <a:ext cx="1271064" cy="523220"/>
          </a:xfrm>
          <a:prstGeom prst="rect">
            <a:avLst/>
          </a:prstGeom>
          <a:noFill/>
        </p:spPr>
        <p:txBody>
          <a:bodyPr wrap="square" rtlCol="0">
            <a:spAutoFit/>
          </a:bodyPr>
          <a:lstStyle/>
          <a:p>
            <a:r>
              <a:rPr kumimoji="1" lang="ja-JP" altLang="en-US" sz="2800" dirty="0">
                <a:solidFill>
                  <a:srgbClr val="FB9205"/>
                </a:solidFill>
                <a:latin typeface="+mn-ea"/>
              </a:rPr>
              <a:t>文書</a:t>
            </a:r>
            <a:r>
              <a:rPr kumimoji="1" lang="en-US" altLang="ja-JP" sz="2800" dirty="0">
                <a:solidFill>
                  <a:srgbClr val="FB9205"/>
                </a:solidFill>
                <a:latin typeface="+mn-ea"/>
              </a:rPr>
              <a:t>C</a:t>
            </a:r>
            <a:endParaRPr kumimoji="1" lang="ja-JP" altLang="en-US" sz="2800" dirty="0">
              <a:solidFill>
                <a:srgbClr val="FB9205"/>
              </a:solidFill>
              <a:latin typeface="+mn-ea"/>
            </a:endParaRPr>
          </a:p>
        </p:txBody>
      </p:sp>
      <p:sp>
        <p:nvSpPr>
          <p:cNvPr id="29" name="テキスト ボックス 28">
            <a:extLst>
              <a:ext uri="{FF2B5EF4-FFF2-40B4-BE49-F238E27FC236}">
                <a16:creationId xmlns:a16="http://schemas.microsoft.com/office/drawing/2014/main" id="{C4073A84-E0E8-4D35-8045-059324603964}"/>
              </a:ext>
            </a:extLst>
          </p:cNvPr>
          <p:cNvSpPr txBox="1"/>
          <p:nvPr/>
        </p:nvSpPr>
        <p:spPr>
          <a:xfrm>
            <a:off x="4945795" y="3250095"/>
            <a:ext cx="1271064" cy="523220"/>
          </a:xfrm>
          <a:prstGeom prst="rect">
            <a:avLst/>
          </a:prstGeom>
          <a:noFill/>
        </p:spPr>
        <p:txBody>
          <a:bodyPr wrap="square" rtlCol="0">
            <a:spAutoFit/>
          </a:bodyPr>
          <a:lstStyle/>
          <a:p>
            <a:r>
              <a:rPr kumimoji="1" lang="ja-JP" altLang="en-US" sz="2800" dirty="0">
                <a:solidFill>
                  <a:srgbClr val="00B050"/>
                </a:solidFill>
                <a:latin typeface="+mn-ea"/>
              </a:rPr>
              <a:t>文書</a:t>
            </a:r>
            <a:r>
              <a:rPr kumimoji="1" lang="en-US" altLang="ja-JP" sz="2800" dirty="0">
                <a:solidFill>
                  <a:srgbClr val="00B050"/>
                </a:solidFill>
                <a:latin typeface="+mn-ea"/>
              </a:rPr>
              <a:t>A</a:t>
            </a:r>
            <a:endParaRPr kumimoji="1" lang="ja-JP" altLang="en-US" sz="2800" dirty="0">
              <a:solidFill>
                <a:srgbClr val="00B050"/>
              </a:solidFill>
              <a:latin typeface="+mn-ea"/>
            </a:endParaRPr>
          </a:p>
        </p:txBody>
      </p:sp>
      <p:sp>
        <p:nvSpPr>
          <p:cNvPr id="30" name="テキスト ボックス 29">
            <a:extLst>
              <a:ext uri="{FF2B5EF4-FFF2-40B4-BE49-F238E27FC236}">
                <a16:creationId xmlns:a16="http://schemas.microsoft.com/office/drawing/2014/main" id="{729BB858-B59A-43C7-B342-B178AA92B317}"/>
              </a:ext>
            </a:extLst>
          </p:cNvPr>
          <p:cNvSpPr txBox="1"/>
          <p:nvPr/>
        </p:nvSpPr>
        <p:spPr>
          <a:xfrm>
            <a:off x="91579" y="2699465"/>
            <a:ext cx="4728045" cy="3046988"/>
          </a:xfrm>
          <a:prstGeom prst="rect">
            <a:avLst/>
          </a:prstGeom>
          <a:noFill/>
        </p:spPr>
        <p:txBody>
          <a:bodyPr wrap="square" rtlCol="0">
            <a:spAutoFit/>
          </a:bodyPr>
          <a:lstStyle/>
          <a:p>
            <a:r>
              <a:rPr kumimoji="1" lang="en-US" altLang="ja-JP" sz="2400" dirty="0">
                <a:latin typeface="+mn-ea"/>
              </a:rPr>
              <a:t>cos</a:t>
            </a:r>
            <a:r>
              <a:rPr kumimoji="1" lang="ja-JP" altLang="en-US" sz="2400" dirty="0">
                <a:latin typeface="+mn-ea"/>
              </a:rPr>
              <a:t>は</a:t>
            </a:r>
            <a:r>
              <a:rPr kumimoji="1" lang="en-US" altLang="ja-JP" sz="2400" dirty="0">
                <a:latin typeface="+mn-ea"/>
              </a:rPr>
              <a:t>-1~1</a:t>
            </a:r>
            <a:r>
              <a:rPr kumimoji="1" lang="ja-JP" altLang="en-US" sz="2400" dirty="0">
                <a:latin typeface="+mn-ea"/>
              </a:rPr>
              <a:t>の値をとる</a:t>
            </a:r>
            <a:endParaRPr kumimoji="1" lang="en-US" altLang="ja-JP" sz="2400" dirty="0">
              <a:latin typeface="+mn-ea"/>
            </a:endParaRPr>
          </a:p>
          <a:p>
            <a:endParaRPr kumimoji="1" lang="en-US" altLang="ja-JP" sz="2400" dirty="0">
              <a:latin typeface="+mn-ea"/>
            </a:endParaRPr>
          </a:p>
          <a:p>
            <a:r>
              <a:rPr kumimoji="1" lang="ja-JP" altLang="en-US" sz="2400" dirty="0">
                <a:latin typeface="+mn-ea"/>
              </a:rPr>
              <a:t>文書</a:t>
            </a:r>
            <a:r>
              <a:rPr kumimoji="1" lang="en-US" altLang="ja-JP" sz="2400" dirty="0">
                <a:latin typeface="+mn-ea"/>
              </a:rPr>
              <a:t>A</a:t>
            </a:r>
            <a:r>
              <a:rPr kumimoji="1" lang="ja-JP" altLang="en-US" sz="2400" dirty="0">
                <a:latin typeface="+mn-ea"/>
              </a:rPr>
              <a:t>は他の文書と向きが離れているので、文書</a:t>
            </a:r>
            <a:r>
              <a:rPr kumimoji="1" lang="en-US" altLang="ja-JP" sz="2400" dirty="0">
                <a:latin typeface="+mn-ea"/>
              </a:rPr>
              <a:t>A</a:t>
            </a:r>
            <a:r>
              <a:rPr kumimoji="1" lang="ja-JP" altLang="en-US" sz="2400" dirty="0">
                <a:latin typeface="+mn-ea"/>
              </a:rPr>
              <a:t>と似ている文書はない</a:t>
            </a:r>
            <a:endParaRPr kumimoji="1" lang="en-US" altLang="ja-JP" sz="2400" dirty="0">
              <a:latin typeface="+mn-ea"/>
            </a:endParaRPr>
          </a:p>
          <a:p>
            <a:endParaRPr kumimoji="1" lang="en-US" altLang="ja-JP" sz="2400" dirty="0">
              <a:latin typeface="+mn-ea"/>
            </a:endParaRPr>
          </a:p>
          <a:p>
            <a:r>
              <a:rPr kumimoji="1" lang="ja-JP" altLang="en-US" sz="2400" dirty="0">
                <a:latin typeface="+mn-ea"/>
              </a:rPr>
              <a:t>文書</a:t>
            </a:r>
            <a:r>
              <a:rPr kumimoji="1" lang="en-US" altLang="ja-JP" sz="2400" dirty="0">
                <a:latin typeface="+mn-ea"/>
              </a:rPr>
              <a:t>D</a:t>
            </a:r>
            <a:r>
              <a:rPr kumimoji="1" lang="ja-JP" altLang="en-US" sz="2400" dirty="0">
                <a:latin typeface="+mn-ea"/>
              </a:rPr>
              <a:t>と文書</a:t>
            </a:r>
            <a:r>
              <a:rPr kumimoji="1" lang="en-US" altLang="ja-JP" sz="2400" dirty="0">
                <a:latin typeface="+mn-ea"/>
              </a:rPr>
              <a:t>C</a:t>
            </a:r>
            <a:r>
              <a:rPr kumimoji="1" lang="ja-JP" altLang="en-US" sz="2400" dirty="0">
                <a:latin typeface="+mn-ea"/>
              </a:rPr>
              <a:t>は向きが同じなので、まったく同じ文書</a:t>
            </a:r>
            <a:endParaRPr kumimoji="1" lang="en-US" altLang="ja-JP" sz="2400" dirty="0">
              <a:latin typeface="+mn-ea"/>
            </a:endParaRPr>
          </a:p>
        </p:txBody>
      </p:sp>
      <p:cxnSp>
        <p:nvCxnSpPr>
          <p:cNvPr id="33" name="直線矢印コネクタ 32">
            <a:extLst>
              <a:ext uri="{FF2B5EF4-FFF2-40B4-BE49-F238E27FC236}">
                <a16:creationId xmlns:a16="http://schemas.microsoft.com/office/drawing/2014/main" id="{D6DE3F8A-EE71-463F-8FD5-CAE8CA3F0EF1}"/>
              </a:ext>
            </a:extLst>
          </p:cNvPr>
          <p:cNvCxnSpPr>
            <a:cxnSpLocks/>
          </p:cNvCxnSpPr>
          <p:nvPr/>
        </p:nvCxnSpPr>
        <p:spPr>
          <a:xfrm flipV="1">
            <a:off x="8529789" y="4488018"/>
            <a:ext cx="2124796" cy="5570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9933AA6-DA0F-4BC4-9D16-F1AE85F3C5AF}"/>
              </a:ext>
            </a:extLst>
          </p:cNvPr>
          <p:cNvSpPr txBox="1"/>
          <p:nvPr/>
        </p:nvSpPr>
        <p:spPr>
          <a:xfrm>
            <a:off x="9992090" y="4705677"/>
            <a:ext cx="1271064" cy="523220"/>
          </a:xfrm>
          <a:prstGeom prst="rect">
            <a:avLst/>
          </a:prstGeom>
          <a:noFill/>
        </p:spPr>
        <p:txBody>
          <a:bodyPr wrap="square" rtlCol="0">
            <a:spAutoFit/>
          </a:bodyPr>
          <a:lstStyle/>
          <a:p>
            <a:r>
              <a:rPr kumimoji="1" lang="ja-JP" altLang="en-US" sz="2800" dirty="0">
                <a:latin typeface="+mn-ea"/>
              </a:rPr>
              <a:t>文書</a:t>
            </a:r>
            <a:r>
              <a:rPr kumimoji="1" lang="en-US" altLang="ja-JP" sz="2800" dirty="0">
                <a:latin typeface="+mn-ea"/>
              </a:rPr>
              <a:t>D</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FFBB0BC-3CA4-40EC-AF97-8AC68B4916B0}"/>
                  </a:ext>
                </a:extLst>
              </p:cNvPr>
              <p:cNvSpPr txBox="1"/>
              <p:nvPr/>
            </p:nvSpPr>
            <p:spPr>
              <a:xfrm>
                <a:off x="5316268" y="4961623"/>
                <a:ext cx="2716877" cy="1569660"/>
              </a:xfrm>
              <a:prstGeom prst="rect">
                <a:avLst/>
              </a:prstGeom>
              <a:noFill/>
              <a:ln w="28575">
                <a:solidFill>
                  <a:srgbClr val="00B0F0"/>
                </a:solidFill>
              </a:ln>
            </p:spPr>
            <p:txBody>
              <a:bodyPr wrap="square" rtlCol="0">
                <a:spAutoFit/>
              </a:bodyPr>
              <a:lstStyle/>
              <a:p>
                <a14:m>
                  <m:oMath xmlns:m="http://schemas.openxmlformats.org/officeDocument/2006/math">
                    <m:func>
                      <m:funcPr>
                        <m:ctrlPr>
                          <a:rPr kumimoji="1" lang="en-US" altLang="ja-JP" sz="3200" i="1" smtClean="0">
                            <a:latin typeface="Cambria Math" panose="02040503050406030204" pitchFamily="18" charset="0"/>
                          </a:rPr>
                        </m:ctrlPr>
                      </m:funcPr>
                      <m:fName>
                        <m:r>
                          <m:rPr>
                            <m:sty m:val="p"/>
                          </m:rPr>
                          <a:rPr kumimoji="1" lang="en-US" altLang="ja-JP" sz="3200">
                            <a:latin typeface="Cambria Math" panose="02040503050406030204" pitchFamily="18" charset="0"/>
                          </a:rPr>
                          <m:t>cos</m:t>
                        </m:r>
                      </m:fName>
                      <m:e>
                        <m:sSup>
                          <m:sSupPr>
                            <m:ctrlPr>
                              <a:rPr kumimoji="1" lang="en-US" altLang="ja-JP" sz="3200" i="1">
                                <a:latin typeface="Cambria Math" panose="02040503050406030204" pitchFamily="18" charset="0"/>
                              </a:rPr>
                            </m:ctrlPr>
                          </m:sSupPr>
                          <m:e>
                            <m:r>
                              <a:rPr kumimoji="1" lang="en-US" altLang="ja-JP" sz="3200" i="1">
                                <a:latin typeface="Cambria Math" panose="02040503050406030204" pitchFamily="18" charset="0"/>
                              </a:rPr>
                              <m:t>0</m:t>
                            </m:r>
                          </m:e>
                          <m:sup>
                            <m:r>
                              <a:rPr kumimoji="1" lang="ja-JP" altLang="en-US" sz="3200" i="1">
                                <a:latin typeface="Cambria Math" panose="02040503050406030204" pitchFamily="18" charset="0"/>
                              </a:rPr>
                              <m:t>。</m:t>
                            </m:r>
                          </m:sup>
                        </m:sSup>
                      </m:e>
                    </m:func>
                  </m:oMath>
                </a14:m>
                <a:r>
                  <a:rPr kumimoji="1" lang="en-US" altLang="ja-JP" sz="3200" dirty="0"/>
                  <a:t>    = 1</a:t>
                </a:r>
                <a:endParaRPr kumimoji="1" lang="ja-JP" altLang="en-US" sz="3200" dirty="0"/>
              </a:p>
              <a:p>
                <a14:m>
                  <m:oMath xmlns:m="http://schemas.openxmlformats.org/officeDocument/2006/math">
                    <m:func>
                      <m:funcPr>
                        <m:ctrlPr>
                          <a:rPr kumimoji="1" lang="en-US" altLang="ja-JP" sz="3200" i="1">
                            <a:latin typeface="Cambria Math" panose="02040503050406030204" pitchFamily="18" charset="0"/>
                          </a:rPr>
                        </m:ctrlPr>
                      </m:funcPr>
                      <m:fName>
                        <m:r>
                          <m:rPr>
                            <m:sty m:val="p"/>
                          </m:rPr>
                          <a:rPr kumimoji="1" lang="en-US" altLang="ja-JP" sz="3200">
                            <a:latin typeface="Cambria Math" panose="02040503050406030204" pitchFamily="18" charset="0"/>
                          </a:rPr>
                          <m:t>cos</m:t>
                        </m:r>
                      </m:fName>
                      <m:e>
                        <m:sSup>
                          <m:sSupPr>
                            <m:ctrlPr>
                              <a:rPr kumimoji="1" lang="en-US" altLang="ja-JP" sz="3200" i="1">
                                <a:latin typeface="Cambria Math" panose="02040503050406030204" pitchFamily="18" charset="0"/>
                              </a:rPr>
                            </m:ctrlPr>
                          </m:sSupPr>
                          <m:e>
                            <m:r>
                              <a:rPr kumimoji="1" lang="en-US" altLang="ja-JP" sz="3200" b="0" i="1" smtClean="0">
                                <a:latin typeface="Cambria Math" panose="02040503050406030204" pitchFamily="18" charset="0"/>
                              </a:rPr>
                              <m:t>9</m:t>
                            </m:r>
                            <m:r>
                              <a:rPr kumimoji="1" lang="en-US" altLang="ja-JP" sz="3200" i="1">
                                <a:latin typeface="Cambria Math" panose="02040503050406030204" pitchFamily="18" charset="0"/>
                              </a:rPr>
                              <m:t>0</m:t>
                            </m:r>
                          </m:e>
                          <m:sup>
                            <m:r>
                              <a:rPr kumimoji="1" lang="ja-JP" altLang="en-US" sz="3200" i="1">
                                <a:latin typeface="Cambria Math" panose="02040503050406030204" pitchFamily="18" charset="0"/>
                              </a:rPr>
                              <m:t>。</m:t>
                            </m:r>
                          </m:sup>
                        </m:sSup>
                      </m:e>
                    </m:func>
                  </m:oMath>
                </a14:m>
                <a:r>
                  <a:rPr kumimoji="1" lang="en-US" altLang="ja-JP" sz="3200" dirty="0"/>
                  <a:t>  = 0</a:t>
                </a:r>
                <a:endParaRPr kumimoji="1" lang="ja-JP" altLang="en-US" sz="3200" dirty="0"/>
              </a:p>
              <a:p>
                <a14:m>
                  <m:oMath xmlns:m="http://schemas.openxmlformats.org/officeDocument/2006/math">
                    <m:func>
                      <m:funcPr>
                        <m:ctrlPr>
                          <a:rPr kumimoji="1" lang="en-US" altLang="ja-JP" sz="3200" i="1">
                            <a:latin typeface="Cambria Math" panose="02040503050406030204" pitchFamily="18" charset="0"/>
                          </a:rPr>
                        </m:ctrlPr>
                      </m:funcPr>
                      <m:fName>
                        <m:r>
                          <m:rPr>
                            <m:sty m:val="p"/>
                          </m:rPr>
                          <a:rPr kumimoji="1" lang="en-US" altLang="ja-JP" sz="3200">
                            <a:latin typeface="Cambria Math" panose="02040503050406030204" pitchFamily="18" charset="0"/>
                          </a:rPr>
                          <m:t>cos</m:t>
                        </m:r>
                      </m:fName>
                      <m:e>
                        <m:sSup>
                          <m:sSupPr>
                            <m:ctrlPr>
                              <a:rPr kumimoji="1" lang="en-US" altLang="ja-JP" sz="3200" i="1" smtClean="0">
                                <a:latin typeface="Cambria Math" panose="02040503050406030204" pitchFamily="18" charset="0"/>
                              </a:rPr>
                            </m:ctrlPr>
                          </m:sSupPr>
                          <m:e>
                            <m:r>
                              <a:rPr kumimoji="1" lang="en-US" altLang="ja-JP" sz="3200" b="0" i="1" smtClean="0">
                                <a:latin typeface="Cambria Math" panose="02040503050406030204" pitchFamily="18" charset="0"/>
                              </a:rPr>
                              <m:t>180</m:t>
                            </m:r>
                          </m:e>
                          <m:sup>
                            <m:r>
                              <a:rPr kumimoji="1" lang="ja-JP" altLang="en-US" sz="3200" i="1">
                                <a:latin typeface="Cambria Math" panose="02040503050406030204" pitchFamily="18" charset="0"/>
                              </a:rPr>
                              <m:t>。</m:t>
                            </m:r>
                          </m:sup>
                        </m:sSup>
                      </m:e>
                    </m:func>
                  </m:oMath>
                </a14:m>
                <a:r>
                  <a:rPr kumimoji="1" lang="en-US" altLang="ja-JP" sz="3200" dirty="0"/>
                  <a:t>=-1</a:t>
                </a:r>
                <a:endParaRPr kumimoji="1" lang="ja-JP" altLang="en-US" sz="3200" dirty="0"/>
              </a:p>
            </p:txBody>
          </p:sp>
        </mc:Choice>
        <mc:Fallback xmlns="">
          <p:sp>
            <p:nvSpPr>
              <p:cNvPr id="38" name="テキスト ボックス 37">
                <a:extLst>
                  <a:ext uri="{FF2B5EF4-FFF2-40B4-BE49-F238E27FC236}">
                    <a16:creationId xmlns:a16="http://schemas.microsoft.com/office/drawing/2014/main" id="{0FFBB0BC-3CA4-40EC-AF97-8AC68B4916B0}"/>
                  </a:ext>
                </a:extLst>
              </p:cNvPr>
              <p:cNvSpPr txBox="1">
                <a:spLocks noRot="1" noChangeAspect="1" noMove="1" noResize="1" noEditPoints="1" noAdjustHandles="1" noChangeArrowheads="1" noChangeShapeType="1" noTextEdit="1"/>
              </p:cNvSpPr>
              <p:nvPr/>
            </p:nvSpPr>
            <p:spPr>
              <a:xfrm>
                <a:off x="5316268" y="4961623"/>
                <a:ext cx="2716877" cy="1569660"/>
              </a:xfrm>
              <a:prstGeom prst="rect">
                <a:avLst/>
              </a:prstGeom>
              <a:blipFill>
                <a:blip r:embed="rId2"/>
                <a:stretch>
                  <a:fillRect t="-4198" b="-10687"/>
                </a:stretch>
              </a:blipFill>
              <a:ln w="28575">
                <a:solidFill>
                  <a:srgbClr val="00B0F0"/>
                </a:solidFill>
              </a:ln>
            </p:spPr>
            <p:txBody>
              <a:bodyPr/>
              <a:lstStyle/>
              <a:p>
                <a:r>
                  <a:rPr lang="ja-JP" altLang="en-US">
                    <a:noFill/>
                  </a:rPr>
                  <a:t> </a:t>
                </a:r>
              </a:p>
            </p:txBody>
          </p:sp>
        </mc:Fallback>
      </mc:AlternateContent>
    </p:spTree>
    <p:extLst>
      <p:ext uri="{BB962C8B-B14F-4D97-AF65-F5344CB8AC3E}">
        <p14:creationId xmlns:p14="http://schemas.microsoft.com/office/powerpoint/2010/main" val="343924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754144"/>
            <a:ext cx="8761413" cy="926488"/>
          </a:xfrm>
        </p:spPr>
        <p:txBody>
          <a:bodyPr/>
          <a:lstStyle/>
          <a:p>
            <a:r>
              <a:rPr lang="ja-JP" altLang="en-US" sz="4800" dirty="0"/>
              <a:t>まとめ</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565903" y="2309426"/>
            <a:ext cx="5655775" cy="3586877"/>
          </a:xfrm>
        </p:spPr>
        <p:txBody>
          <a:bodyPr>
            <a:normAutofit/>
          </a:bodyPr>
          <a:lstStyle/>
          <a:p>
            <a:r>
              <a:rPr lang="ja-JP" altLang="en-US" sz="3600" dirty="0">
                <a:latin typeface="+mn-ea"/>
              </a:rPr>
              <a:t>結論</a:t>
            </a:r>
            <a:endParaRPr lang="en-US" altLang="ja-JP" sz="3600" dirty="0">
              <a:latin typeface="+mn-ea"/>
            </a:endParaRPr>
          </a:p>
          <a:p>
            <a:pPr marL="0" indent="0">
              <a:buNone/>
            </a:pPr>
            <a:r>
              <a:rPr lang="ja-JP" altLang="en-US" sz="3600" dirty="0">
                <a:latin typeface="+mn-ea"/>
              </a:rPr>
              <a:t>　・精度は良好</a:t>
            </a:r>
            <a:endParaRPr lang="en-US" altLang="ja-JP" sz="3600" dirty="0">
              <a:latin typeface="+mn-ea"/>
            </a:endParaRPr>
          </a:p>
          <a:p>
            <a:r>
              <a:rPr lang="ja-JP" altLang="en-US" sz="3600" dirty="0">
                <a:latin typeface="+mn-ea"/>
              </a:rPr>
              <a:t>改善点</a:t>
            </a:r>
            <a:endParaRPr lang="en-US" altLang="ja-JP" sz="3600" dirty="0">
              <a:latin typeface="+mn-ea"/>
            </a:endParaRPr>
          </a:p>
          <a:p>
            <a:pPr marL="0" indent="0">
              <a:buNone/>
            </a:pPr>
            <a:r>
              <a:rPr lang="ja-JP" altLang="en-US" sz="3600" dirty="0">
                <a:latin typeface="+mn-ea"/>
              </a:rPr>
              <a:t>　・</a:t>
            </a:r>
            <a:r>
              <a:rPr lang="en-US" altLang="ja-JP" sz="3600" dirty="0" err="1">
                <a:latin typeface="+mn-ea"/>
              </a:rPr>
              <a:t>WordCloud</a:t>
            </a:r>
            <a:r>
              <a:rPr lang="ja-JP" altLang="en-US" sz="3600" dirty="0">
                <a:latin typeface="+mn-ea"/>
              </a:rPr>
              <a:t>を追加</a:t>
            </a:r>
            <a:endParaRPr lang="en-US" altLang="ja-JP" sz="3600" dirty="0">
              <a:latin typeface="+mn-ea"/>
            </a:endParaRPr>
          </a:p>
        </p:txBody>
      </p:sp>
      <p:sp>
        <p:nvSpPr>
          <p:cNvPr id="4" name="スライド番号プレースホルダー 3">
            <a:extLst>
              <a:ext uri="{FF2B5EF4-FFF2-40B4-BE49-F238E27FC236}">
                <a16:creationId xmlns:a16="http://schemas.microsoft.com/office/drawing/2014/main" id="{5F02A023-584F-45B8-8F5A-25B9DCBAC76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テキスト ボックス 6">
            <a:extLst>
              <a:ext uri="{FF2B5EF4-FFF2-40B4-BE49-F238E27FC236}">
                <a16:creationId xmlns:a16="http://schemas.microsoft.com/office/drawing/2014/main" id="{659150EB-DBA6-485D-9FB1-85669813609C}"/>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6" name="テキスト ボックス 5">
            <a:extLst>
              <a:ext uri="{FF2B5EF4-FFF2-40B4-BE49-F238E27FC236}">
                <a16:creationId xmlns:a16="http://schemas.microsoft.com/office/drawing/2014/main" id="{C4DF5AA9-FDCA-40AD-AC30-EB3026D152CC}"/>
              </a:ext>
            </a:extLst>
          </p:cNvPr>
          <p:cNvSpPr txBox="1"/>
          <p:nvPr/>
        </p:nvSpPr>
        <p:spPr>
          <a:xfrm>
            <a:off x="6388826" y="2516738"/>
            <a:ext cx="4801913" cy="2339102"/>
          </a:xfrm>
          <a:prstGeom prst="rect">
            <a:avLst/>
          </a:prstGeom>
          <a:noFill/>
        </p:spPr>
        <p:txBody>
          <a:bodyPr wrap="square" rtlCol="0">
            <a:spAutoFit/>
          </a:bodyPr>
          <a:lstStyle/>
          <a:p>
            <a:r>
              <a:rPr kumimoji="1" lang="ja-JP" altLang="en-US" sz="2800" dirty="0">
                <a:solidFill>
                  <a:srgbClr val="69D8FF"/>
                </a:solidFill>
              </a:rPr>
              <a:t>苦労した点</a:t>
            </a:r>
            <a:endParaRPr kumimoji="1" lang="en-US" altLang="ja-JP" sz="2800" dirty="0">
              <a:solidFill>
                <a:srgbClr val="69D8FF"/>
              </a:solidFill>
            </a:endParaRPr>
          </a:p>
          <a:p>
            <a:r>
              <a:rPr kumimoji="1" lang="ja-JP" altLang="en-US" sz="2400" dirty="0"/>
              <a:t>並列処理の概念を理解すること。</a:t>
            </a:r>
            <a:endParaRPr kumimoji="1" lang="en-US" altLang="ja-JP" sz="2400" dirty="0"/>
          </a:p>
          <a:p>
            <a:endParaRPr kumimoji="1" lang="en-US" altLang="ja-JP" dirty="0">
              <a:solidFill>
                <a:srgbClr val="FB9205"/>
              </a:solidFill>
            </a:endParaRPr>
          </a:p>
          <a:p>
            <a:r>
              <a:rPr kumimoji="1" lang="ja-JP" altLang="en-US" sz="2800" dirty="0">
                <a:solidFill>
                  <a:srgbClr val="FB9205"/>
                </a:solidFill>
              </a:rPr>
              <a:t>工夫した点</a:t>
            </a:r>
          </a:p>
          <a:p>
            <a:r>
              <a:rPr kumimoji="1" lang="ja-JP" altLang="en-US" sz="2400" dirty="0"/>
              <a:t>似ているアニメの出力時、列をそろえて見やすくしたこと。</a:t>
            </a:r>
          </a:p>
        </p:txBody>
      </p:sp>
      <p:cxnSp>
        <p:nvCxnSpPr>
          <p:cNvPr id="8" name="直線コネクタ 7">
            <a:extLst>
              <a:ext uri="{FF2B5EF4-FFF2-40B4-BE49-F238E27FC236}">
                <a16:creationId xmlns:a16="http://schemas.microsoft.com/office/drawing/2014/main" id="{648D64A0-AE58-46D0-9AA9-BEE0636AAA12}"/>
              </a:ext>
            </a:extLst>
          </p:cNvPr>
          <p:cNvCxnSpPr>
            <a:cxnSpLocks/>
          </p:cNvCxnSpPr>
          <p:nvPr/>
        </p:nvCxnSpPr>
        <p:spPr>
          <a:xfrm>
            <a:off x="6096000" y="2207172"/>
            <a:ext cx="0" cy="46508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63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60DCB5B-B157-48EF-98B9-365A916DC4C7}"/>
              </a:ext>
            </a:extLst>
          </p:cNvPr>
          <p:cNvSpPr>
            <a:spLocks noGrp="1"/>
          </p:cNvSpPr>
          <p:nvPr>
            <p:ph idx="1"/>
          </p:nvPr>
        </p:nvSpPr>
        <p:spPr>
          <a:xfrm>
            <a:off x="2041358" y="3508744"/>
            <a:ext cx="8109283" cy="978196"/>
          </a:xfrm>
        </p:spPr>
        <p:txBody>
          <a:bodyPr>
            <a:normAutofit/>
          </a:bodyPr>
          <a:lstStyle/>
          <a:p>
            <a:pPr marL="0" indent="0">
              <a:buNone/>
            </a:pPr>
            <a:r>
              <a:rPr kumimoji="1" lang="ja-JP" altLang="en-US" sz="4400" dirty="0"/>
              <a:t>ご清聴ありがとうございました</a:t>
            </a:r>
          </a:p>
        </p:txBody>
      </p:sp>
      <p:sp>
        <p:nvSpPr>
          <p:cNvPr id="4" name="スライド番号プレースホルダー 3">
            <a:extLst>
              <a:ext uri="{FF2B5EF4-FFF2-40B4-BE49-F238E27FC236}">
                <a16:creationId xmlns:a16="http://schemas.microsoft.com/office/drawing/2014/main" id="{A2FA2500-B207-46D5-9A75-F44131BB4C9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テキスト ボックス 4">
            <a:extLst>
              <a:ext uri="{FF2B5EF4-FFF2-40B4-BE49-F238E27FC236}">
                <a16:creationId xmlns:a16="http://schemas.microsoft.com/office/drawing/2014/main" id="{BC3D4195-31BF-4D55-A9BD-E6427371E468}"/>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830478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1832</TotalTime>
  <Words>320</Words>
  <Application>Microsoft Office PowerPoint</Application>
  <PresentationFormat>ワイド画面</PresentationFormat>
  <Paragraphs>60</Paragraphs>
  <Slides>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メイリオ</vt:lpstr>
      <vt:lpstr>游ゴシック</vt:lpstr>
      <vt:lpstr>Arial</vt:lpstr>
      <vt:lpstr>Cambria Math</vt:lpstr>
      <vt:lpstr>Century Gothic</vt:lpstr>
      <vt:lpstr>Wingdings 3</vt:lpstr>
      <vt:lpstr>イオン ボードルーム</vt:lpstr>
      <vt:lpstr>自由課題</vt:lpstr>
      <vt:lpstr>テーマ</vt:lpstr>
      <vt:lpstr>Cosine類似度</vt:lpstr>
      <vt:lpstr>Cosine類似度</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前処理</dc:title>
  <dc:creator>t-katou</dc:creator>
  <cp:lastModifiedBy>t-katou</cp:lastModifiedBy>
  <cp:revision>141</cp:revision>
  <dcterms:created xsi:type="dcterms:W3CDTF">2019-06-05T02:25:54Z</dcterms:created>
  <dcterms:modified xsi:type="dcterms:W3CDTF">2019-06-24T00:24:53Z</dcterms:modified>
</cp:coreProperties>
</file>